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media/image118.jpg" ContentType="image/png"/>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6.xml" ContentType="application/vnd.openxmlformats-officedocument.them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3.xml" ContentType="application/vnd.ms-office.chartstyle+xml"/>
  <Override PartName="/ppt/charts/colors3.xml" ContentType="application/vnd.ms-office.chartcolorstyl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2" r:id="rId2"/>
    <p:sldMasterId id="2147483755" r:id="rId3"/>
    <p:sldMasterId id="2147483766" r:id="rId4"/>
    <p:sldMasterId id="2147483778" r:id="rId5"/>
    <p:sldMasterId id="2147483837" r:id="rId6"/>
  </p:sldMasterIdLst>
  <p:notesMasterIdLst>
    <p:notesMasterId r:id="rId91"/>
  </p:notesMasterIdLst>
  <p:handoutMasterIdLst>
    <p:handoutMasterId r:id="rId92"/>
  </p:handoutMasterIdLst>
  <p:sldIdLst>
    <p:sldId id="982" r:id="rId7"/>
    <p:sldId id="321" r:id="rId8"/>
    <p:sldId id="476" r:id="rId9"/>
    <p:sldId id="985" r:id="rId10"/>
    <p:sldId id="999" r:id="rId11"/>
    <p:sldId id="472" r:id="rId12"/>
    <p:sldId id="983" r:id="rId13"/>
    <p:sldId id="994" r:id="rId14"/>
    <p:sldId id="513" r:id="rId15"/>
    <p:sldId id="430" r:id="rId16"/>
    <p:sldId id="473" r:id="rId17"/>
    <p:sldId id="388" r:id="rId18"/>
    <p:sldId id="411" r:id="rId19"/>
    <p:sldId id="406" r:id="rId20"/>
    <p:sldId id="414" r:id="rId21"/>
    <p:sldId id="477" r:id="rId22"/>
    <p:sldId id="478" r:id="rId23"/>
    <p:sldId id="479" r:id="rId24"/>
    <p:sldId id="417" r:id="rId25"/>
    <p:sldId id="504" r:id="rId26"/>
    <p:sldId id="505" r:id="rId27"/>
    <p:sldId id="507" r:id="rId28"/>
    <p:sldId id="503" r:id="rId29"/>
    <p:sldId id="485" r:id="rId30"/>
    <p:sldId id="484" r:id="rId31"/>
    <p:sldId id="486" r:id="rId32"/>
    <p:sldId id="487" r:id="rId33"/>
    <p:sldId id="488" r:id="rId34"/>
    <p:sldId id="492" r:id="rId35"/>
    <p:sldId id="489" r:id="rId36"/>
    <p:sldId id="494" r:id="rId37"/>
    <p:sldId id="495" r:id="rId38"/>
    <p:sldId id="491" r:id="rId39"/>
    <p:sldId id="497" r:id="rId40"/>
    <p:sldId id="519" r:id="rId41"/>
    <p:sldId id="520" r:id="rId42"/>
    <p:sldId id="502" r:id="rId43"/>
    <p:sldId id="500" r:id="rId44"/>
    <p:sldId id="493" r:id="rId45"/>
    <p:sldId id="490" r:id="rId46"/>
    <p:sldId id="508" r:id="rId47"/>
    <p:sldId id="995" r:id="rId48"/>
    <p:sldId id="510" r:id="rId49"/>
    <p:sldId id="509" r:id="rId50"/>
    <p:sldId id="997" r:id="rId51"/>
    <p:sldId id="637" r:id="rId52"/>
    <p:sldId id="998" r:id="rId53"/>
    <p:sldId id="299" r:id="rId54"/>
    <p:sldId id="537" r:id="rId55"/>
    <p:sldId id="611" r:id="rId56"/>
    <p:sldId id="987" r:id="rId57"/>
    <p:sldId id="564" r:id="rId58"/>
    <p:sldId id="597" r:id="rId59"/>
    <p:sldId id="988" r:id="rId60"/>
    <p:sldId id="562" r:id="rId61"/>
    <p:sldId id="588" r:id="rId62"/>
    <p:sldId id="600" r:id="rId63"/>
    <p:sldId id="989" r:id="rId64"/>
    <p:sldId id="598" r:id="rId65"/>
    <p:sldId id="592" r:id="rId66"/>
    <p:sldId id="984" r:id="rId67"/>
    <p:sldId id="986" r:id="rId68"/>
    <p:sldId id="566" r:id="rId69"/>
    <p:sldId id="614" r:id="rId70"/>
    <p:sldId id="615" r:id="rId71"/>
    <p:sldId id="616" r:id="rId72"/>
    <p:sldId id="618" r:id="rId73"/>
    <p:sldId id="629" r:id="rId74"/>
    <p:sldId id="595" r:id="rId75"/>
    <p:sldId id="607" r:id="rId76"/>
    <p:sldId id="583" r:id="rId77"/>
    <p:sldId id="605" r:id="rId78"/>
    <p:sldId id="577" r:id="rId79"/>
    <p:sldId id="574" r:id="rId80"/>
    <p:sldId id="609" r:id="rId81"/>
    <p:sldId id="1000" r:id="rId82"/>
    <p:sldId id="522" r:id="rId83"/>
    <p:sldId id="990" r:id="rId84"/>
    <p:sldId id="992" r:id="rId85"/>
    <p:sldId id="518" r:id="rId86"/>
    <p:sldId id="993" r:id="rId87"/>
    <p:sldId id="991" r:id="rId88"/>
    <p:sldId id="632" r:id="rId89"/>
    <p:sldId id="323" r:id="rId90"/>
  </p:sldIdLst>
  <p:sldSz cx="9144000" cy="5148263"/>
  <p:notesSz cx="6797675"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D06"/>
    <a:srgbClr val="CCFF66"/>
    <a:srgbClr val="CCFF33"/>
    <a:srgbClr val="AFF3DE"/>
    <a:srgbClr val="9FCED0"/>
    <a:srgbClr val="CFE6E7"/>
    <a:srgbClr val="C6F2F2"/>
    <a:srgbClr val="009FA6"/>
    <a:srgbClr val="A3ED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2442" autoAdjust="0"/>
  </p:normalViewPr>
  <p:slideViewPr>
    <p:cSldViewPr snapToGrid="0" snapToObjects="1">
      <p:cViewPr varScale="1">
        <p:scale>
          <a:sx n="91" d="100"/>
          <a:sy n="91" d="100"/>
        </p:scale>
        <p:origin x="1118" y="62"/>
      </p:cViewPr>
      <p:guideLst>
        <p:guide orient="horz" pos="1622"/>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72" d="100"/>
          <a:sy n="72" d="100"/>
        </p:scale>
        <p:origin x="35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werkblad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werkblad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werkblad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werkblad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werkblad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werkblad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werkblad15.xlsx"/></Relationships>
</file>

<file path=ppt/charts/_rels/chart18.xml.rels><?xml version="1.0" encoding="UTF-8" standalone="yes"?>
<Relationships xmlns="http://schemas.openxmlformats.org/package/2006/relationships"><Relationship Id="rId3" Type="http://schemas.openxmlformats.org/officeDocument/2006/relationships/oleObject" Target="file:///\\localhost\Users\stevendeblieck\Library\Containers\com.microsoft.Excel\Data\Library\Caches\1033\TM10000055\Online%20Sales%20Tracker.xltx" TargetMode="External"/><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werkblad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werkblad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werkblad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werkblad19.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werkblad20.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werkblad21.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werkblad22.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werkblad23.xlsx"/></Relationships>
</file>

<file path=ppt/charts/_rels/chart27.xml.rels><?xml version="1.0" encoding="UTF-8" standalone="yes"?>
<Relationships xmlns="http://schemas.openxmlformats.org/package/2006/relationships"><Relationship Id="rId3" Type="http://schemas.openxmlformats.org/officeDocument/2006/relationships/oleObject" Target="file:///\\localhost\Users\stevendeblieck\Library\Containers\com.microsoft.Excel\Data\Library\Caches\1033\TM10000055\Online%20Sales%20Tracker.xlt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werkblad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werkblad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7.xlsx"/></Relationships>
</file>

<file path=ppt/charts/_rels/chart9.xml.rels><?xml version="1.0" encoding="UTF-8" standalone="yes"?>
<Relationships xmlns="http://schemas.openxmlformats.org/package/2006/relationships"><Relationship Id="rId3" Type="http://schemas.openxmlformats.org/officeDocument/2006/relationships/oleObject" Target="file:///\\Users\stevendeblieck\Library\Containers\com.microsoft.Excel\Data\Library\Caches\1033\TM10000055\Online%20Sales%20Tracker.xlt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25BA-3F45-9D48-34DFA268FB12}"/>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25BA-3F45-9D48-34DFA268FB12}"/>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25BA-3F45-9D48-34DFA268FB1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E66D-465E-9EE3-260A8BE1DFC0}"/>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E66D-465E-9EE3-260A8BE1DFC0}"/>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E66D-465E-9EE3-260A8BE1DFC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4481-461F-89EA-251FAA95345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4481-461F-89EA-251FAA95345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4481-461F-89EA-251FAA95345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46A5-4BB2-A8A5-55098FD4F4A0}"/>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46A5-4BB2-A8A5-55098FD4F4A0}"/>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46A5-4BB2-A8A5-55098FD4F4A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1F16-4E7C-8D76-894CF72ECC49}"/>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F16-4E7C-8D76-894CF72ECC49}"/>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1F16-4E7C-8D76-894CF72ECC4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5006-4914-A858-0470FCD82484}"/>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5006-4914-A858-0470FCD82484}"/>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5006-4914-A858-0470FCD8248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AA07-4E0B-86C4-617966C4C751}"/>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AA07-4E0B-86C4-617966C4C751}"/>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AA07-4E0B-86C4-617966C4C75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9E3F-461A-B17D-5709D3D125A2}"/>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9E3F-461A-B17D-5709D3D125A2}"/>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9E3F-461A-B17D-5709D3D125A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E07E-4767-97EB-4DBC73E2A046}"/>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E07E-4767-97EB-4DBC73E2A046}"/>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E07E-4767-97EB-4DBC73E2A04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a:t>Product Profit Per Item</a:t>
            </a:r>
          </a:p>
        </c:rich>
      </c:tx>
      <c:layout>
        <c:manualLayout>
          <c:xMode val="edge"/>
          <c:yMode val="edge"/>
          <c:x val="1.4076944345379899E-3"/>
          <c:y val="3.978053361513819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nl-NL"/>
        </a:p>
      </c:txPr>
    </c:title>
    <c:autoTitleDeleted val="0"/>
    <c:plotArea>
      <c:layout>
        <c:manualLayout>
          <c:layoutTarget val="inner"/>
          <c:xMode val="edge"/>
          <c:yMode val="edge"/>
          <c:x val="8.8880130499527296E-2"/>
          <c:y val="0.20011251506327399"/>
          <c:w val="0.89621472203927199"/>
          <c:h val="0.69063280133739502"/>
        </c:manualLayout>
      </c:layout>
      <c:barChart>
        <c:barDir val="bar"/>
        <c:grouping val="clustered"/>
        <c:varyColors val="1"/>
        <c:ser>
          <c:idx val="0"/>
          <c:order val="0"/>
          <c:tx>
            <c:strRef>
              <c:f>SALES!$I$15</c:f>
              <c:strCache>
                <c:ptCount val="1"/>
                <c:pt idx="0">
                  <c:v>Profit per Item (incl. shipping)</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325-4B23-96D9-F2E72BB7457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325-4B23-96D9-F2E72BB7457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325-4B23-96D9-F2E72BB7457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325-4B23-96D9-F2E72BB7457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325-4B23-96D9-F2E72BB74576}"/>
              </c:ext>
            </c:extLst>
          </c:dPt>
          <c:cat>
            <c:strRef>
              <c:f>SALES!$B$16:$B$21</c:f>
              <c:strCache>
                <c:ptCount val="5"/>
                <c:pt idx="0">
                  <c:v>[Item 1]</c:v>
                </c:pt>
                <c:pt idx="1">
                  <c:v>[Item 2]</c:v>
                </c:pt>
                <c:pt idx="2">
                  <c:v>[Item 3]</c:v>
                </c:pt>
                <c:pt idx="3">
                  <c:v>[Item 4]</c:v>
                </c:pt>
                <c:pt idx="4">
                  <c:v>[Item 5]</c:v>
                </c:pt>
              </c:strCache>
            </c:strRef>
          </c:cat>
          <c:val>
            <c:numRef>
              <c:f>SALES!$I$16:$I$21</c:f>
              <c:numCache>
                <c:formatCode>"$"#.##000</c:formatCode>
                <c:ptCount val="5"/>
                <c:pt idx="0">
                  <c:v>14.25</c:v>
                </c:pt>
                <c:pt idx="1">
                  <c:v>12.875</c:v>
                </c:pt>
                <c:pt idx="2">
                  <c:v>12.2</c:v>
                </c:pt>
                <c:pt idx="3">
                  <c:v>6</c:v>
                </c:pt>
                <c:pt idx="4">
                  <c:v>5.35</c:v>
                </c:pt>
              </c:numCache>
            </c:numRef>
          </c:val>
          <c:extLst>
            <c:ext xmlns:c16="http://schemas.microsoft.com/office/drawing/2014/chart" uri="{C3380CC4-5D6E-409C-BE32-E72D297353CC}">
              <c16:uniqueId val="{0000000A-5325-4B23-96D9-F2E72BB74576}"/>
            </c:ext>
          </c:extLst>
        </c:ser>
        <c:dLbls>
          <c:showLegendKey val="0"/>
          <c:showVal val="0"/>
          <c:showCatName val="0"/>
          <c:showSerName val="0"/>
          <c:showPercent val="0"/>
          <c:showBubbleSize val="0"/>
        </c:dLbls>
        <c:gapWidth val="182"/>
        <c:axId val="1803879392"/>
        <c:axId val="1819819328"/>
      </c:barChart>
      <c:catAx>
        <c:axId val="1803879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1819819328"/>
        <c:crosses val="autoZero"/>
        <c:auto val="1"/>
        <c:lblAlgn val="ctr"/>
        <c:lblOffset val="100"/>
        <c:noMultiLvlLbl val="0"/>
      </c:catAx>
      <c:valAx>
        <c:axId val="1819819328"/>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1803879392"/>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2"/>
          </a:solidFill>
        </a:defRPr>
      </a:pPr>
      <a:endParaRPr lang="nl-N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E66D-465E-9EE3-260A8BE1DFC0}"/>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E66D-465E-9EE3-260A8BE1DFC0}"/>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E66D-465E-9EE3-260A8BE1DFC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B9DE-3C4B-B653-5D35CCF7123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B9DE-3C4B-B653-5D35CCF7123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B9DE-3C4B-B653-5D35CCF7123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4481-461F-89EA-251FAA95345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4481-461F-89EA-251FAA95345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4481-461F-89EA-251FAA95345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46A5-4BB2-A8A5-55098FD4F4A0}"/>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46A5-4BB2-A8A5-55098FD4F4A0}"/>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46A5-4BB2-A8A5-55098FD4F4A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1F16-4E7C-8D76-894CF72ECC49}"/>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F16-4E7C-8D76-894CF72ECC49}"/>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1F16-4E7C-8D76-894CF72ECC4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5006-4914-A858-0470FCD82484}"/>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5006-4914-A858-0470FCD82484}"/>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5006-4914-A858-0470FCD8248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AA07-4E0B-86C4-617966C4C751}"/>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AA07-4E0B-86C4-617966C4C751}"/>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AA07-4E0B-86C4-617966C4C75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9E3F-461A-B17D-5709D3D125A2}"/>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9E3F-461A-B17D-5709D3D125A2}"/>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9E3F-461A-B17D-5709D3D125A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E07E-4767-97EB-4DBC73E2A046}"/>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E07E-4767-97EB-4DBC73E2A046}"/>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E07E-4767-97EB-4DBC73E2A04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a:t>Product Profit Per Item</a:t>
            </a:r>
          </a:p>
        </c:rich>
      </c:tx>
      <c:layout>
        <c:manualLayout>
          <c:xMode val="edge"/>
          <c:yMode val="edge"/>
          <c:x val="1.4076944345379899E-3"/>
          <c:y val="3.978053361513819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nl-NL"/>
        </a:p>
      </c:txPr>
    </c:title>
    <c:autoTitleDeleted val="0"/>
    <c:plotArea>
      <c:layout>
        <c:manualLayout>
          <c:layoutTarget val="inner"/>
          <c:xMode val="edge"/>
          <c:yMode val="edge"/>
          <c:x val="8.8880130499527296E-2"/>
          <c:y val="0.20011251506327399"/>
          <c:w val="0.89621472203927199"/>
          <c:h val="0.69063280133739502"/>
        </c:manualLayout>
      </c:layout>
      <c:barChart>
        <c:barDir val="bar"/>
        <c:grouping val="clustered"/>
        <c:varyColors val="1"/>
        <c:ser>
          <c:idx val="0"/>
          <c:order val="0"/>
          <c:tx>
            <c:strRef>
              <c:f>SALES!$I$15</c:f>
              <c:strCache>
                <c:ptCount val="1"/>
                <c:pt idx="0">
                  <c:v>Profit per Item (incl. shipping)</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325-4B23-96D9-F2E72BB7457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325-4B23-96D9-F2E72BB7457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325-4B23-96D9-F2E72BB7457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325-4B23-96D9-F2E72BB7457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325-4B23-96D9-F2E72BB74576}"/>
              </c:ext>
            </c:extLst>
          </c:dPt>
          <c:cat>
            <c:strRef>
              <c:f>SALES!$B$16:$B$21</c:f>
              <c:strCache>
                <c:ptCount val="5"/>
                <c:pt idx="0">
                  <c:v>[Item 1]</c:v>
                </c:pt>
                <c:pt idx="1">
                  <c:v>[Item 2]</c:v>
                </c:pt>
                <c:pt idx="2">
                  <c:v>[Item 3]</c:v>
                </c:pt>
                <c:pt idx="3">
                  <c:v>[Item 4]</c:v>
                </c:pt>
                <c:pt idx="4">
                  <c:v>[Item 5]</c:v>
                </c:pt>
              </c:strCache>
            </c:strRef>
          </c:cat>
          <c:val>
            <c:numRef>
              <c:f>SALES!$I$16:$I$21</c:f>
              <c:numCache>
                <c:formatCode>"$"#.##000</c:formatCode>
                <c:ptCount val="5"/>
                <c:pt idx="0">
                  <c:v>14.25</c:v>
                </c:pt>
                <c:pt idx="1">
                  <c:v>12.875</c:v>
                </c:pt>
                <c:pt idx="2">
                  <c:v>12.2</c:v>
                </c:pt>
                <c:pt idx="3">
                  <c:v>6</c:v>
                </c:pt>
                <c:pt idx="4">
                  <c:v>5.35</c:v>
                </c:pt>
              </c:numCache>
            </c:numRef>
          </c:val>
          <c:extLst>
            <c:ext xmlns:c16="http://schemas.microsoft.com/office/drawing/2014/chart" uri="{C3380CC4-5D6E-409C-BE32-E72D297353CC}">
              <c16:uniqueId val="{0000000A-5325-4B23-96D9-F2E72BB74576}"/>
            </c:ext>
          </c:extLst>
        </c:ser>
        <c:dLbls>
          <c:showLegendKey val="0"/>
          <c:showVal val="0"/>
          <c:showCatName val="0"/>
          <c:showSerName val="0"/>
          <c:showPercent val="0"/>
          <c:showBubbleSize val="0"/>
        </c:dLbls>
        <c:gapWidth val="182"/>
        <c:axId val="1803879392"/>
        <c:axId val="1819819328"/>
      </c:barChart>
      <c:catAx>
        <c:axId val="1803879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1819819328"/>
        <c:crosses val="autoZero"/>
        <c:auto val="1"/>
        <c:lblAlgn val="ctr"/>
        <c:lblOffset val="100"/>
        <c:noMultiLvlLbl val="0"/>
      </c:catAx>
      <c:valAx>
        <c:axId val="1819819328"/>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1803879392"/>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2"/>
          </a:solidFill>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1781-F840-8F1F-091285937851}"/>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781-F840-8F1F-091285937851}"/>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1781-F840-8F1F-09128593785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81D9-1F49-86BD-21ACC58FA334}"/>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81D9-1F49-86BD-21ACC58FA334}"/>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81D9-1F49-86BD-21ACC58FA33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E8656"/>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B165-764E-9151-51AE4F057905}"/>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B165-764E-9151-51AE4F057905}"/>
              </c:ext>
            </c:extLst>
          </c:dPt>
          <c:cat>
            <c:strRef>
              <c:f>Sheet1!$B$1:$C$1</c:f>
              <c:strCache>
                <c:ptCount val="2"/>
                <c:pt idx="0">
                  <c:v>April</c:v>
                </c:pt>
                <c:pt idx="1">
                  <c:v>May</c:v>
                </c:pt>
              </c:strCache>
            </c:strRef>
          </c:cat>
          <c:val>
            <c:numRef>
              <c:f>Sheet1!$B$2:$C$2</c:f>
              <c:numCache>
                <c:formatCode>General</c:formatCode>
                <c:ptCount val="2"/>
                <c:pt idx="0">
                  <c:v>80</c:v>
                </c:pt>
                <c:pt idx="1">
                  <c:v>20</c:v>
                </c:pt>
              </c:numCache>
            </c:numRef>
          </c:val>
          <c:extLst>
            <c:ext xmlns:c16="http://schemas.microsoft.com/office/drawing/2014/chart" uri="{C3380CC4-5D6E-409C-BE32-E72D297353CC}">
              <c16:uniqueId val="{00000004-B165-764E-9151-51AE4F05790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D5853"/>
            </a:solidFill>
            <a:ln w="12700" cap="flat">
              <a:noFill/>
              <a:miter lim="400000"/>
            </a:ln>
            <a:effectLst/>
          </c:spPr>
          <c:dPt>
            <c:idx val="0"/>
            <c:bubble3D val="0"/>
            <c:spPr>
              <a:solidFill>
                <a:schemeClr val="accent2"/>
              </a:solidFill>
              <a:ln w="12700" cap="flat">
                <a:noFill/>
                <a:miter lim="400000"/>
              </a:ln>
              <a:effectLst/>
            </c:spPr>
            <c:extLst>
              <c:ext xmlns:c16="http://schemas.microsoft.com/office/drawing/2014/chart" uri="{C3380CC4-5D6E-409C-BE32-E72D297353CC}">
                <c16:uniqueId val="{00000001-1DAC-2F43-8C7A-B0EE93D5D81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1DAC-2F43-8C7A-B0EE93D5D81F}"/>
              </c:ext>
            </c:extLst>
          </c:dPt>
          <c:cat>
            <c:strRef>
              <c:f>Sheet1!$B$1:$C$1</c:f>
              <c:strCache>
                <c:ptCount val="2"/>
                <c:pt idx="0">
                  <c:v>April</c:v>
                </c:pt>
                <c:pt idx="1">
                  <c:v>May</c:v>
                </c:pt>
              </c:strCache>
            </c:strRef>
          </c:cat>
          <c:val>
            <c:numRef>
              <c:f>Sheet1!$B$2:$C$2</c:f>
              <c:numCache>
                <c:formatCode>General</c:formatCode>
                <c:ptCount val="2"/>
                <c:pt idx="0">
                  <c:v>60</c:v>
                </c:pt>
                <c:pt idx="1">
                  <c:v>40</c:v>
                </c:pt>
              </c:numCache>
            </c:numRef>
          </c:val>
          <c:extLst>
            <c:ext xmlns:c16="http://schemas.microsoft.com/office/drawing/2014/chart" uri="{C3380CC4-5D6E-409C-BE32-E72D297353CC}">
              <c16:uniqueId val="{00000004-1DAC-2F43-8C7A-B0EE93D5D81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75981"/>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2D5D-EC4C-B2AA-DFA837EAA1DB}"/>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2D5D-EC4C-B2AA-DFA837EAA1DB}"/>
              </c:ext>
            </c:extLst>
          </c:dPt>
          <c:cat>
            <c:strRef>
              <c:f>Sheet1!$B$1:$C$1</c:f>
              <c:strCache>
                <c:ptCount val="2"/>
                <c:pt idx="0">
                  <c:v>April</c:v>
                </c:pt>
                <c:pt idx="1">
                  <c:v>May</c:v>
                </c:pt>
              </c:strCache>
            </c:strRef>
          </c:cat>
          <c:val>
            <c:numRef>
              <c:f>Sheet1!$B$2:$C$2</c:f>
              <c:numCache>
                <c:formatCode>General</c:formatCode>
                <c:ptCount val="2"/>
                <c:pt idx="0">
                  <c:v>45</c:v>
                </c:pt>
                <c:pt idx="1">
                  <c:v>65</c:v>
                </c:pt>
              </c:numCache>
            </c:numRef>
          </c:val>
          <c:extLst>
            <c:ext xmlns:c16="http://schemas.microsoft.com/office/drawing/2014/chart" uri="{C3380CC4-5D6E-409C-BE32-E72D297353CC}">
              <c16:uniqueId val="{00000004-2D5D-EC4C-B2AA-DFA837EAA1DB}"/>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A709C"/>
            </a:solidFill>
            <a:ln w="12700" cap="flat">
              <a:noFill/>
              <a:miter lim="400000"/>
            </a:ln>
            <a:effectLst/>
          </c:spPr>
          <c:dPt>
            <c:idx val="0"/>
            <c:bubble3D val="0"/>
            <c:spPr>
              <a:solidFill>
                <a:schemeClr val="accent4"/>
              </a:solidFill>
              <a:ln w="12700" cap="flat">
                <a:noFill/>
                <a:miter lim="400000"/>
              </a:ln>
              <a:effectLst/>
            </c:spPr>
            <c:extLst>
              <c:ext xmlns:c16="http://schemas.microsoft.com/office/drawing/2014/chart" uri="{C3380CC4-5D6E-409C-BE32-E72D297353CC}">
                <c16:uniqueId val="{00000001-C8EF-E84E-8B4B-8B708F08F01F}"/>
              </c:ext>
            </c:extLst>
          </c:dPt>
          <c:dPt>
            <c:idx val="1"/>
            <c:bubble3D val="0"/>
            <c:spPr>
              <a:solidFill>
                <a:srgbClr val="D5D9D9"/>
              </a:solidFill>
              <a:ln w="12700" cap="flat">
                <a:noFill/>
                <a:miter lim="400000"/>
              </a:ln>
              <a:effectLst/>
            </c:spPr>
            <c:extLst>
              <c:ext xmlns:c16="http://schemas.microsoft.com/office/drawing/2014/chart" uri="{C3380CC4-5D6E-409C-BE32-E72D297353CC}">
                <c16:uniqueId val="{00000003-C8EF-E84E-8B4B-8B708F08F01F}"/>
              </c:ext>
            </c:extLst>
          </c:dPt>
          <c:cat>
            <c:strRef>
              <c:f>Sheet1!$B$1:$C$1</c:f>
              <c:strCache>
                <c:ptCount val="2"/>
                <c:pt idx="0">
                  <c:v>April</c:v>
                </c:pt>
                <c:pt idx="1">
                  <c:v>May</c:v>
                </c:pt>
              </c:strCache>
            </c:strRef>
          </c:cat>
          <c:val>
            <c:numRef>
              <c:f>Sheet1!$B$2:$C$2</c:f>
              <c:numCache>
                <c:formatCode>General</c:formatCode>
                <c:ptCount val="2"/>
                <c:pt idx="0">
                  <c:v>13</c:v>
                </c:pt>
                <c:pt idx="1">
                  <c:v>87</c:v>
                </c:pt>
              </c:numCache>
            </c:numRef>
          </c:val>
          <c:extLst>
            <c:ext xmlns:c16="http://schemas.microsoft.com/office/drawing/2014/chart" uri="{C3380CC4-5D6E-409C-BE32-E72D297353CC}">
              <c16:uniqueId val="{00000004-C8EF-E84E-8B4B-8B708F08F01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US"/>
              <a:t>Product Profit Per Item</a:t>
            </a:r>
          </a:p>
        </c:rich>
      </c:tx>
      <c:layout>
        <c:manualLayout>
          <c:xMode val="edge"/>
          <c:yMode val="edge"/>
          <c:x val="1.4076944345379899E-3"/>
          <c:y val="3.978053361513819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nl-NL"/>
        </a:p>
      </c:txPr>
    </c:title>
    <c:autoTitleDeleted val="0"/>
    <c:plotArea>
      <c:layout>
        <c:manualLayout>
          <c:layoutTarget val="inner"/>
          <c:xMode val="edge"/>
          <c:yMode val="edge"/>
          <c:x val="8.8880130499527296E-2"/>
          <c:y val="0.20011251506327399"/>
          <c:w val="0.89621472203927199"/>
          <c:h val="0.69063280133739502"/>
        </c:manualLayout>
      </c:layout>
      <c:barChart>
        <c:barDir val="bar"/>
        <c:grouping val="clustered"/>
        <c:varyColors val="1"/>
        <c:ser>
          <c:idx val="0"/>
          <c:order val="0"/>
          <c:tx>
            <c:strRef>
              <c:f>SALES!$I$15</c:f>
              <c:strCache>
                <c:ptCount val="1"/>
                <c:pt idx="0">
                  <c:v>Profit per Item (incl. shipping)</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325-4B23-96D9-F2E72BB7457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325-4B23-96D9-F2E72BB7457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325-4B23-96D9-F2E72BB7457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325-4B23-96D9-F2E72BB7457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325-4B23-96D9-F2E72BB74576}"/>
              </c:ext>
            </c:extLst>
          </c:dPt>
          <c:cat>
            <c:strRef>
              <c:f>SALES!$B$16:$B$21</c:f>
              <c:strCache>
                <c:ptCount val="5"/>
                <c:pt idx="0">
                  <c:v>[Item 1]</c:v>
                </c:pt>
                <c:pt idx="1">
                  <c:v>[Item 2]</c:v>
                </c:pt>
                <c:pt idx="2">
                  <c:v>[Item 3]</c:v>
                </c:pt>
                <c:pt idx="3">
                  <c:v>[Item 4]</c:v>
                </c:pt>
                <c:pt idx="4">
                  <c:v>[Item 5]</c:v>
                </c:pt>
              </c:strCache>
            </c:strRef>
          </c:cat>
          <c:val>
            <c:numRef>
              <c:f>SALES!$I$16:$I$21</c:f>
              <c:numCache>
                <c:formatCode>"$"#.##000</c:formatCode>
                <c:ptCount val="5"/>
                <c:pt idx="0">
                  <c:v>14.25</c:v>
                </c:pt>
                <c:pt idx="1">
                  <c:v>12.875</c:v>
                </c:pt>
                <c:pt idx="2">
                  <c:v>12.2</c:v>
                </c:pt>
                <c:pt idx="3">
                  <c:v>6</c:v>
                </c:pt>
                <c:pt idx="4">
                  <c:v>5.35</c:v>
                </c:pt>
              </c:numCache>
            </c:numRef>
          </c:val>
          <c:extLst>
            <c:ext xmlns:c16="http://schemas.microsoft.com/office/drawing/2014/chart" uri="{C3380CC4-5D6E-409C-BE32-E72D297353CC}">
              <c16:uniqueId val="{0000000A-5325-4B23-96D9-F2E72BB74576}"/>
            </c:ext>
          </c:extLst>
        </c:ser>
        <c:dLbls>
          <c:showLegendKey val="0"/>
          <c:showVal val="0"/>
          <c:showCatName val="0"/>
          <c:showSerName val="0"/>
          <c:showPercent val="0"/>
          <c:showBubbleSize val="0"/>
        </c:dLbls>
        <c:gapWidth val="182"/>
        <c:axId val="-2118665088"/>
        <c:axId val="-2118641616"/>
      </c:barChart>
      <c:catAx>
        <c:axId val="-2118665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2118641616"/>
        <c:crosses val="autoZero"/>
        <c:auto val="1"/>
        <c:lblAlgn val="ctr"/>
        <c:lblOffset val="100"/>
        <c:noMultiLvlLbl val="0"/>
      </c:catAx>
      <c:valAx>
        <c:axId val="-211864161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nl-NL"/>
          </a:p>
        </c:txPr>
        <c:crossAx val="-2118665088"/>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2"/>
          </a:solidFill>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5D65C-802F-42E2-9ECC-8F04A0F8B148}" type="doc">
      <dgm:prSet loTypeId="urn:microsoft.com/office/officeart/2005/8/layout/chevron1" loCatId="process" qsTypeId="urn:microsoft.com/office/officeart/2005/8/quickstyle/simple1" qsCatId="simple" csTypeId="urn:microsoft.com/office/officeart/2005/8/colors/colorful4" csCatId="colorful" phldr="1"/>
      <dgm:spPr/>
    </dgm:pt>
    <dgm:pt modelId="{9D8F9044-BC46-40CA-8165-3CDFF118EFC4}">
      <dgm:prSet phldrT="[Text]" custT="1"/>
      <dgm:spPr/>
      <dgm:t>
        <a:bodyPr/>
        <a:lstStyle/>
        <a:p>
          <a:pPr defTabSz="1254125"/>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a:t>
          </a:r>
          <a:r>
            <a:rPr lang="en-US" sz="1600" b="1" dirty="0" err="1">
              <a:solidFill>
                <a:schemeClr val="bg2"/>
              </a:solidFill>
            </a:rPr>
            <a:t>veranderingsklimaat</a:t>
          </a:r>
          <a:endParaRPr lang="en-US" sz="1600" b="1" dirty="0">
            <a:solidFill>
              <a:schemeClr val="bg2"/>
            </a:solidFill>
          </a:endParaRPr>
        </a:p>
      </dgm:t>
    </dgm:pt>
    <dgm:pt modelId="{BAA2FB48-8997-40DB-AAF2-1058E7832BC9}" type="parTrans" cxnId="{1097740D-1FB2-4B6D-BDBD-CD36175C60EA}">
      <dgm:prSet/>
      <dgm:spPr/>
      <dgm:t>
        <a:bodyPr/>
        <a:lstStyle/>
        <a:p>
          <a:endParaRPr lang="en-US" sz="900" b="1">
            <a:solidFill>
              <a:schemeClr val="bg2"/>
            </a:solidFill>
          </a:endParaRPr>
        </a:p>
      </dgm:t>
    </dgm:pt>
    <dgm:pt modelId="{3C6C0A49-8C1F-406A-AAF7-99720098B897}" type="sibTrans" cxnId="{1097740D-1FB2-4B6D-BDBD-CD36175C60EA}">
      <dgm:prSet/>
      <dgm:spPr/>
      <dgm:t>
        <a:bodyPr/>
        <a:lstStyle/>
        <a:p>
          <a:endParaRPr lang="en-US" sz="900" b="1">
            <a:solidFill>
              <a:schemeClr val="bg2"/>
            </a:solidFill>
          </a:endParaRPr>
        </a:p>
      </dgm:t>
    </dgm:pt>
    <dgm:pt modelId="{75CF7329-2F10-474E-A7A7-2849593BCA08}">
      <dgm:prSet phldrT="[Text]" custT="1"/>
      <dgm:spPr>
        <a:solidFill>
          <a:srgbClr val="00B050"/>
        </a:solidFill>
      </dgm:spPr>
      <dgm:t>
        <a:bodyPr/>
        <a:lstStyle/>
        <a:p>
          <a:r>
            <a:rPr lang="en-US" sz="1600" b="1" dirty="0" err="1">
              <a:solidFill>
                <a:schemeClr val="bg2"/>
              </a:solidFill>
            </a:rPr>
            <a:t>Creëer</a:t>
          </a:r>
          <a:r>
            <a:rPr lang="en-US" sz="1600" b="1" dirty="0">
              <a:solidFill>
                <a:schemeClr val="bg2"/>
              </a:solidFill>
            </a:rPr>
            <a:t> </a:t>
          </a:r>
          <a:r>
            <a:rPr lang="en-US" sz="1600" b="1" dirty="0" err="1">
              <a:solidFill>
                <a:schemeClr val="bg2"/>
              </a:solidFill>
            </a:rPr>
            <a:t>een</a:t>
          </a:r>
          <a:r>
            <a:rPr lang="en-US" sz="1600" b="1" dirty="0">
              <a:solidFill>
                <a:schemeClr val="bg2"/>
              </a:solidFill>
            </a:rPr>
            <a:t> breed </a:t>
          </a:r>
          <a:r>
            <a:rPr lang="en-US" sz="1600" b="1" dirty="0" err="1">
              <a:solidFill>
                <a:schemeClr val="bg2"/>
              </a:solidFill>
            </a:rPr>
            <a:t>draagvlak</a:t>
          </a:r>
          <a:endParaRPr lang="en-US" sz="1600" b="1" dirty="0">
            <a:solidFill>
              <a:schemeClr val="bg2"/>
            </a:solidFill>
          </a:endParaRPr>
        </a:p>
      </dgm:t>
    </dgm:pt>
    <dgm:pt modelId="{3A4688E7-BC38-42B2-8971-3D11C90FAF38}" type="parTrans" cxnId="{E1EB3933-5429-44F5-8BF6-AA723DBFCB05}">
      <dgm:prSet/>
      <dgm:spPr/>
      <dgm:t>
        <a:bodyPr/>
        <a:lstStyle/>
        <a:p>
          <a:endParaRPr lang="en-US" sz="900" b="1">
            <a:solidFill>
              <a:schemeClr val="bg2"/>
            </a:solidFill>
          </a:endParaRPr>
        </a:p>
      </dgm:t>
    </dgm:pt>
    <dgm:pt modelId="{B2630707-A372-44C8-9072-64DF5CBFA792}" type="sibTrans" cxnId="{E1EB3933-5429-44F5-8BF6-AA723DBFCB05}">
      <dgm:prSet/>
      <dgm:spPr/>
      <dgm:t>
        <a:bodyPr/>
        <a:lstStyle/>
        <a:p>
          <a:endParaRPr lang="en-US" sz="900" b="1">
            <a:solidFill>
              <a:schemeClr val="bg2"/>
            </a:solidFill>
          </a:endParaRPr>
        </a:p>
      </dgm:t>
    </dgm:pt>
    <dgm:pt modelId="{522D12FB-DDB7-4564-BCE4-9973DFD77F43}">
      <dgm:prSet phldrT="[Text]" custT="1"/>
      <dgm:spPr>
        <a:solidFill>
          <a:schemeClr val="accent3"/>
        </a:solidFill>
      </dgm:spPr>
      <dgm:t>
        <a:bodyPr/>
        <a:lstStyle/>
        <a:p>
          <a:pPr marL="0" indent="0" defTabSz="984250"/>
          <a:r>
            <a:rPr lang="en-US" sz="1600" b="1" dirty="0" err="1">
              <a:solidFill>
                <a:schemeClr val="bg2"/>
              </a:solidFill>
            </a:rPr>
            <a:t>Implementeer</a:t>
          </a:r>
          <a:r>
            <a:rPr lang="en-US" sz="1600" b="1" dirty="0">
              <a:solidFill>
                <a:schemeClr val="bg2"/>
              </a:solidFill>
            </a:rPr>
            <a:t> </a:t>
          </a:r>
          <a:r>
            <a:rPr lang="en-US" sz="1600" b="1" dirty="0" err="1">
              <a:solidFill>
                <a:schemeClr val="bg2"/>
              </a:solidFill>
            </a:rPr>
            <a:t>en</a:t>
          </a:r>
          <a:r>
            <a:rPr lang="en-US" sz="1600" b="1" dirty="0">
              <a:solidFill>
                <a:schemeClr val="bg2"/>
              </a:solidFill>
            </a:rPr>
            <a:t> </a:t>
          </a:r>
          <a:r>
            <a:rPr lang="en-US" sz="1600" b="1" dirty="0" err="1">
              <a:solidFill>
                <a:schemeClr val="bg2"/>
              </a:solidFill>
            </a:rPr>
            <a:t>veranker</a:t>
          </a:r>
          <a:endParaRPr lang="en-US" sz="1600" b="1" dirty="0">
            <a:solidFill>
              <a:schemeClr val="bg2"/>
            </a:solidFill>
          </a:endParaRPr>
        </a:p>
      </dgm:t>
    </dgm:pt>
    <dgm:pt modelId="{957BA7B5-9232-4A76-A792-91E903CFAC94}" type="parTrans" cxnId="{5A2F7A06-7E17-4887-80B0-E73718441316}">
      <dgm:prSet/>
      <dgm:spPr/>
      <dgm:t>
        <a:bodyPr/>
        <a:lstStyle/>
        <a:p>
          <a:endParaRPr lang="en-US" sz="900" b="1">
            <a:solidFill>
              <a:schemeClr val="bg2"/>
            </a:solidFill>
          </a:endParaRPr>
        </a:p>
      </dgm:t>
    </dgm:pt>
    <dgm:pt modelId="{58438665-80FC-4DD8-88D7-7FB61D19068E}" type="sibTrans" cxnId="{5A2F7A06-7E17-4887-80B0-E73718441316}">
      <dgm:prSet/>
      <dgm:spPr/>
      <dgm:t>
        <a:bodyPr/>
        <a:lstStyle/>
        <a:p>
          <a:endParaRPr lang="en-US" sz="900" b="1">
            <a:solidFill>
              <a:schemeClr val="bg2"/>
            </a:solidFill>
          </a:endParaRPr>
        </a:p>
      </dgm:t>
    </dgm:pt>
    <dgm:pt modelId="{544650AE-ABB7-4FF7-B1D1-CA45378F3F90}" type="pres">
      <dgm:prSet presAssocID="{9BF5D65C-802F-42E2-9ECC-8F04A0F8B148}" presName="Name0" presStyleCnt="0">
        <dgm:presLayoutVars>
          <dgm:dir/>
          <dgm:animLvl val="lvl"/>
          <dgm:resizeHandles val="exact"/>
        </dgm:presLayoutVars>
      </dgm:prSet>
      <dgm:spPr/>
    </dgm:pt>
    <dgm:pt modelId="{D6B46558-CAD8-472B-9360-4F05D3EAC810}" type="pres">
      <dgm:prSet presAssocID="{9D8F9044-BC46-40CA-8165-3CDFF118EFC4}" presName="parTxOnly" presStyleLbl="node1" presStyleIdx="0" presStyleCnt="3" custScaleX="84026" custScaleY="61200">
        <dgm:presLayoutVars>
          <dgm:chMax val="0"/>
          <dgm:chPref val="0"/>
          <dgm:bulletEnabled val="1"/>
        </dgm:presLayoutVars>
      </dgm:prSet>
      <dgm:spPr/>
      <dgm:t>
        <a:bodyPr/>
        <a:lstStyle/>
        <a:p>
          <a:endParaRPr lang="nl-NL"/>
        </a:p>
      </dgm:t>
    </dgm:pt>
    <dgm:pt modelId="{455FC267-7410-41F4-A855-8CAC7212EEFC}" type="pres">
      <dgm:prSet presAssocID="{3C6C0A49-8C1F-406A-AAF7-99720098B897}" presName="parTxOnlySpace" presStyleCnt="0"/>
      <dgm:spPr/>
    </dgm:pt>
    <dgm:pt modelId="{A1B153C8-4D36-4F68-8686-3F5B957A81EB}" type="pres">
      <dgm:prSet presAssocID="{75CF7329-2F10-474E-A7A7-2849593BCA08}" presName="parTxOnly" presStyleLbl="node1" presStyleIdx="1" presStyleCnt="3" custScaleY="62328">
        <dgm:presLayoutVars>
          <dgm:chMax val="0"/>
          <dgm:chPref val="0"/>
          <dgm:bulletEnabled val="1"/>
        </dgm:presLayoutVars>
      </dgm:prSet>
      <dgm:spPr/>
      <dgm:t>
        <a:bodyPr/>
        <a:lstStyle/>
        <a:p>
          <a:endParaRPr lang="nl-NL"/>
        </a:p>
      </dgm:t>
    </dgm:pt>
    <dgm:pt modelId="{0F0B9818-C717-41E2-BC30-C435E13B5D49}" type="pres">
      <dgm:prSet presAssocID="{B2630707-A372-44C8-9072-64DF5CBFA792}" presName="parTxOnlySpace" presStyleCnt="0"/>
      <dgm:spPr/>
    </dgm:pt>
    <dgm:pt modelId="{34B53395-397F-41E6-8C05-9F8B2C08182F}" type="pres">
      <dgm:prSet presAssocID="{522D12FB-DDB7-4564-BCE4-9973DFD77F43}" presName="parTxOnly" presStyleLbl="node1" presStyleIdx="2" presStyleCnt="3" custScaleX="65704" custScaleY="62328">
        <dgm:presLayoutVars>
          <dgm:chMax val="0"/>
          <dgm:chPref val="0"/>
          <dgm:bulletEnabled val="1"/>
        </dgm:presLayoutVars>
      </dgm:prSet>
      <dgm:spPr/>
      <dgm:t>
        <a:bodyPr/>
        <a:lstStyle/>
        <a:p>
          <a:endParaRPr lang="nl-NL"/>
        </a:p>
      </dgm:t>
    </dgm:pt>
  </dgm:ptLst>
  <dgm:cxnLst>
    <dgm:cxn modelId="{E4CDD3F9-93AC-4EDD-AFDB-649011E3396E}" type="presOf" srcId="{75CF7329-2F10-474E-A7A7-2849593BCA08}" destId="{A1B153C8-4D36-4F68-8686-3F5B957A81EB}" srcOrd="0" destOrd="0" presId="urn:microsoft.com/office/officeart/2005/8/layout/chevron1"/>
    <dgm:cxn modelId="{D130FB1B-41D5-4538-943E-50502FC96AF0}" type="presOf" srcId="{9D8F9044-BC46-40CA-8165-3CDFF118EFC4}" destId="{D6B46558-CAD8-472B-9360-4F05D3EAC810}" srcOrd="0" destOrd="0" presId="urn:microsoft.com/office/officeart/2005/8/layout/chevron1"/>
    <dgm:cxn modelId="{E760A915-1D9D-4C98-AB05-EAAEBEF1FE25}" type="presOf" srcId="{522D12FB-DDB7-4564-BCE4-9973DFD77F43}" destId="{34B53395-397F-41E6-8C05-9F8B2C08182F}" srcOrd="0" destOrd="0" presId="urn:microsoft.com/office/officeart/2005/8/layout/chevron1"/>
    <dgm:cxn modelId="{1097740D-1FB2-4B6D-BDBD-CD36175C60EA}" srcId="{9BF5D65C-802F-42E2-9ECC-8F04A0F8B148}" destId="{9D8F9044-BC46-40CA-8165-3CDFF118EFC4}" srcOrd="0" destOrd="0" parTransId="{BAA2FB48-8997-40DB-AAF2-1058E7832BC9}" sibTransId="{3C6C0A49-8C1F-406A-AAF7-99720098B897}"/>
    <dgm:cxn modelId="{E1EB3933-5429-44F5-8BF6-AA723DBFCB05}" srcId="{9BF5D65C-802F-42E2-9ECC-8F04A0F8B148}" destId="{75CF7329-2F10-474E-A7A7-2849593BCA08}" srcOrd="1" destOrd="0" parTransId="{3A4688E7-BC38-42B2-8971-3D11C90FAF38}" sibTransId="{B2630707-A372-44C8-9072-64DF5CBFA792}"/>
    <dgm:cxn modelId="{5A2F7A06-7E17-4887-80B0-E73718441316}" srcId="{9BF5D65C-802F-42E2-9ECC-8F04A0F8B148}" destId="{522D12FB-DDB7-4564-BCE4-9973DFD77F43}" srcOrd="2" destOrd="0" parTransId="{957BA7B5-9232-4A76-A792-91E903CFAC94}" sibTransId="{58438665-80FC-4DD8-88D7-7FB61D19068E}"/>
    <dgm:cxn modelId="{B487721F-E4FD-40BF-9420-1BCEA07E0F84}" type="presOf" srcId="{9BF5D65C-802F-42E2-9ECC-8F04A0F8B148}" destId="{544650AE-ABB7-4FF7-B1D1-CA45378F3F90}" srcOrd="0" destOrd="0" presId="urn:microsoft.com/office/officeart/2005/8/layout/chevron1"/>
    <dgm:cxn modelId="{83AC29FF-9A63-4955-B989-4E8599F574FF}" type="presParOf" srcId="{544650AE-ABB7-4FF7-B1D1-CA45378F3F90}" destId="{D6B46558-CAD8-472B-9360-4F05D3EAC810}" srcOrd="0" destOrd="0" presId="urn:microsoft.com/office/officeart/2005/8/layout/chevron1"/>
    <dgm:cxn modelId="{F9A81205-0DD3-4DDD-BAF1-445984DF36D9}" type="presParOf" srcId="{544650AE-ABB7-4FF7-B1D1-CA45378F3F90}" destId="{455FC267-7410-41F4-A855-8CAC7212EEFC}" srcOrd="1" destOrd="0" presId="urn:microsoft.com/office/officeart/2005/8/layout/chevron1"/>
    <dgm:cxn modelId="{2047FC5E-B1FF-402A-AADD-B2DFEDF1E81B}" type="presParOf" srcId="{544650AE-ABB7-4FF7-B1D1-CA45378F3F90}" destId="{A1B153C8-4D36-4F68-8686-3F5B957A81EB}" srcOrd="2" destOrd="0" presId="urn:microsoft.com/office/officeart/2005/8/layout/chevron1"/>
    <dgm:cxn modelId="{89B3AA8A-6484-4176-A2C4-0EE8209EBBF7}" type="presParOf" srcId="{544650AE-ABB7-4FF7-B1D1-CA45378F3F90}" destId="{0F0B9818-C717-41E2-BC30-C435E13B5D49}" srcOrd="3" destOrd="0" presId="urn:microsoft.com/office/officeart/2005/8/layout/chevron1"/>
    <dgm:cxn modelId="{E0496AA3-B159-4459-869C-6299D4023B98}" type="presParOf" srcId="{544650AE-ABB7-4FF7-B1D1-CA45378F3F90}" destId="{34B53395-397F-41E6-8C05-9F8B2C08182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0F0EA5-00BB-4FCE-B8D6-9F6793C54A28}" type="doc">
      <dgm:prSet loTypeId="urn:microsoft.com/office/officeart/2005/8/layout/pyramid1" loCatId="pyramid" qsTypeId="urn:microsoft.com/office/officeart/2005/8/quickstyle/simple1" qsCatId="simple" csTypeId="urn:microsoft.com/office/officeart/2005/8/colors/colorful1" csCatId="colorful" phldr="1"/>
      <dgm:spPr/>
    </dgm:pt>
    <dgm:pt modelId="{5D123235-6F95-423E-85CC-5B8511D99EFB}">
      <dgm:prSet phldrT="[Text]" custT="1"/>
      <dgm:spPr/>
      <dgm:t>
        <a:bodyPr/>
        <a:lstStyle/>
        <a:p>
          <a:endParaRPr lang="en-US" sz="2400" dirty="0">
            <a:solidFill>
              <a:schemeClr val="bg2"/>
            </a:solidFill>
          </a:endParaRPr>
        </a:p>
        <a:p>
          <a:r>
            <a:rPr lang="en-US" sz="2400" dirty="0" err="1">
              <a:solidFill>
                <a:schemeClr val="bg2"/>
              </a:solidFill>
            </a:rPr>
            <a:t>beleid</a:t>
          </a:r>
          <a:endParaRPr lang="en-US" sz="2400" dirty="0">
            <a:solidFill>
              <a:schemeClr val="bg2"/>
            </a:solidFill>
          </a:endParaRPr>
        </a:p>
      </dgm:t>
    </dgm:pt>
    <dgm:pt modelId="{95CEFA4C-BB65-4672-ADEC-C5B0A5D98343}" type="parTrans" cxnId="{DD9EB521-9445-46DA-8E71-7DD09ACD4AC6}">
      <dgm:prSet/>
      <dgm:spPr/>
      <dgm:t>
        <a:bodyPr/>
        <a:lstStyle/>
        <a:p>
          <a:endParaRPr lang="en-US"/>
        </a:p>
      </dgm:t>
    </dgm:pt>
    <dgm:pt modelId="{B3C8D90C-2221-475B-9E6D-935215F3240B}" type="sibTrans" cxnId="{DD9EB521-9445-46DA-8E71-7DD09ACD4AC6}">
      <dgm:prSet/>
      <dgm:spPr/>
      <dgm:t>
        <a:bodyPr/>
        <a:lstStyle/>
        <a:p>
          <a:endParaRPr lang="en-US"/>
        </a:p>
      </dgm:t>
    </dgm:pt>
    <dgm:pt modelId="{65D18160-4B1E-4ACE-804D-CA5B18272A51}">
      <dgm:prSet phldrT="[Text]" custT="1"/>
      <dgm:spPr/>
      <dgm:t>
        <a:bodyPr/>
        <a:lstStyle/>
        <a:p>
          <a:r>
            <a:rPr lang="en-US" sz="2800" dirty="0" err="1">
              <a:solidFill>
                <a:schemeClr val="bg2"/>
              </a:solidFill>
            </a:rPr>
            <a:t>sensibilisering</a:t>
          </a:r>
          <a:r>
            <a:rPr lang="en-US" sz="2800" dirty="0">
              <a:solidFill>
                <a:schemeClr val="bg2"/>
              </a:solidFill>
            </a:rPr>
            <a:t> </a:t>
          </a:r>
          <a:r>
            <a:rPr lang="en-US" sz="2800" dirty="0" err="1">
              <a:solidFill>
                <a:schemeClr val="bg2"/>
              </a:solidFill>
            </a:rPr>
            <a:t>en</a:t>
          </a:r>
          <a:r>
            <a:rPr lang="en-US" sz="2800" dirty="0">
              <a:solidFill>
                <a:schemeClr val="bg2"/>
              </a:solidFill>
            </a:rPr>
            <a:t> </a:t>
          </a:r>
          <a:r>
            <a:rPr lang="en-US" sz="2800" dirty="0" err="1">
              <a:solidFill>
                <a:schemeClr val="bg2"/>
              </a:solidFill>
            </a:rPr>
            <a:t>communicatie</a:t>
          </a:r>
          <a:endParaRPr lang="en-US" sz="2800" dirty="0">
            <a:solidFill>
              <a:schemeClr val="bg2"/>
            </a:solidFill>
          </a:endParaRPr>
        </a:p>
      </dgm:t>
    </dgm:pt>
    <dgm:pt modelId="{B046EE47-8616-4659-86F5-AB1DF9100844}" type="parTrans" cxnId="{AB0CF82A-AFEE-4F90-AE32-A6119273CF7B}">
      <dgm:prSet/>
      <dgm:spPr/>
      <dgm:t>
        <a:bodyPr/>
        <a:lstStyle/>
        <a:p>
          <a:endParaRPr lang="en-US"/>
        </a:p>
      </dgm:t>
    </dgm:pt>
    <dgm:pt modelId="{33E839B3-ED53-4CE0-9D88-2A219F1F9C1B}" type="sibTrans" cxnId="{AB0CF82A-AFEE-4F90-AE32-A6119273CF7B}">
      <dgm:prSet/>
      <dgm:spPr/>
      <dgm:t>
        <a:bodyPr/>
        <a:lstStyle/>
        <a:p>
          <a:endParaRPr lang="en-US"/>
        </a:p>
      </dgm:t>
    </dgm:pt>
    <dgm:pt modelId="{91E6D823-1863-4435-AA8B-3A4858FEB6BC}">
      <dgm:prSet phldrT="[Text]"/>
      <dgm:spPr/>
      <dgm:t>
        <a:bodyPr/>
        <a:lstStyle/>
        <a:p>
          <a:r>
            <a:rPr lang="en-US" dirty="0" err="1">
              <a:solidFill>
                <a:schemeClr val="bg1"/>
              </a:solidFill>
            </a:rPr>
            <a:t>acties</a:t>
          </a:r>
          <a:r>
            <a:rPr lang="en-US" dirty="0">
              <a:solidFill>
                <a:schemeClr val="bg1"/>
              </a:solidFill>
            </a:rPr>
            <a:t> / </a:t>
          </a:r>
          <a:r>
            <a:rPr lang="en-US" dirty="0" err="1">
              <a:solidFill>
                <a:schemeClr val="bg1"/>
              </a:solidFill>
            </a:rPr>
            <a:t>initiatieven</a:t>
          </a:r>
          <a:endParaRPr lang="en-US" dirty="0">
            <a:solidFill>
              <a:schemeClr val="bg1"/>
            </a:solidFill>
          </a:endParaRPr>
        </a:p>
      </dgm:t>
    </dgm:pt>
    <dgm:pt modelId="{AF162B81-06C7-49D3-AAC9-CDC4B8316AF6}" type="parTrans" cxnId="{69D2032B-A91E-4B59-9900-9D502597F4E2}">
      <dgm:prSet/>
      <dgm:spPr/>
      <dgm:t>
        <a:bodyPr/>
        <a:lstStyle/>
        <a:p>
          <a:endParaRPr lang="en-US"/>
        </a:p>
      </dgm:t>
    </dgm:pt>
    <dgm:pt modelId="{24CB38BC-0992-4904-8D62-B0863C49BC15}" type="sibTrans" cxnId="{69D2032B-A91E-4B59-9900-9D502597F4E2}">
      <dgm:prSet/>
      <dgm:spPr/>
      <dgm:t>
        <a:bodyPr/>
        <a:lstStyle/>
        <a:p>
          <a:endParaRPr lang="en-US"/>
        </a:p>
      </dgm:t>
    </dgm:pt>
    <dgm:pt modelId="{899B3E5A-CF16-4FAD-B550-309EB5EFB774}" type="pres">
      <dgm:prSet presAssocID="{7B0F0EA5-00BB-4FCE-B8D6-9F6793C54A28}" presName="Name0" presStyleCnt="0">
        <dgm:presLayoutVars>
          <dgm:dir/>
          <dgm:animLvl val="lvl"/>
          <dgm:resizeHandles val="exact"/>
        </dgm:presLayoutVars>
      </dgm:prSet>
      <dgm:spPr/>
    </dgm:pt>
    <dgm:pt modelId="{5F4A2136-D966-4264-AC72-FC00D4DBF38A}" type="pres">
      <dgm:prSet presAssocID="{5D123235-6F95-423E-85CC-5B8511D99EFB}" presName="Name8" presStyleCnt="0"/>
      <dgm:spPr/>
    </dgm:pt>
    <dgm:pt modelId="{43ACF5E1-12A5-4A60-A766-562822E491CB}" type="pres">
      <dgm:prSet presAssocID="{5D123235-6F95-423E-85CC-5B8511D99EFB}" presName="level" presStyleLbl="node1" presStyleIdx="0" presStyleCnt="3">
        <dgm:presLayoutVars>
          <dgm:chMax val="1"/>
          <dgm:bulletEnabled val="1"/>
        </dgm:presLayoutVars>
      </dgm:prSet>
      <dgm:spPr/>
      <dgm:t>
        <a:bodyPr/>
        <a:lstStyle/>
        <a:p>
          <a:endParaRPr lang="nl-NL"/>
        </a:p>
      </dgm:t>
    </dgm:pt>
    <dgm:pt modelId="{E031578E-5A1A-4DD2-99B6-CF04F8D17207}" type="pres">
      <dgm:prSet presAssocID="{5D123235-6F95-423E-85CC-5B8511D99EFB}" presName="levelTx" presStyleLbl="revTx" presStyleIdx="0" presStyleCnt="0">
        <dgm:presLayoutVars>
          <dgm:chMax val="1"/>
          <dgm:bulletEnabled val="1"/>
        </dgm:presLayoutVars>
      </dgm:prSet>
      <dgm:spPr/>
      <dgm:t>
        <a:bodyPr/>
        <a:lstStyle/>
        <a:p>
          <a:endParaRPr lang="nl-NL"/>
        </a:p>
      </dgm:t>
    </dgm:pt>
    <dgm:pt modelId="{1CE0028B-8561-4651-BEBD-37ECCF8430A5}" type="pres">
      <dgm:prSet presAssocID="{65D18160-4B1E-4ACE-804D-CA5B18272A51}" presName="Name8" presStyleCnt="0"/>
      <dgm:spPr/>
    </dgm:pt>
    <dgm:pt modelId="{3753CED2-8404-4740-96DB-6F6F309ED5CA}" type="pres">
      <dgm:prSet presAssocID="{65D18160-4B1E-4ACE-804D-CA5B18272A51}" presName="level" presStyleLbl="node1" presStyleIdx="1" presStyleCnt="3">
        <dgm:presLayoutVars>
          <dgm:chMax val="1"/>
          <dgm:bulletEnabled val="1"/>
        </dgm:presLayoutVars>
      </dgm:prSet>
      <dgm:spPr/>
      <dgm:t>
        <a:bodyPr/>
        <a:lstStyle/>
        <a:p>
          <a:endParaRPr lang="nl-NL"/>
        </a:p>
      </dgm:t>
    </dgm:pt>
    <dgm:pt modelId="{0DF53119-CC1B-4B90-8A3A-C1275C54BF8C}" type="pres">
      <dgm:prSet presAssocID="{65D18160-4B1E-4ACE-804D-CA5B18272A51}" presName="levelTx" presStyleLbl="revTx" presStyleIdx="0" presStyleCnt="0">
        <dgm:presLayoutVars>
          <dgm:chMax val="1"/>
          <dgm:bulletEnabled val="1"/>
        </dgm:presLayoutVars>
      </dgm:prSet>
      <dgm:spPr/>
      <dgm:t>
        <a:bodyPr/>
        <a:lstStyle/>
        <a:p>
          <a:endParaRPr lang="nl-NL"/>
        </a:p>
      </dgm:t>
    </dgm:pt>
    <dgm:pt modelId="{5B78F31C-6AD3-4A9E-B16E-14E72DD76676}" type="pres">
      <dgm:prSet presAssocID="{91E6D823-1863-4435-AA8B-3A4858FEB6BC}" presName="Name8" presStyleCnt="0"/>
      <dgm:spPr/>
    </dgm:pt>
    <dgm:pt modelId="{316FC788-12B0-4D45-BB47-403C105D0941}" type="pres">
      <dgm:prSet presAssocID="{91E6D823-1863-4435-AA8B-3A4858FEB6BC}" presName="level" presStyleLbl="node1" presStyleIdx="2" presStyleCnt="3">
        <dgm:presLayoutVars>
          <dgm:chMax val="1"/>
          <dgm:bulletEnabled val="1"/>
        </dgm:presLayoutVars>
      </dgm:prSet>
      <dgm:spPr/>
      <dgm:t>
        <a:bodyPr/>
        <a:lstStyle/>
        <a:p>
          <a:endParaRPr lang="nl-NL"/>
        </a:p>
      </dgm:t>
    </dgm:pt>
    <dgm:pt modelId="{C2FC0897-CE98-4704-9FCA-91A609B1C038}" type="pres">
      <dgm:prSet presAssocID="{91E6D823-1863-4435-AA8B-3A4858FEB6BC}" presName="levelTx" presStyleLbl="revTx" presStyleIdx="0" presStyleCnt="0">
        <dgm:presLayoutVars>
          <dgm:chMax val="1"/>
          <dgm:bulletEnabled val="1"/>
        </dgm:presLayoutVars>
      </dgm:prSet>
      <dgm:spPr/>
      <dgm:t>
        <a:bodyPr/>
        <a:lstStyle/>
        <a:p>
          <a:endParaRPr lang="nl-NL"/>
        </a:p>
      </dgm:t>
    </dgm:pt>
  </dgm:ptLst>
  <dgm:cxnLst>
    <dgm:cxn modelId="{C1E52D98-8612-4C14-9EC4-D34A7AFB3AF3}" type="presOf" srcId="{5D123235-6F95-423E-85CC-5B8511D99EFB}" destId="{43ACF5E1-12A5-4A60-A766-562822E491CB}" srcOrd="0" destOrd="0" presId="urn:microsoft.com/office/officeart/2005/8/layout/pyramid1"/>
    <dgm:cxn modelId="{CB675E15-CCE1-42F1-A5BC-5F5C238792BA}" type="presOf" srcId="{5D123235-6F95-423E-85CC-5B8511D99EFB}" destId="{E031578E-5A1A-4DD2-99B6-CF04F8D17207}" srcOrd="1" destOrd="0" presId="urn:microsoft.com/office/officeart/2005/8/layout/pyramid1"/>
    <dgm:cxn modelId="{CD9DC85A-D7F6-4059-8189-30FED997C3BE}" type="presOf" srcId="{91E6D823-1863-4435-AA8B-3A4858FEB6BC}" destId="{316FC788-12B0-4D45-BB47-403C105D0941}" srcOrd="0" destOrd="0" presId="urn:microsoft.com/office/officeart/2005/8/layout/pyramid1"/>
    <dgm:cxn modelId="{7091C490-025B-4B33-AC59-08A04FBBB2A6}" type="presOf" srcId="{65D18160-4B1E-4ACE-804D-CA5B18272A51}" destId="{0DF53119-CC1B-4B90-8A3A-C1275C54BF8C}" srcOrd="1" destOrd="0" presId="urn:microsoft.com/office/officeart/2005/8/layout/pyramid1"/>
    <dgm:cxn modelId="{69D2032B-A91E-4B59-9900-9D502597F4E2}" srcId="{7B0F0EA5-00BB-4FCE-B8D6-9F6793C54A28}" destId="{91E6D823-1863-4435-AA8B-3A4858FEB6BC}" srcOrd="2" destOrd="0" parTransId="{AF162B81-06C7-49D3-AAC9-CDC4B8316AF6}" sibTransId="{24CB38BC-0992-4904-8D62-B0863C49BC15}"/>
    <dgm:cxn modelId="{4426D016-3C1B-4C0D-896C-3D591BFA1ACD}" type="presOf" srcId="{7B0F0EA5-00BB-4FCE-B8D6-9F6793C54A28}" destId="{899B3E5A-CF16-4FAD-B550-309EB5EFB774}" srcOrd="0" destOrd="0" presId="urn:microsoft.com/office/officeart/2005/8/layout/pyramid1"/>
    <dgm:cxn modelId="{DD9EB521-9445-46DA-8E71-7DD09ACD4AC6}" srcId="{7B0F0EA5-00BB-4FCE-B8D6-9F6793C54A28}" destId="{5D123235-6F95-423E-85CC-5B8511D99EFB}" srcOrd="0" destOrd="0" parTransId="{95CEFA4C-BB65-4672-ADEC-C5B0A5D98343}" sibTransId="{B3C8D90C-2221-475B-9E6D-935215F3240B}"/>
    <dgm:cxn modelId="{E492AB77-1DD4-4875-9D58-4B8230D6274A}" type="presOf" srcId="{91E6D823-1863-4435-AA8B-3A4858FEB6BC}" destId="{C2FC0897-CE98-4704-9FCA-91A609B1C038}" srcOrd="1" destOrd="0" presId="urn:microsoft.com/office/officeart/2005/8/layout/pyramid1"/>
    <dgm:cxn modelId="{268861E8-FE67-40A1-85B7-7EADBC002515}" type="presOf" srcId="{65D18160-4B1E-4ACE-804D-CA5B18272A51}" destId="{3753CED2-8404-4740-96DB-6F6F309ED5CA}" srcOrd="0" destOrd="0" presId="urn:microsoft.com/office/officeart/2005/8/layout/pyramid1"/>
    <dgm:cxn modelId="{AB0CF82A-AFEE-4F90-AE32-A6119273CF7B}" srcId="{7B0F0EA5-00BB-4FCE-B8D6-9F6793C54A28}" destId="{65D18160-4B1E-4ACE-804D-CA5B18272A51}" srcOrd="1" destOrd="0" parTransId="{B046EE47-8616-4659-86F5-AB1DF9100844}" sibTransId="{33E839B3-ED53-4CE0-9D88-2A219F1F9C1B}"/>
    <dgm:cxn modelId="{1C11DC9F-CDCB-4114-902F-051FA08CF3A8}" type="presParOf" srcId="{899B3E5A-CF16-4FAD-B550-309EB5EFB774}" destId="{5F4A2136-D966-4264-AC72-FC00D4DBF38A}" srcOrd="0" destOrd="0" presId="urn:microsoft.com/office/officeart/2005/8/layout/pyramid1"/>
    <dgm:cxn modelId="{60DE1AFC-5429-40C9-A213-C9179ADBE8A6}" type="presParOf" srcId="{5F4A2136-D966-4264-AC72-FC00D4DBF38A}" destId="{43ACF5E1-12A5-4A60-A766-562822E491CB}" srcOrd="0" destOrd="0" presId="urn:microsoft.com/office/officeart/2005/8/layout/pyramid1"/>
    <dgm:cxn modelId="{84BCD3F8-A095-4151-AA4A-1021219F0222}" type="presParOf" srcId="{5F4A2136-D966-4264-AC72-FC00D4DBF38A}" destId="{E031578E-5A1A-4DD2-99B6-CF04F8D17207}" srcOrd="1" destOrd="0" presId="urn:microsoft.com/office/officeart/2005/8/layout/pyramid1"/>
    <dgm:cxn modelId="{BA883FE9-F1C7-4313-A6A5-6D817A3FD9D8}" type="presParOf" srcId="{899B3E5A-CF16-4FAD-B550-309EB5EFB774}" destId="{1CE0028B-8561-4651-BEBD-37ECCF8430A5}" srcOrd="1" destOrd="0" presId="urn:microsoft.com/office/officeart/2005/8/layout/pyramid1"/>
    <dgm:cxn modelId="{FDFA8ABC-B408-4F32-9D14-1BEDDA228138}" type="presParOf" srcId="{1CE0028B-8561-4651-BEBD-37ECCF8430A5}" destId="{3753CED2-8404-4740-96DB-6F6F309ED5CA}" srcOrd="0" destOrd="0" presId="urn:microsoft.com/office/officeart/2005/8/layout/pyramid1"/>
    <dgm:cxn modelId="{D0D8CBB3-9633-4310-A5D8-BCD47D713277}" type="presParOf" srcId="{1CE0028B-8561-4651-BEBD-37ECCF8430A5}" destId="{0DF53119-CC1B-4B90-8A3A-C1275C54BF8C}" srcOrd="1" destOrd="0" presId="urn:microsoft.com/office/officeart/2005/8/layout/pyramid1"/>
    <dgm:cxn modelId="{85638FB4-4B6C-4844-9200-A2ED3002182E}" type="presParOf" srcId="{899B3E5A-CF16-4FAD-B550-309EB5EFB774}" destId="{5B78F31C-6AD3-4A9E-B16E-14E72DD76676}" srcOrd="2" destOrd="0" presId="urn:microsoft.com/office/officeart/2005/8/layout/pyramid1"/>
    <dgm:cxn modelId="{5D62591D-9508-42ED-9616-CCA551303A8D}" type="presParOf" srcId="{5B78F31C-6AD3-4A9E-B16E-14E72DD76676}" destId="{316FC788-12B0-4D45-BB47-403C105D0941}" srcOrd="0" destOrd="0" presId="urn:microsoft.com/office/officeart/2005/8/layout/pyramid1"/>
    <dgm:cxn modelId="{48BC7AAF-17C5-4127-B2EA-28CED58A1EA0}" type="presParOf" srcId="{5B78F31C-6AD3-4A9E-B16E-14E72DD76676}" destId="{C2FC0897-CE98-4704-9FCA-91A609B1C03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0F0EA5-00BB-4FCE-B8D6-9F6793C54A28}" type="doc">
      <dgm:prSet loTypeId="urn:microsoft.com/office/officeart/2005/8/layout/pyramid1" loCatId="pyramid" qsTypeId="urn:microsoft.com/office/officeart/2005/8/quickstyle/simple1" qsCatId="simple" csTypeId="urn:microsoft.com/office/officeart/2005/8/colors/colorful1" csCatId="colorful" phldr="1"/>
      <dgm:spPr/>
    </dgm:pt>
    <dgm:pt modelId="{5D123235-6F95-423E-85CC-5B8511D99EFB}">
      <dgm:prSet phldrT="[Text]" custT="1"/>
      <dgm:spPr/>
      <dgm:t>
        <a:bodyPr/>
        <a:lstStyle/>
        <a:p>
          <a:endParaRPr lang="en-US" sz="2400" dirty="0">
            <a:solidFill>
              <a:schemeClr val="bg2"/>
            </a:solidFill>
          </a:endParaRPr>
        </a:p>
        <a:p>
          <a:r>
            <a:rPr lang="en-US" sz="2400" dirty="0" err="1">
              <a:solidFill>
                <a:schemeClr val="bg2"/>
              </a:solidFill>
            </a:rPr>
            <a:t>beleid</a:t>
          </a:r>
          <a:endParaRPr lang="en-US" sz="2400" dirty="0">
            <a:solidFill>
              <a:schemeClr val="bg2"/>
            </a:solidFill>
          </a:endParaRPr>
        </a:p>
      </dgm:t>
    </dgm:pt>
    <dgm:pt modelId="{95CEFA4C-BB65-4672-ADEC-C5B0A5D98343}" type="parTrans" cxnId="{DD9EB521-9445-46DA-8E71-7DD09ACD4AC6}">
      <dgm:prSet/>
      <dgm:spPr/>
      <dgm:t>
        <a:bodyPr/>
        <a:lstStyle/>
        <a:p>
          <a:endParaRPr lang="en-US"/>
        </a:p>
      </dgm:t>
    </dgm:pt>
    <dgm:pt modelId="{B3C8D90C-2221-475B-9E6D-935215F3240B}" type="sibTrans" cxnId="{DD9EB521-9445-46DA-8E71-7DD09ACD4AC6}">
      <dgm:prSet/>
      <dgm:spPr/>
      <dgm:t>
        <a:bodyPr/>
        <a:lstStyle/>
        <a:p>
          <a:endParaRPr lang="en-US"/>
        </a:p>
      </dgm:t>
    </dgm:pt>
    <dgm:pt modelId="{65D18160-4B1E-4ACE-804D-CA5B18272A51}">
      <dgm:prSet phldrT="[Text]" custT="1"/>
      <dgm:spPr/>
      <dgm:t>
        <a:bodyPr/>
        <a:lstStyle/>
        <a:p>
          <a:r>
            <a:rPr lang="en-US" sz="2800" dirty="0" err="1">
              <a:solidFill>
                <a:schemeClr val="bg2"/>
              </a:solidFill>
            </a:rPr>
            <a:t>sensibilisering</a:t>
          </a:r>
          <a:r>
            <a:rPr lang="en-US" sz="2800" dirty="0">
              <a:solidFill>
                <a:schemeClr val="bg2"/>
              </a:solidFill>
            </a:rPr>
            <a:t> </a:t>
          </a:r>
          <a:r>
            <a:rPr lang="en-US" sz="2800" dirty="0" err="1">
              <a:solidFill>
                <a:schemeClr val="bg2"/>
              </a:solidFill>
            </a:rPr>
            <a:t>en</a:t>
          </a:r>
          <a:r>
            <a:rPr lang="en-US" sz="2800" dirty="0">
              <a:solidFill>
                <a:schemeClr val="bg2"/>
              </a:solidFill>
            </a:rPr>
            <a:t> </a:t>
          </a:r>
          <a:r>
            <a:rPr lang="en-US" sz="2800" dirty="0" err="1">
              <a:solidFill>
                <a:schemeClr val="bg2"/>
              </a:solidFill>
            </a:rPr>
            <a:t>communicatie</a:t>
          </a:r>
          <a:endParaRPr lang="en-US" sz="2800" dirty="0">
            <a:solidFill>
              <a:schemeClr val="bg2"/>
            </a:solidFill>
          </a:endParaRPr>
        </a:p>
      </dgm:t>
    </dgm:pt>
    <dgm:pt modelId="{B046EE47-8616-4659-86F5-AB1DF9100844}" type="parTrans" cxnId="{AB0CF82A-AFEE-4F90-AE32-A6119273CF7B}">
      <dgm:prSet/>
      <dgm:spPr/>
      <dgm:t>
        <a:bodyPr/>
        <a:lstStyle/>
        <a:p>
          <a:endParaRPr lang="en-US"/>
        </a:p>
      </dgm:t>
    </dgm:pt>
    <dgm:pt modelId="{33E839B3-ED53-4CE0-9D88-2A219F1F9C1B}" type="sibTrans" cxnId="{AB0CF82A-AFEE-4F90-AE32-A6119273CF7B}">
      <dgm:prSet/>
      <dgm:spPr/>
      <dgm:t>
        <a:bodyPr/>
        <a:lstStyle/>
        <a:p>
          <a:endParaRPr lang="en-US"/>
        </a:p>
      </dgm:t>
    </dgm:pt>
    <dgm:pt modelId="{91E6D823-1863-4435-AA8B-3A4858FEB6BC}">
      <dgm:prSet phldrT="[Text]"/>
      <dgm:spPr/>
      <dgm:t>
        <a:bodyPr/>
        <a:lstStyle/>
        <a:p>
          <a:r>
            <a:rPr lang="en-US" dirty="0" err="1">
              <a:solidFill>
                <a:schemeClr val="bg1"/>
              </a:solidFill>
            </a:rPr>
            <a:t>acties</a:t>
          </a:r>
          <a:r>
            <a:rPr lang="en-US" dirty="0">
              <a:solidFill>
                <a:schemeClr val="bg1"/>
              </a:solidFill>
            </a:rPr>
            <a:t> / </a:t>
          </a:r>
          <a:r>
            <a:rPr lang="en-US" dirty="0" err="1">
              <a:solidFill>
                <a:schemeClr val="bg1"/>
              </a:solidFill>
            </a:rPr>
            <a:t>initiatieven</a:t>
          </a:r>
          <a:endParaRPr lang="en-US" dirty="0">
            <a:solidFill>
              <a:schemeClr val="bg1"/>
            </a:solidFill>
          </a:endParaRPr>
        </a:p>
      </dgm:t>
    </dgm:pt>
    <dgm:pt modelId="{AF162B81-06C7-49D3-AAC9-CDC4B8316AF6}" type="parTrans" cxnId="{69D2032B-A91E-4B59-9900-9D502597F4E2}">
      <dgm:prSet/>
      <dgm:spPr/>
      <dgm:t>
        <a:bodyPr/>
        <a:lstStyle/>
        <a:p>
          <a:endParaRPr lang="en-US"/>
        </a:p>
      </dgm:t>
    </dgm:pt>
    <dgm:pt modelId="{24CB38BC-0992-4904-8D62-B0863C49BC15}" type="sibTrans" cxnId="{69D2032B-A91E-4B59-9900-9D502597F4E2}">
      <dgm:prSet/>
      <dgm:spPr/>
      <dgm:t>
        <a:bodyPr/>
        <a:lstStyle/>
        <a:p>
          <a:endParaRPr lang="en-US"/>
        </a:p>
      </dgm:t>
    </dgm:pt>
    <dgm:pt modelId="{899B3E5A-CF16-4FAD-B550-309EB5EFB774}" type="pres">
      <dgm:prSet presAssocID="{7B0F0EA5-00BB-4FCE-B8D6-9F6793C54A28}" presName="Name0" presStyleCnt="0">
        <dgm:presLayoutVars>
          <dgm:dir/>
          <dgm:animLvl val="lvl"/>
          <dgm:resizeHandles val="exact"/>
        </dgm:presLayoutVars>
      </dgm:prSet>
      <dgm:spPr/>
    </dgm:pt>
    <dgm:pt modelId="{5F4A2136-D966-4264-AC72-FC00D4DBF38A}" type="pres">
      <dgm:prSet presAssocID="{5D123235-6F95-423E-85CC-5B8511D99EFB}" presName="Name8" presStyleCnt="0"/>
      <dgm:spPr/>
    </dgm:pt>
    <dgm:pt modelId="{43ACF5E1-12A5-4A60-A766-562822E491CB}" type="pres">
      <dgm:prSet presAssocID="{5D123235-6F95-423E-85CC-5B8511D99EFB}" presName="level" presStyleLbl="node1" presStyleIdx="0" presStyleCnt="3">
        <dgm:presLayoutVars>
          <dgm:chMax val="1"/>
          <dgm:bulletEnabled val="1"/>
        </dgm:presLayoutVars>
      </dgm:prSet>
      <dgm:spPr/>
      <dgm:t>
        <a:bodyPr/>
        <a:lstStyle/>
        <a:p>
          <a:endParaRPr lang="nl-NL"/>
        </a:p>
      </dgm:t>
    </dgm:pt>
    <dgm:pt modelId="{E031578E-5A1A-4DD2-99B6-CF04F8D17207}" type="pres">
      <dgm:prSet presAssocID="{5D123235-6F95-423E-85CC-5B8511D99EFB}" presName="levelTx" presStyleLbl="revTx" presStyleIdx="0" presStyleCnt="0">
        <dgm:presLayoutVars>
          <dgm:chMax val="1"/>
          <dgm:bulletEnabled val="1"/>
        </dgm:presLayoutVars>
      </dgm:prSet>
      <dgm:spPr/>
      <dgm:t>
        <a:bodyPr/>
        <a:lstStyle/>
        <a:p>
          <a:endParaRPr lang="nl-NL"/>
        </a:p>
      </dgm:t>
    </dgm:pt>
    <dgm:pt modelId="{1CE0028B-8561-4651-BEBD-37ECCF8430A5}" type="pres">
      <dgm:prSet presAssocID="{65D18160-4B1E-4ACE-804D-CA5B18272A51}" presName="Name8" presStyleCnt="0"/>
      <dgm:spPr/>
    </dgm:pt>
    <dgm:pt modelId="{3753CED2-8404-4740-96DB-6F6F309ED5CA}" type="pres">
      <dgm:prSet presAssocID="{65D18160-4B1E-4ACE-804D-CA5B18272A51}" presName="level" presStyleLbl="node1" presStyleIdx="1" presStyleCnt="3">
        <dgm:presLayoutVars>
          <dgm:chMax val="1"/>
          <dgm:bulletEnabled val="1"/>
        </dgm:presLayoutVars>
      </dgm:prSet>
      <dgm:spPr/>
      <dgm:t>
        <a:bodyPr/>
        <a:lstStyle/>
        <a:p>
          <a:endParaRPr lang="nl-NL"/>
        </a:p>
      </dgm:t>
    </dgm:pt>
    <dgm:pt modelId="{0DF53119-CC1B-4B90-8A3A-C1275C54BF8C}" type="pres">
      <dgm:prSet presAssocID="{65D18160-4B1E-4ACE-804D-CA5B18272A51}" presName="levelTx" presStyleLbl="revTx" presStyleIdx="0" presStyleCnt="0">
        <dgm:presLayoutVars>
          <dgm:chMax val="1"/>
          <dgm:bulletEnabled val="1"/>
        </dgm:presLayoutVars>
      </dgm:prSet>
      <dgm:spPr/>
      <dgm:t>
        <a:bodyPr/>
        <a:lstStyle/>
        <a:p>
          <a:endParaRPr lang="nl-NL"/>
        </a:p>
      </dgm:t>
    </dgm:pt>
    <dgm:pt modelId="{5B78F31C-6AD3-4A9E-B16E-14E72DD76676}" type="pres">
      <dgm:prSet presAssocID="{91E6D823-1863-4435-AA8B-3A4858FEB6BC}" presName="Name8" presStyleCnt="0"/>
      <dgm:spPr/>
    </dgm:pt>
    <dgm:pt modelId="{316FC788-12B0-4D45-BB47-403C105D0941}" type="pres">
      <dgm:prSet presAssocID="{91E6D823-1863-4435-AA8B-3A4858FEB6BC}" presName="level" presStyleLbl="node1" presStyleIdx="2" presStyleCnt="3">
        <dgm:presLayoutVars>
          <dgm:chMax val="1"/>
          <dgm:bulletEnabled val="1"/>
        </dgm:presLayoutVars>
      </dgm:prSet>
      <dgm:spPr/>
      <dgm:t>
        <a:bodyPr/>
        <a:lstStyle/>
        <a:p>
          <a:endParaRPr lang="nl-NL"/>
        </a:p>
      </dgm:t>
    </dgm:pt>
    <dgm:pt modelId="{C2FC0897-CE98-4704-9FCA-91A609B1C038}" type="pres">
      <dgm:prSet presAssocID="{91E6D823-1863-4435-AA8B-3A4858FEB6BC}" presName="levelTx" presStyleLbl="revTx" presStyleIdx="0" presStyleCnt="0">
        <dgm:presLayoutVars>
          <dgm:chMax val="1"/>
          <dgm:bulletEnabled val="1"/>
        </dgm:presLayoutVars>
      </dgm:prSet>
      <dgm:spPr/>
      <dgm:t>
        <a:bodyPr/>
        <a:lstStyle/>
        <a:p>
          <a:endParaRPr lang="nl-NL"/>
        </a:p>
      </dgm:t>
    </dgm:pt>
  </dgm:ptLst>
  <dgm:cxnLst>
    <dgm:cxn modelId="{C1E52D98-8612-4C14-9EC4-D34A7AFB3AF3}" type="presOf" srcId="{5D123235-6F95-423E-85CC-5B8511D99EFB}" destId="{43ACF5E1-12A5-4A60-A766-562822E491CB}" srcOrd="0" destOrd="0" presId="urn:microsoft.com/office/officeart/2005/8/layout/pyramid1"/>
    <dgm:cxn modelId="{CB675E15-CCE1-42F1-A5BC-5F5C238792BA}" type="presOf" srcId="{5D123235-6F95-423E-85CC-5B8511D99EFB}" destId="{E031578E-5A1A-4DD2-99B6-CF04F8D17207}" srcOrd="1" destOrd="0" presId="urn:microsoft.com/office/officeart/2005/8/layout/pyramid1"/>
    <dgm:cxn modelId="{CD9DC85A-D7F6-4059-8189-30FED997C3BE}" type="presOf" srcId="{91E6D823-1863-4435-AA8B-3A4858FEB6BC}" destId="{316FC788-12B0-4D45-BB47-403C105D0941}" srcOrd="0" destOrd="0" presId="urn:microsoft.com/office/officeart/2005/8/layout/pyramid1"/>
    <dgm:cxn modelId="{7091C490-025B-4B33-AC59-08A04FBBB2A6}" type="presOf" srcId="{65D18160-4B1E-4ACE-804D-CA5B18272A51}" destId="{0DF53119-CC1B-4B90-8A3A-C1275C54BF8C}" srcOrd="1" destOrd="0" presId="urn:microsoft.com/office/officeart/2005/8/layout/pyramid1"/>
    <dgm:cxn modelId="{69D2032B-A91E-4B59-9900-9D502597F4E2}" srcId="{7B0F0EA5-00BB-4FCE-B8D6-9F6793C54A28}" destId="{91E6D823-1863-4435-AA8B-3A4858FEB6BC}" srcOrd="2" destOrd="0" parTransId="{AF162B81-06C7-49D3-AAC9-CDC4B8316AF6}" sibTransId="{24CB38BC-0992-4904-8D62-B0863C49BC15}"/>
    <dgm:cxn modelId="{4426D016-3C1B-4C0D-896C-3D591BFA1ACD}" type="presOf" srcId="{7B0F0EA5-00BB-4FCE-B8D6-9F6793C54A28}" destId="{899B3E5A-CF16-4FAD-B550-309EB5EFB774}" srcOrd="0" destOrd="0" presId="urn:microsoft.com/office/officeart/2005/8/layout/pyramid1"/>
    <dgm:cxn modelId="{DD9EB521-9445-46DA-8E71-7DD09ACD4AC6}" srcId="{7B0F0EA5-00BB-4FCE-B8D6-9F6793C54A28}" destId="{5D123235-6F95-423E-85CC-5B8511D99EFB}" srcOrd="0" destOrd="0" parTransId="{95CEFA4C-BB65-4672-ADEC-C5B0A5D98343}" sibTransId="{B3C8D90C-2221-475B-9E6D-935215F3240B}"/>
    <dgm:cxn modelId="{E492AB77-1DD4-4875-9D58-4B8230D6274A}" type="presOf" srcId="{91E6D823-1863-4435-AA8B-3A4858FEB6BC}" destId="{C2FC0897-CE98-4704-9FCA-91A609B1C038}" srcOrd="1" destOrd="0" presId="urn:microsoft.com/office/officeart/2005/8/layout/pyramid1"/>
    <dgm:cxn modelId="{268861E8-FE67-40A1-85B7-7EADBC002515}" type="presOf" srcId="{65D18160-4B1E-4ACE-804D-CA5B18272A51}" destId="{3753CED2-8404-4740-96DB-6F6F309ED5CA}" srcOrd="0" destOrd="0" presId="urn:microsoft.com/office/officeart/2005/8/layout/pyramid1"/>
    <dgm:cxn modelId="{AB0CF82A-AFEE-4F90-AE32-A6119273CF7B}" srcId="{7B0F0EA5-00BB-4FCE-B8D6-9F6793C54A28}" destId="{65D18160-4B1E-4ACE-804D-CA5B18272A51}" srcOrd="1" destOrd="0" parTransId="{B046EE47-8616-4659-86F5-AB1DF9100844}" sibTransId="{33E839B3-ED53-4CE0-9D88-2A219F1F9C1B}"/>
    <dgm:cxn modelId="{1C11DC9F-CDCB-4114-902F-051FA08CF3A8}" type="presParOf" srcId="{899B3E5A-CF16-4FAD-B550-309EB5EFB774}" destId="{5F4A2136-D966-4264-AC72-FC00D4DBF38A}" srcOrd="0" destOrd="0" presId="urn:microsoft.com/office/officeart/2005/8/layout/pyramid1"/>
    <dgm:cxn modelId="{60DE1AFC-5429-40C9-A213-C9179ADBE8A6}" type="presParOf" srcId="{5F4A2136-D966-4264-AC72-FC00D4DBF38A}" destId="{43ACF5E1-12A5-4A60-A766-562822E491CB}" srcOrd="0" destOrd="0" presId="urn:microsoft.com/office/officeart/2005/8/layout/pyramid1"/>
    <dgm:cxn modelId="{84BCD3F8-A095-4151-AA4A-1021219F0222}" type="presParOf" srcId="{5F4A2136-D966-4264-AC72-FC00D4DBF38A}" destId="{E031578E-5A1A-4DD2-99B6-CF04F8D17207}" srcOrd="1" destOrd="0" presId="urn:microsoft.com/office/officeart/2005/8/layout/pyramid1"/>
    <dgm:cxn modelId="{BA883FE9-F1C7-4313-A6A5-6D817A3FD9D8}" type="presParOf" srcId="{899B3E5A-CF16-4FAD-B550-309EB5EFB774}" destId="{1CE0028B-8561-4651-BEBD-37ECCF8430A5}" srcOrd="1" destOrd="0" presId="urn:microsoft.com/office/officeart/2005/8/layout/pyramid1"/>
    <dgm:cxn modelId="{FDFA8ABC-B408-4F32-9D14-1BEDDA228138}" type="presParOf" srcId="{1CE0028B-8561-4651-BEBD-37ECCF8430A5}" destId="{3753CED2-8404-4740-96DB-6F6F309ED5CA}" srcOrd="0" destOrd="0" presId="urn:microsoft.com/office/officeart/2005/8/layout/pyramid1"/>
    <dgm:cxn modelId="{D0D8CBB3-9633-4310-A5D8-BCD47D713277}" type="presParOf" srcId="{1CE0028B-8561-4651-BEBD-37ECCF8430A5}" destId="{0DF53119-CC1B-4B90-8A3A-C1275C54BF8C}" srcOrd="1" destOrd="0" presId="urn:microsoft.com/office/officeart/2005/8/layout/pyramid1"/>
    <dgm:cxn modelId="{85638FB4-4B6C-4844-9200-A2ED3002182E}" type="presParOf" srcId="{899B3E5A-CF16-4FAD-B550-309EB5EFB774}" destId="{5B78F31C-6AD3-4A9E-B16E-14E72DD76676}" srcOrd="2" destOrd="0" presId="urn:microsoft.com/office/officeart/2005/8/layout/pyramid1"/>
    <dgm:cxn modelId="{5D62591D-9508-42ED-9616-CCA551303A8D}" type="presParOf" srcId="{5B78F31C-6AD3-4A9E-B16E-14E72DD76676}" destId="{316FC788-12B0-4D45-BB47-403C105D0941}" srcOrd="0" destOrd="0" presId="urn:microsoft.com/office/officeart/2005/8/layout/pyramid1"/>
    <dgm:cxn modelId="{48BC7AAF-17C5-4127-B2EA-28CED58A1EA0}" type="presParOf" srcId="{5B78F31C-6AD3-4A9E-B16E-14E72DD76676}" destId="{C2FC0897-CE98-4704-9FCA-91A609B1C03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62F2CB-1253-4588-9621-F20184C8D00E}" type="doc">
      <dgm:prSet loTypeId="urn:microsoft.com/office/officeart/2005/8/layout/radial6" loCatId="relationship" qsTypeId="urn:microsoft.com/office/officeart/2005/8/quickstyle/simple1" qsCatId="simple" csTypeId="urn:microsoft.com/office/officeart/2005/8/colors/colorful2" csCatId="colorful" phldr="1"/>
      <dgm:spPr/>
      <dgm:t>
        <a:bodyPr/>
        <a:lstStyle/>
        <a:p>
          <a:endParaRPr lang="en-US"/>
        </a:p>
      </dgm:t>
    </dgm:pt>
    <dgm:pt modelId="{7C8DFAF1-9894-4D13-8502-0DFD18397C01}">
      <dgm:prSet phldrT="[Text]" custT="1"/>
      <dgm:spPr/>
      <dgm:t>
        <a:bodyPr/>
        <a:lstStyle/>
        <a:p>
          <a:endParaRPr lang="en-US" sz="1200" dirty="0"/>
        </a:p>
      </dgm:t>
    </dgm:pt>
    <dgm:pt modelId="{557B5A62-3400-4A77-AF26-8A5ED5528F23}" type="parTrans" cxnId="{4FF55D6F-5583-4DF2-AABB-8616CA1AD2EE}">
      <dgm:prSet/>
      <dgm:spPr/>
      <dgm:t>
        <a:bodyPr/>
        <a:lstStyle/>
        <a:p>
          <a:endParaRPr lang="en-US"/>
        </a:p>
      </dgm:t>
    </dgm:pt>
    <dgm:pt modelId="{423EEBC9-C909-4EC9-AF41-AA26600A1EAC}" type="sibTrans" cxnId="{4FF55D6F-5583-4DF2-AABB-8616CA1AD2EE}">
      <dgm:prSet/>
      <dgm:spPr/>
      <dgm:t>
        <a:bodyPr/>
        <a:lstStyle/>
        <a:p>
          <a:endParaRPr lang="en-US"/>
        </a:p>
      </dgm:t>
    </dgm:pt>
    <dgm:pt modelId="{453D2657-2F2A-44E3-8255-017A4373E778}">
      <dgm:prSet phldrT="[Text]" custT="1"/>
      <dgm:spPr/>
      <dgm:t>
        <a:bodyPr/>
        <a:lstStyle/>
        <a:p>
          <a:endParaRPr lang="en-US" sz="1200" dirty="0"/>
        </a:p>
      </dgm:t>
    </dgm:pt>
    <dgm:pt modelId="{18481B19-25FB-49CF-B3A0-B8DA0F9C828C}" type="parTrans" cxnId="{E3EA6E33-4512-4EDF-8E04-5C6D0C87129A}">
      <dgm:prSet/>
      <dgm:spPr/>
      <dgm:t>
        <a:bodyPr/>
        <a:lstStyle/>
        <a:p>
          <a:endParaRPr lang="en-US"/>
        </a:p>
      </dgm:t>
    </dgm:pt>
    <dgm:pt modelId="{7515979B-D46A-488B-AC31-8F25C8EC378A}" type="sibTrans" cxnId="{E3EA6E33-4512-4EDF-8E04-5C6D0C87129A}">
      <dgm:prSet/>
      <dgm:spPr/>
      <dgm:t>
        <a:bodyPr/>
        <a:lstStyle/>
        <a:p>
          <a:endParaRPr lang="en-US"/>
        </a:p>
      </dgm:t>
    </dgm:pt>
    <dgm:pt modelId="{29AB2F17-94F1-491A-8F91-1FE86A345DF8}">
      <dgm:prSet phldrT="[Text]" custT="1"/>
      <dgm:spPr/>
      <dgm:t>
        <a:bodyPr/>
        <a:lstStyle/>
        <a:p>
          <a:endParaRPr lang="en-US" sz="1100" dirty="0"/>
        </a:p>
      </dgm:t>
    </dgm:pt>
    <dgm:pt modelId="{5386F295-64C1-44EE-A71F-D6B65082889C}" type="sibTrans" cxnId="{5887C9E1-7FBD-4840-95CD-DCB90AA15ECD}">
      <dgm:prSet/>
      <dgm:spPr/>
      <dgm:t>
        <a:bodyPr/>
        <a:lstStyle/>
        <a:p>
          <a:endParaRPr lang="en-US"/>
        </a:p>
      </dgm:t>
    </dgm:pt>
    <dgm:pt modelId="{2CD9B4FE-DEC1-4D50-93B6-DB1AFFA242D6}" type="parTrans" cxnId="{5887C9E1-7FBD-4840-95CD-DCB90AA15ECD}">
      <dgm:prSet/>
      <dgm:spPr/>
      <dgm:t>
        <a:bodyPr/>
        <a:lstStyle/>
        <a:p>
          <a:endParaRPr lang="en-US"/>
        </a:p>
      </dgm:t>
    </dgm:pt>
    <dgm:pt modelId="{04717ECD-F1E2-4D58-8046-CCDD0F6D0E4E}">
      <dgm:prSet phldrT="[Text]" custT="1"/>
      <dgm:spPr/>
      <dgm:t>
        <a:bodyPr/>
        <a:lstStyle/>
        <a:p>
          <a:endParaRPr lang="en-US" sz="1200" dirty="0"/>
        </a:p>
      </dgm:t>
    </dgm:pt>
    <dgm:pt modelId="{80BBC898-211E-4805-BA61-177D0C093CEC}" type="sibTrans" cxnId="{F3512AE0-48E7-43FE-8EA1-C824C6B70F0B}">
      <dgm:prSet/>
      <dgm:spPr/>
      <dgm:t>
        <a:bodyPr/>
        <a:lstStyle/>
        <a:p>
          <a:endParaRPr lang="en-US"/>
        </a:p>
      </dgm:t>
    </dgm:pt>
    <dgm:pt modelId="{221515C2-828F-4C32-B228-BA629ECE81B2}" type="parTrans" cxnId="{F3512AE0-48E7-43FE-8EA1-C824C6B70F0B}">
      <dgm:prSet/>
      <dgm:spPr/>
      <dgm:t>
        <a:bodyPr/>
        <a:lstStyle/>
        <a:p>
          <a:endParaRPr lang="en-US"/>
        </a:p>
      </dgm:t>
    </dgm:pt>
    <dgm:pt modelId="{4C46FAB9-CC4D-4929-9A0E-77BC2359E778}">
      <dgm:prSet phldrT="[Text]"/>
      <dgm:spPr/>
      <dgm:t>
        <a:bodyPr/>
        <a:lstStyle/>
        <a:p>
          <a:r>
            <a:rPr lang="en-US" dirty="0"/>
            <a:t>GROWTH MINDSET</a:t>
          </a:r>
        </a:p>
      </dgm:t>
    </dgm:pt>
    <dgm:pt modelId="{BEA2C5DA-59CE-4564-A64A-7881167AA60C}" type="sibTrans" cxnId="{222DEF4B-8ADC-43B2-9D93-CB0A2E2C7BD2}">
      <dgm:prSet/>
      <dgm:spPr/>
      <dgm:t>
        <a:bodyPr/>
        <a:lstStyle/>
        <a:p>
          <a:endParaRPr lang="en-US"/>
        </a:p>
      </dgm:t>
    </dgm:pt>
    <dgm:pt modelId="{6CC196B1-912C-44D0-B8CC-74E0BA85BB6F}" type="parTrans" cxnId="{222DEF4B-8ADC-43B2-9D93-CB0A2E2C7BD2}">
      <dgm:prSet/>
      <dgm:spPr/>
      <dgm:t>
        <a:bodyPr/>
        <a:lstStyle/>
        <a:p>
          <a:endParaRPr lang="en-US"/>
        </a:p>
      </dgm:t>
    </dgm:pt>
    <dgm:pt modelId="{EE44978C-7CD3-4B94-AAB3-36672D9C8496}" type="pres">
      <dgm:prSet presAssocID="{F862F2CB-1253-4588-9621-F20184C8D00E}" presName="Name0" presStyleCnt="0">
        <dgm:presLayoutVars>
          <dgm:chMax val="1"/>
          <dgm:dir/>
          <dgm:animLvl val="ctr"/>
          <dgm:resizeHandles val="exact"/>
        </dgm:presLayoutVars>
      </dgm:prSet>
      <dgm:spPr/>
      <dgm:t>
        <a:bodyPr/>
        <a:lstStyle/>
        <a:p>
          <a:endParaRPr lang="nl-NL"/>
        </a:p>
      </dgm:t>
    </dgm:pt>
    <dgm:pt modelId="{6EDEC628-C2C3-4BBC-ACC2-B4C12F04CB85}" type="pres">
      <dgm:prSet presAssocID="{4C46FAB9-CC4D-4929-9A0E-77BC2359E778}" presName="centerShape" presStyleLbl="node0" presStyleIdx="0" presStyleCnt="1"/>
      <dgm:spPr/>
      <dgm:t>
        <a:bodyPr/>
        <a:lstStyle/>
        <a:p>
          <a:endParaRPr lang="nl-NL"/>
        </a:p>
      </dgm:t>
    </dgm:pt>
    <dgm:pt modelId="{4D1A925F-3C9B-439D-9ED1-7B091536ECDA}" type="pres">
      <dgm:prSet presAssocID="{04717ECD-F1E2-4D58-8046-CCDD0F6D0E4E}" presName="node" presStyleLbl="node1" presStyleIdx="0" presStyleCnt="4">
        <dgm:presLayoutVars>
          <dgm:bulletEnabled val="1"/>
        </dgm:presLayoutVars>
      </dgm:prSet>
      <dgm:spPr/>
      <dgm:t>
        <a:bodyPr/>
        <a:lstStyle/>
        <a:p>
          <a:endParaRPr lang="nl-NL"/>
        </a:p>
      </dgm:t>
    </dgm:pt>
    <dgm:pt modelId="{57F79E37-8436-48B8-8FFB-E0C29100D07B}" type="pres">
      <dgm:prSet presAssocID="{04717ECD-F1E2-4D58-8046-CCDD0F6D0E4E}" presName="dummy" presStyleCnt="0"/>
      <dgm:spPr/>
    </dgm:pt>
    <dgm:pt modelId="{0319D2DD-0611-4C84-8D4F-6DDE0712BCE9}" type="pres">
      <dgm:prSet presAssocID="{80BBC898-211E-4805-BA61-177D0C093CEC}" presName="sibTrans" presStyleLbl="sibTrans2D1" presStyleIdx="0" presStyleCnt="4"/>
      <dgm:spPr/>
      <dgm:t>
        <a:bodyPr/>
        <a:lstStyle/>
        <a:p>
          <a:endParaRPr lang="nl-NL"/>
        </a:p>
      </dgm:t>
    </dgm:pt>
    <dgm:pt modelId="{074A38CF-1B39-4378-A343-1FD4002E04EC}" type="pres">
      <dgm:prSet presAssocID="{29AB2F17-94F1-491A-8F91-1FE86A345DF8}" presName="node" presStyleLbl="node1" presStyleIdx="1" presStyleCnt="4">
        <dgm:presLayoutVars>
          <dgm:bulletEnabled val="1"/>
        </dgm:presLayoutVars>
      </dgm:prSet>
      <dgm:spPr/>
      <dgm:t>
        <a:bodyPr/>
        <a:lstStyle/>
        <a:p>
          <a:endParaRPr lang="nl-NL"/>
        </a:p>
      </dgm:t>
    </dgm:pt>
    <dgm:pt modelId="{3E90B69F-E12C-4EF8-9DA6-54D3639C6F45}" type="pres">
      <dgm:prSet presAssocID="{29AB2F17-94F1-491A-8F91-1FE86A345DF8}" presName="dummy" presStyleCnt="0"/>
      <dgm:spPr/>
    </dgm:pt>
    <dgm:pt modelId="{A014036F-C24D-4E41-8102-A36C0137BDAB}" type="pres">
      <dgm:prSet presAssocID="{5386F295-64C1-44EE-A71F-D6B65082889C}" presName="sibTrans" presStyleLbl="sibTrans2D1" presStyleIdx="1" presStyleCnt="4"/>
      <dgm:spPr/>
      <dgm:t>
        <a:bodyPr/>
        <a:lstStyle/>
        <a:p>
          <a:endParaRPr lang="nl-NL"/>
        </a:p>
      </dgm:t>
    </dgm:pt>
    <dgm:pt modelId="{20763145-8DD1-45BD-93B9-56BE5FA58858}" type="pres">
      <dgm:prSet presAssocID="{7C8DFAF1-9894-4D13-8502-0DFD18397C01}" presName="node" presStyleLbl="node1" presStyleIdx="2" presStyleCnt="4">
        <dgm:presLayoutVars>
          <dgm:bulletEnabled val="1"/>
        </dgm:presLayoutVars>
      </dgm:prSet>
      <dgm:spPr/>
      <dgm:t>
        <a:bodyPr/>
        <a:lstStyle/>
        <a:p>
          <a:endParaRPr lang="nl-NL"/>
        </a:p>
      </dgm:t>
    </dgm:pt>
    <dgm:pt modelId="{D951C8AA-528C-4996-B167-9A2EAA537D2E}" type="pres">
      <dgm:prSet presAssocID="{7C8DFAF1-9894-4D13-8502-0DFD18397C01}" presName="dummy" presStyleCnt="0"/>
      <dgm:spPr/>
    </dgm:pt>
    <dgm:pt modelId="{DA222064-2F78-4878-88B1-E962C5FE0F1C}" type="pres">
      <dgm:prSet presAssocID="{423EEBC9-C909-4EC9-AF41-AA26600A1EAC}" presName="sibTrans" presStyleLbl="sibTrans2D1" presStyleIdx="2" presStyleCnt="4"/>
      <dgm:spPr/>
      <dgm:t>
        <a:bodyPr/>
        <a:lstStyle/>
        <a:p>
          <a:endParaRPr lang="nl-NL"/>
        </a:p>
      </dgm:t>
    </dgm:pt>
    <dgm:pt modelId="{73D4F7DE-2197-4DC9-9206-170AB88FCC1E}" type="pres">
      <dgm:prSet presAssocID="{453D2657-2F2A-44E3-8255-017A4373E778}" presName="node" presStyleLbl="node1" presStyleIdx="3" presStyleCnt="4">
        <dgm:presLayoutVars>
          <dgm:bulletEnabled val="1"/>
        </dgm:presLayoutVars>
      </dgm:prSet>
      <dgm:spPr/>
      <dgm:t>
        <a:bodyPr/>
        <a:lstStyle/>
        <a:p>
          <a:endParaRPr lang="nl-NL"/>
        </a:p>
      </dgm:t>
    </dgm:pt>
    <dgm:pt modelId="{D180CCFB-0818-49FA-AAAF-42BB00E44DA5}" type="pres">
      <dgm:prSet presAssocID="{453D2657-2F2A-44E3-8255-017A4373E778}" presName="dummy" presStyleCnt="0"/>
      <dgm:spPr/>
    </dgm:pt>
    <dgm:pt modelId="{A90AD9AE-E6CA-4851-8BE9-54084FEF773A}" type="pres">
      <dgm:prSet presAssocID="{7515979B-D46A-488B-AC31-8F25C8EC378A}" presName="sibTrans" presStyleLbl="sibTrans2D1" presStyleIdx="3" presStyleCnt="4"/>
      <dgm:spPr/>
      <dgm:t>
        <a:bodyPr/>
        <a:lstStyle/>
        <a:p>
          <a:endParaRPr lang="nl-NL"/>
        </a:p>
      </dgm:t>
    </dgm:pt>
  </dgm:ptLst>
  <dgm:cxnLst>
    <dgm:cxn modelId="{E2970FCA-31FD-4D7F-B40E-90123C0785E9}" type="presOf" srcId="{04717ECD-F1E2-4D58-8046-CCDD0F6D0E4E}" destId="{4D1A925F-3C9B-439D-9ED1-7B091536ECDA}" srcOrd="0" destOrd="0" presId="urn:microsoft.com/office/officeart/2005/8/layout/radial6"/>
    <dgm:cxn modelId="{5887C9E1-7FBD-4840-95CD-DCB90AA15ECD}" srcId="{4C46FAB9-CC4D-4929-9A0E-77BC2359E778}" destId="{29AB2F17-94F1-491A-8F91-1FE86A345DF8}" srcOrd="1" destOrd="0" parTransId="{2CD9B4FE-DEC1-4D50-93B6-DB1AFFA242D6}" sibTransId="{5386F295-64C1-44EE-A71F-D6B65082889C}"/>
    <dgm:cxn modelId="{329F00F6-7DCC-42F4-B785-13ABB4C8B8BD}" type="presOf" srcId="{F862F2CB-1253-4588-9621-F20184C8D00E}" destId="{EE44978C-7CD3-4B94-AAB3-36672D9C8496}" srcOrd="0" destOrd="0" presId="urn:microsoft.com/office/officeart/2005/8/layout/radial6"/>
    <dgm:cxn modelId="{56689265-38F8-4EE6-A96B-5B1D43C015F6}" type="presOf" srcId="{423EEBC9-C909-4EC9-AF41-AA26600A1EAC}" destId="{DA222064-2F78-4878-88B1-E962C5FE0F1C}" srcOrd="0" destOrd="0" presId="urn:microsoft.com/office/officeart/2005/8/layout/radial6"/>
    <dgm:cxn modelId="{4FF55D6F-5583-4DF2-AABB-8616CA1AD2EE}" srcId="{4C46FAB9-CC4D-4929-9A0E-77BC2359E778}" destId="{7C8DFAF1-9894-4D13-8502-0DFD18397C01}" srcOrd="2" destOrd="0" parTransId="{557B5A62-3400-4A77-AF26-8A5ED5528F23}" sibTransId="{423EEBC9-C909-4EC9-AF41-AA26600A1EAC}"/>
    <dgm:cxn modelId="{222DEF4B-8ADC-43B2-9D93-CB0A2E2C7BD2}" srcId="{F862F2CB-1253-4588-9621-F20184C8D00E}" destId="{4C46FAB9-CC4D-4929-9A0E-77BC2359E778}" srcOrd="0" destOrd="0" parTransId="{6CC196B1-912C-44D0-B8CC-74E0BA85BB6F}" sibTransId="{BEA2C5DA-59CE-4564-A64A-7881167AA60C}"/>
    <dgm:cxn modelId="{92FABDB4-8730-47BB-B93D-31505F8F59FC}" type="presOf" srcId="{7C8DFAF1-9894-4D13-8502-0DFD18397C01}" destId="{20763145-8DD1-45BD-93B9-56BE5FA58858}" srcOrd="0" destOrd="0" presId="urn:microsoft.com/office/officeart/2005/8/layout/radial6"/>
    <dgm:cxn modelId="{AD338F1C-37FA-406C-9C9B-1822E2DE1854}" type="presOf" srcId="{453D2657-2F2A-44E3-8255-017A4373E778}" destId="{73D4F7DE-2197-4DC9-9206-170AB88FCC1E}" srcOrd="0" destOrd="0" presId="urn:microsoft.com/office/officeart/2005/8/layout/radial6"/>
    <dgm:cxn modelId="{0D8D760F-866C-488D-8EAE-D3495B78486E}" type="presOf" srcId="{5386F295-64C1-44EE-A71F-D6B65082889C}" destId="{A014036F-C24D-4E41-8102-A36C0137BDAB}" srcOrd="0" destOrd="0" presId="urn:microsoft.com/office/officeart/2005/8/layout/radial6"/>
    <dgm:cxn modelId="{F3512AE0-48E7-43FE-8EA1-C824C6B70F0B}" srcId="{4C46FAB9-CC4D-4929-9A0E-77BC2359E778}" destId="{04717ECD-F1E2-4D58-8046-CCDD0F6D0E4E}" srcOrd="0" destOrd="0" parTransId="{221515C2-828F-4C32-B228-BA629ECE81B2}" sibTransId="{80BBC898-211E-4805-BA61-177D0C093CEC}"/>
    <dgm:cxn modelId="{E3EA6E33-4512-4EDF-8E04-5C6D0C87129A}" srcId="{4C46FAB9-CC4D-4929-9A0E-77BC2359E778}" destId="{453D2657-2F2A-44E3-8255-017A4373E778}" srcOrd="3" destOrd="0" parTransId="{18481B19-25FB-49CF-B3A0-B8DA0F9C828C}" sibTransId="{7515979B-D46A-488B-AC31-8F25C8EC378A}"/>
    <dgm:cxn modelId="{15DC0A48-0881-4009-8EFE-3422B012F261}" type="presOf" srcId="{7515979B-D46A-488B-AC31-8F25C8EC378A}" destId="{A90AD9AE-E6CA-4851-8BE9-54084FEF773A}" srcOrd="0" destOrd="0" presId="urn:microsoft.com/office/officeart/2005/8/layout/radial6"/>
    <dgm:cxn modelId="{37F1FF15-1108-40D6-BBF3-F22FBDBCB6A0}" type="presOf" srcId="{29AB2F17-94F1-491A-8F91-1FE86A345DF8}" destId="{074A38CF-1B39-4378-A343-1FD4002E04EC}" srcOrd="0" destOrd="0" presId="urn:microsoft.com/office/officeart/2005/8/layout/radial6"/>
    <dgm:cxn modelId="{5748F7FF-8984-4B36-AB96-7D781568B9D9}" type="presOf" srcId="{80BBC898-211E-4805-BA61-177D0C093CEC}" destId="{0319D2DD-0611-4C84-8D4F-6DDE0712BCE9}" srcOrd="0" destOrd="0" presId="urn:microsoft.com/office/officeart/2005/8/layout/radial6"/>
    <dgm:cxn modelId="{0EC91CDE-57DE-4C78-A356-DF0B67157C1C}" type="presOf" srcId="{4C46FAB9-CC4D-4929-9A0E-77BC2359E778}" destId="{6EDEC628-C2C3-4BBC-ACC2-B4C12F04CB85}" srcOrd="0" destOrd="0" presId="urn:microsoft.com/office/officeart/2005/8/layout/radial6"/>
    <dgm:cxn modelId="{F1F6FDA4-F10C-4DCC-8E9C-42C58A8E5CB1}" type="presParOf" srcId="{EE44978C-7CD3-4B94-AAB3-36672D9C8496}" destId="{6EDEC628-C2C3-4BBC-ACC2-B4C12F04CB85}" srcOrd="0" destOrd="0" presId="urn:microsoft.com/office/officeart/2005/8/layout/radial6"/>
    <dgm:cxn modelId="{D2928F92-E716-48B3-96A5-28FD525034D5}" type="presParOf" srcId="{EE44978C-7CD3-4B94-AAB3-36672D9C8496}" destId="{4D1A925F-3C9B-439D-9ED1-7B091536ECDA}" srcOrd="1" destOrd="0" presId="urn:microsoft.com/office/officeart/2005/8/layout/radial6"/>
    <dgm:cxn modelId="{D2E72DEB-C7CC-4F7C-8E7D-16D3A6584802}" type="presParOf" srcId="{EE44978C-7CD3-4B94-AAB3-36672D9C8496}" destId="{57F79E37-8436-48B8-8FFB-E0C29100D07B}" srcOrd="2" destOrd="0" presId="urn:microsoft.com/office/officeart/2005/8/layout/radial6"/>
    <dgm:cxn modelId="{3D8251DC-61E2-46F9-AE99-C06CE71408F6}" type="presParOf" srcId="{EE44978C-7CD3-4B94-AAB3-36672D9C8496}" destId="{0319D2DD-0611-4C84-8D4F-6DDE0712BCE9}" srcOrd="3" destOrd="0" presId="urn:microsoft.com/office/officeart/2005/8/layout/radial6"/>
    <dgm:cxn modelId="{11A5C031-F2D9-43F1-B908-EFB5A1C841BC}" type="presParOf" srcId="{EE44978C-7CD3-4B94-AAB3-36672D9C8496}" destId="{074A38CF-1B39-4378-A343-1FD4002E04EC}" srcOrd="4" destOrd="0" presId="urn:microsoft.com/office/officeart/2005/8/layout/radial6"/>
    <dgm:cxn modelId="{6DFA3216-021A-4683-AD05-B1E9640FB64B}" type="presParOf" srcId="{EE44978C-7CD3-4B94-AAB3-36672D9C8496}" destId="{3E90B69F-E12C-4EF8-9DA6-54D3639C6F45}" srcOrd="5" destOrd="0" presId="urn:microsoft.com/office/officeart/2005/8/layout/radial6"/>
    <dgm:cxn modelId="{704015CA-ADFB-4EFF-BF7B-9E53D61BCD0C}" type="presParOf" srcId="{EE44978C-7CD3-4B94-AAB3-36672D9C8496}" destId="{A014036F-C24D-4E41-8102-A36C0137BDAB}" srcOrd="6" destOrd="0" presId="urn:microsoft.com/office/officeart/2005/8/layout/radial6"/>
    <dgm:cxn modelId="{A6763097-9A3C-45D0-A08D-BDF4F2090669}" type="presParOf" srcId="{EE44978C-7CD3-4B94-AAB3-36672D9C8496}" destId="{20763145-8DD1-45BD-93B9-56BE5FA58858}" srcOrd="7" destOrd="0" presId="urn:microsoft.com/office/officeart/2005/8/layout/radial6"/>
    <dgm:cxn modelId="{5FB788BA-6A59-4D27-8A30-888BF644CF4E}" type="presParOf" srcId="{EE44978C-7CD3-4B94-AAB3-36672D9C8496}" destId="{D951C8AA-528C-4996-B167-9A2EAA537D2E}" srcOrd="8" destOrd="0" presId="urn:microsoft.com/office/officeart/2005/8/layout/radial6"/>
    <dgm:cxn modelId="{0131701A-4DC2-42EB-9C22-2F6BACB7C0AB}" type="presParOf" srcId="{EE44978C-7CD3-4B94-AAB3-36672D9C8496}" destId="{DA222064-2F78-4878-88B1-E962C5FE0F1C}" srcOrd="9" destOrd="0" presId="urn:microsoft.com/office/officeart/2005/8/layout/radial6"/>
    <dgm:cxn modelId="{E3A46322-56CC-4C53-BF46-37B44EAD46B6}" type="presParOf" srcId="{EE44978C-7CD3-4B94-AAB3-36672D9C8496}" destId="{73D4F7DE-2197-4DC9-9206-170AB88FCC1E}" srcOrd="10" destOrd="0" presId="urn:microsoft.com/office/officeart/2005/8/layout/radial6"/>
    <dgm:cxn modelId="{E1A4DA51-54DB-4B79-B0EA-5B788E7BB6AD}" type="presParOf" srcId="{EE44978C-7CD3-4B94-AAB3-36672D9C8496}" destId="{D180CCFB-0818-49FA-AAAF-42BB00E44DA5}" srcOrd="11" destOrd="0" presId="urn:microsoft.com/office/officeart/2005/8/layout/radial6"/>
    <dgm:cxn modelId="{C697166B-28B9-4C4B-9864-557D04D972C2}" type="presParOf" srcId="{EE44978C-7CD3-4B94-AAB3-36672D9C8496}" destId="{A90AD9AE-E6CA-4851-8BE9-54084FEF773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99892C-CD59-4D21-9B12-B18B60386BC8}"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46258515-3270-4F37-BAFD-BE5B883B716D}">
      <dgm:prSet phldrT="[Text]"/>
      <dgm:spPr/>
      <dgm:t>
        <a:bodyPr/>
        <a:lstStyle/>
        <a:p>
          <a:endParaRPr lang="en-US" dirty="0"/>
        </a:p>
        <a:p>
          <a:r>
            <a:rPr lang="en-US" dirty="0" err="1"/>
            <a:t>Individu</a:t>
          </a:r>
          <a:endParaRPr lang="en-US" dirty="0"/>
        </a:p>
      </dgm:t>
    </dgm:pt>
    <dgm:pt modelId="{4D1F8EC9-D54A-42DA-A667-FEF5B4A2C2EA}" type="parTrans" cxnId="{B696F971-413E-4B7F-BF49-772A3C2EEB75}">
      <dgm:prSet/>
      <dgm:spPr/>
      <dgm:t>
        <a:bodyPr/>
        <a:lstStyle/>
        <a:p>
          <a:endParaRPr lang="en-US"/>
        </a:p>
      </dgm:t>
    </dgm:pt>
    <dgm:pt modelId="{2A6325BF-BEDD-48D1-985F-9CE2C00A5FA8}" type="sibTrans" cxnId="{B696F971-413E-4B7F-BF49-772A3C2EEB75}">
      <dgm:prSet/>
      <dgm:spPr/>
      <dgm:t>
        <a:bodyPr/>
        <a:lstStyle/>
        <a:p>
          <a:endParaRPr lang="en-US"/>
        </a:p>
      </dgm:t>
    </dgm:pt>
    <dgm:pt modelId="{C9C08925-4133-4B17-8802-DC5865D1F5C6}">
      <dgm:prSet phldrT="[Text]"/>
      <dgm:spPr/>
      <dgm:t>
        <a:bodyPr/>
        <a:lstStyle/>
        <a:p>
          <a:r>
            <a:rPr lang="en-US" dirty="0" err="1"/>
            <a:t>Organisatie</a:t>
          </a:r>
          <a:endParaRPr lang="en-US" dirty="0"/>
        </a:p>
      </dgm:t>
    </dgm:pt>
    <dgm:pt modelId="{E2450E73-B9FA-43DE-A7D8-A701E91E718D}" type="parTrans" cxnId="{E2148A68-1DB6-47E9-A868-883DAEC1C172}">
      <dgm:prSet/>
      <dgm:spPr/>
      <dgm:t>
        <a:bodyPr/>
        <a:lstStyle/>
        <a:p>
          <a:endParaRPr lang="en-US"/>
        </a:p>
      </dgm:t>
    </dgm:pt>
    <dgm:pt modelId="{F1F7DB7B-B014-4A2F-A659-81697C7DD3F0}" type="sibTrans" cxnId="{E2148A68-1DB6-47E9-A868-883DAEC1C172}">
      <dgm:prSet/>
      <dgm:spPr/>
      <dgm:t>
        <a:bodyPr/>
        <a:lstStyle/>
        <a:p>
          <a:endParaRPr lang="en-US"/>
        </a:p>
      </dgm:t>
    </dgm:pt>
    <dgm:pt modelId="{8A7EF8E1-A724-437D-AE88-22E58DF9656F}">
      <dgm:prSet phldrT="[Text]"/>
      <dgm:spPr/>
      <dgm:t>
        <a:bodyPr/>
        <a:lstStyle/>
        <a:p>
          <a:endParaRPr lang="en-US" dirty="0"/>
        </a:p>
        <a:p>
          <a:r>
            <a:rPr lang="en-US" dirty="0"/>
            <a:t>Team</a:t>
          </a:r>
        </a:p>
      </dgm:t>
    </dgm:pt>
    <dgm:pt modelId="{1081376A-7550-4257-B88E-0DE2EC53CEFF}" type="parTrans" cxnId="{A61ACCC5-C4E1-4C53-B581-F771E3C77741}">
      <dgm:prSet/>
      <dgm:spPr/>
      <dgm:t>
        <a:bodyPr/>
        <a:lstStyle/>
        <a:p>
          <a:endParaRPr lang="en-US"/>
        </a:p>
      </dgm:t>
    </dgm:pt>
    <dgm:pt modelId="{72A4C6DA-3D1C-4CC1-8D47-BA20985A61FA}" type="sibTrans" cxnId="{A61ACCC5-C4E1-4C53-B581-F771E3C77741}">
      <dgm:prSet/>
      <dgm:spPr/>
      <dgm:t>
        <a:bodyPr/>
        <a:lstStyle/>
        <a:p>
          <a:endParaRPr lang="en-US"/>
        </a:p>
      </dgm:t>
    </dgm:pt>
    <dgm:pt modelId="{B8430AE7-9489-49F2-8DCF-B06ED199096E}" type="pres">
      <dgm:prSet presAssocID="{9899892C-CD59-4D21-9B12-B18B60386BC8}" presName="Name0" presStyleCnt="0">
        <dgm:presLayoutVars>
          <dgm:chMax val="7"/>
          <dgm:dir/>
          <dgm:resizeHandles val="exact"/>
        </dgm:presLayoutVars>
      </dgm:prSet>
      <dgm:spPr/>
      <dgm:t>
        <a:bodyPr/>
        <a:lstStyle/>
        <a:p>
          <a:endParaRPr lang="nl-NL"/>
        </a:p>
      </dgm:t>
    </dgm:pt>
    <dgm:pt modelId="{C6A628BD-F575-41CB-9CC1-9B3FA9B4A4AC}" type="pres">
      <dgm:prSet presAssocID="{9899892C-CD59-4D21-9B12-B18B60386BC8}" presName="ellipse1" presStyleLbl="vennNode1" presStyleIdx="0" presStyleCnt="3" custLinFactNeighborX="9368" custLinFactNeighborY="36189">
        <dgm:presLayoutVars>
          <dgm:bulletEnabled val="1"/>
        </dgm:presLayoutVars>
      </dgm:prSet>
      <dgm:spPr/>
      <dgm:t>
        <a:bodyPr/>
        <a:lstStyle/>
        <a:p>
          <a:endParaRPr lang="nl-NL"/>
        </a:p>
      </dgm:t>
    </dgm:pt>
    <dgm:pt modelId="{8F248BD1-76DA-4582-B5A7-FD84B39C8FA6}" type="pres">
      <dgm:prSet presAssocID="{9899892C-CD59-4D21-9B12-B18B60386BC8}" presName="ellipse2" presStyleLbl="vennNode1" presStyleIdx="1" presStyleCnt="3" custLinFactNeighborX="-633" custLinFactNeighborY="-78921">
        <dgm:presLayoutVars>
          <dgm:bulletEnabled val="1"/>
        </dgm:presLayoutVars>
      </dgm:prSet>
      <dgm:spPr/>
      <dgm:t>
        <a:bodyPr/>
        <a:lstStyle/>
        <a:p>
          <a:endParaRPr lang="nl-NL"/>
        </a:p>
      </dgm:t>
    </dgm:pt>
    <dgm:pt modelId="{2916D7D6-A83D-4D26-B34F-B0FB8C357535}" type="pres">
      <dgm:prSet presAssocID="{9899892C-CD59-4D21-9B12-B18B60386BC8}" presName="ellipse3" presStyleLbl="vennNode1" presStyleIdx="2" presStyleCnt="3" custLinFactNeighborX="-6899" custLinFactNeighborY="34698">
        <dgm:presLayoutVars>
          <dgm:bulletEnabled val="1"/>
        </dgm:presLayoutVars>
      </dgm:prSet>
      <dgm:spPr/>
      <dgm:t>
        <a:bodyPr/>
        <a:lstStyle/>
        <a:p>
          <a:endParaRPr lang="nl-NL"/>
        </a:p>
      </dgm:t>
    </dgm:pt>
  </dgm:ptLst>
  <dgm:cxnLst>
    <dgm:cxn modelId="{B696F971-413E-4B7F-BF49-772A3C2EEB75}" srcId="{9899892C-CD59-4D21-9B12-B18B60386BC8}" destId="{46258515-3270-4F37-BAFD-BE5B883B716D}" srcOrd="0" destOrd="0" parTransId="{4D1F8EC9-D54A-42DA-A667-FEF5B4A2C2EA}" sibTransId="{2A6325BF-BEDD-48D1-985F-9CE2C00A5FA8}"/>
    <dgm:cxn modelId="{5C77BC99-4AD9-4FEF-8C30-1AF1A267BE12}" type="presOf" srcId="{9899892C-CD59-4D21-9B12-B18B60386BC8}" destId="{B8430AE7-9489-49F2-8DCF-B06ED199096E}" srcOrd="0" destOrd="0" presId="urn:microsoft.com/office/officeart/2005/8/layout/rings+Icon"/>
    <dgm:cxn modelId="{E2148A68-1DB6-47E9-A868-883DAEC1C172}" srcId="{9899892C-CD59-4D21-9B12-B18B60386BC8}" destId="{C9C08925-4133-4B17-8802-DC5865D1F5C6}" srcOrd="1" destOrd="0" parTransId="{E2450E73-B9FA-43DE-A7D8-A701E91E718D}" sibTransId="{F1F7DB7B-B014-4A2F-A659-81697C7DD3F0}"/>
    <dgm:cxn modelId="{E2FD1B8A-8BB1-4CC0-8626-999FF2182509}" type="presOf" srcId="{8A7EF8E1-A724-437D-AE88-22E58DF9656F}" destId="{2916D7D6-A83D-4D26-B34F-B0FB8C357535}" srcOrd="0" destOrd="0" presId="urn:microsoft.com/office/officeart/2005/8/layout/rings+Icon"/>
    <dgm:cxn modelId="{428768A4-9D0F-41BC-AB73-7097A5B30DFD}" type="presOf" srcId="{46258515-3270-4F37-BAFD-BE5B883B716D}" destId="{C6A628BD-F575-41CB-9CC1-9B3FA9B4A4AC}" srcOrd="0" destOrd="0" presId="urn:microsoft.com/office/officeart/2005/8/layout/rings+Icon"/>
    <dgm:cxn modelId="{EE8B06D7-5133-4571-9CF0-6710F5B2A73F}" type="presOf" srcId="{C9C08925-4133-4B17-8802-DC5865D1F5C6}" destId="{8F248BD1-76DA-4582-B5A7-FD84B39C8FA6}" srcOrd="0" destOrd="0" presId="urn:microsoft.com/office/officeart/2005/8/layout/rings+Icon"/>
    <dgm:cxn modelId="{A61ACCC5-C4E1-4C53-B581-F771E3C77741}" srcId="{9899892C-CD59-4D21-9B12-B18B60386BC8}" destId="{8A7EF8E1-A724-437D-AE88-22E58DF9656F}" srcOrd="2" destOrd="0" parTransId="{1081376A-7550-4257-B88E-0DE2EC53CEFF}" sibTransId="{72A4C6DA-3D1C-4CC1-8D47-BA20985A61FA}"/>
    <dgm:cxn modelId="{42E839D4-B487-463A-A930-CDD1DE411B91}" type="presParOf" srcId="{B8430AE7-9489-49F2-8DCF-B06ED199096E}" destId="{C6A628BD-F575-41CB-9CC1-9B3FA9B4A4AC}" srcOrd="0" destOrd="0" presId="urn:microsoft.com/office/officeart/2005/8/layout/rings+Icon"/>
    <dgm:cxn modelId="{EE00B17A-E18E-4072-83E5-11B7345572AF}" type="presParOf" srcId="{B8430AE7-9489-49F2-8DCF-B06ED199096E}" destId="{8F248BD1-76DA-4582-B5A7-FD84B39C8FA6}" srcOrd="1" destOrd="0" presId="urn:microsoft.com/office/officeart/2005/8/layout/rings+Icon"/>
    <dgm:cxn modelId="{D12655A5-005C-4C0A-81E8-C3231D3610AA}" type="presParOf" srcId="{B8430AE7-9489-49F2-8DCF-B06ED199096E}" destId="{2916D7D6-A83D-4D26-B34F-B0FB8C357535}" srcOrd="2"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99892C-CD59-4D21-9B12-B18B60386BC8}"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46258515-3270-4F37-BAFD-BE5B883B716D}">
      <dgm:prSet phldrT="[Text]"/>
      <dgm:spPr/>
      <dgm:t>
        <a:bodyPr/>
        <a:lstStyle/>
        <a:p>
          <a:endParaRPr lang="en-US" dirty="0"/>
        </a:p>
        <a:p>
          <a:r>
            <a:rPr lang="en-US" dirty="0" err="1"/>
            <a:t>Energie</a:t>
          </a:r>
          <a:endParaRPr lang="en-US" dirty="0"/>
        </a:p>
      </dgm:t>
    </dgm:pt>
    <dgm:pt modelId="{4D1F8EC9-D54A-42DA-A667-FEF5B4A2C2EA}" type="parTrans" cxnId="{B696F971-413E-4B7F-BF49-772A3C2EEB75}">
      <dgm:prSet/>
      <dgm:spPr/>
      <dgm:t>
        <a:bodyPr/>
        <a:lstStyle/>
        <a:p>
          <a:endParaRPr lang="en-US"/>
        </a:p>
      </dgm:t>
    </dgm:pt>
    <dgm:pt modelId="{2A6325BF-BEDD-48D1-985F-9CE2C00A5FA8}" type="sibTrans" cxnId="{B696F971-413E-4B7F-BF49-772A3C2EEB75}">
      <dgm:prSet/>
      <dgm:spPr/>
      <dgm:t>
        <a:bodyPr/>
        <a:lstStyle/>
        <a:p>
          <a:endParaRPr lang="en-US"/>
        </a:p>
      </dgm:t>
    </dgm:pt>
    <dgm:pt modelId="{C9C08925-4133-4B17-8802-DC5865D1F5C6}">
      <dgm:prSet phldrT="[Text]"/>
      <dgm:spPr/>
      <dgm:t>
        <a:bodyPr/>
        <a:lstStyle/>
        <a:p>
          <a:r>
            <a:rPr lang="en-US" dirty="0" err="1"/>
            <a:t>Wij</a:t>
          </a:r>
          <a:endParaRPr lang="en-US" dirty="0"/>
        </a:p>
        <a:p>
          <a:endParaRPr lang="en-US" dirty="0"/>
        </a:p>
      </dgm:t>
    </dgm:pt>
    <dgm:pt modelId="{E2450E73-B9FA-43DE-A7D8-A701E91E718D}" type="parTrans" cxnId="{E2148A68-1DB6-47E9-A868-883DAEC1C172}">
      <dgm:prSet/>
      <dgm:spPr/>
      <dgm:t>
        <a:bodyPr/>
        <a:lstStyle/>
        <a:p>
          <a:endParaRPr lang="en-US"/>
        </a:p>
      </dgm:t>
    </dgm:pt>
    <dgm:pt modelId="{F1F7DB7B-B014-4A2F-A659-81697C7DD3F0}" type="sibTrans" cxnId="{E2148A68-1DB6-47E9-A868-883DAEC1C172}">
      <dgm:prSet/>
      <dgm:spPr/>
      <dgm:t>
        <a:bodyPr/>
        <a:lstStyle/>
        <a:p>
          <a:endParaRPr lang="en-US"/>
        </a:p>
      </dgm:t>
    </dgm:pt>
    <dgm:pt modelId="{8A7EF8E1-A724-437D-AE88-22E58DF9656F}">
      <dgm:prSet phldrT="[Text]"/>
      <dgm:spPr/>
      <dgm:t>
        <a:bodyPr/>
        <a:lstStyle/>
        <a:p>
          <a:endParaRPr lang="en-US" dirty="0"/>
        </a:p>
        <a:p>
          <a:r>
            <a:rPr lang="en-US" dirty="0" err="1"/>
            <a:t>Samenwerking</a:t>
          </a:r>
          <a:endParaRPr lang="en-US" dirty="0"/>
        </a:p>
      </dgm:t>
    </dgm:pt>
    <dgm:pt modelId="{1081376A-7550-4257-B88E-0DE2EC53CEFF}" type="parTrans" cxnId="{A61ACCC5-C4E1-4C53-B581-F771E3C77741}">
      <dgm:prSet/>
      <dgm:spPr/>
      <dgm:t>
        <a:bodyPr/>
        <a:lstStyle/>
        <a:p>
          <a:endParaRPr lang="en-US"/>
        </a:p>
      </dgm:t>
    </dgm:pt>
    <dgm:pt modelId="{72A4C6DA-3D1C-4CC1-8D47-BA20985A61FA}" type="sibTrans" cxnId="{A61ACCC5-C4E1-4C53-B581-F771E3C77741}">
      <dgm:prSet/>
      <dgm:spPr/>
      <dgm:t>
        <a:bodyPr/>
        <a:lstStyle/>
        <a:p>
          <a:endParaRPr lang="en-US"/>
        </a:p>
      </dgm:t>
    </dgm:pt>
    <dgm:pt modelId="{B8430AE7-9489-49F2-8DCF-B06ED199096E}" type="pres">
      <dgm:prSet presAssocID="{9899892C-CD59-4D21-9B12-B18B60386BC8}" presName="Name0" presStyleCnt="0">
        <dgm:presLayoutVars>
          <dgm:chMax val="7"/>
          <dgm:dir/>
          <dgm:resizeHandles val="exact"/>
        </dgm:presLayoutVars>
      </dgm:prSet>
      <dgm:spPr/>
      <dgm:t>
        <a:bodyPr/>
        <a:lstStyle/>
        <a:p>
          <a:endParaRPr lang="nl-NL"/>
        </a:p>
      </dgm:t>
    </dgm:pt>
    <dgm:pt modelId="{C6A628BD-F575-41CB-9CC1-9B3FA9B4A4AC}" type="pres">
      <dgm:prSet presAssocID="{9899892C-CD59-4D21-9B12-B18B60386BC8}" presName="ellipse1" presStyleLbl="vennNode1" presStyleIdx="0" presStyleCnt="3" custScaleX="106404" custScaleY="102988" custLinFactNeighborX="9368" custLinFactNeighborY="36189">
        <dgm:presLayoutVars>
          <dgm:bulletEnabled val="1"/>
        </dgm:presLayoutVars>
      </dgm:prSet>
      <dgm:spPr/>
      <dgm:t>
        <a:bodyPr/>
        <a:lstStyle/>
        <a:p>
          <a:endParaRPr lang="nl-NL"/>
        </a:p>
      </dgm:t>
    </dgm:pt>
    <dgm:pt modelId="{8F248BD1-76DA-4582-B5A7-FD84B39C8FA6}" type="pres">
      <dgm:prSet presAssocID="{9899892C-CD59-4D21-9B12-B18B60386BC8}" presName="ellipse2" presStyleLbl="vennNode1" presStyleIdx="1" presStyleCnt="3" custLinFactNeighborX="-633" custLinFactNeighborY="-78921">
        <dgm:presLayoutVars>
          <dgm:bulletEnabled val="1"/>
        </dgm:presLayoutVars>
      </dgm:prSet>
      <dgm:spPr/>
      <dgm:t>
        <a:bodyPr/>
        <a:lstStyle/>
        <a:p>
          <a:endParaRPr lang="nl-NL"/>
        </a:p>
      </dgm:t>
    </dgm:pt>
    <dgm:pt modelId="{2916D7D6-A83D-4D26-B34F-B0FB8C357535}" type="pres">
      <dgm:prSet presAssocID="{9899892C-CD59-4D21-9B12-B18B60386BC8}" presName="ellipse3" presStyleLbl="vennNode1" presStyleIdx="2" presStyleCnt="3" custLinFactNeighborX="-6899" custLinFactNeighborY="34698">
        <dgm:presLayoutVars>
          <dgm:bulletEnabled val="1"/>
        </dgm:presLayoutVars>
      </dgm:prSet>
      <dgm:spPr/>
      <dgm:t>
        <a:bodyPr/>
        <a:lstStyle/>
        <a:p>
          <a:endParaRPr lang="nl-NL"/>
        </a:p>
      </dgm:t>
    </dgm:pt>
  </dgm:ptLst>
  <dgm:cxnLst>
    <dgm:cxn modelId="{B696F971-413E-4B7F-BF49-772A3C2EEB75}" srcId="{9899892C-CD59-4D21-9B12-B18B60386BC8}" destId="{46258515-3270-4F37-BAFD-BE5B883B716D}" srcOrd="0" destOrd="0" parTransId="{4D1F8EC9-D54A-42DA-A667-FEF5B4A2C2EA}" sibTransId="{2A6325BF-BEDD-48D1-985F-9CE2C00A5FA8}"/>
    <dgm:cxn modelId="{5C77BC99-4AD9-4FEF-8C30-1AF1A267BE12}" type="presOf" srcId="{9899892C-CD59-4D21-9B12-B18B60386BC8}" destId="{B8430AE7-9489-49F2-8DCF-B06ED199096E}" srcOrd="0" destOrd="0" presId="urn:microsoft.com/office/officeart/2005/8/layout/rings+Icon"/>
    <dgm:cxn modelId="{E2148A68-1DB6-47E9-A868-883DAEC1C172}" srcId="{9899892C-CD59-4D21-9B12-B18B60386BC8}" destId="{C9C08925-4133-4B17-8802-DC5865D1F5C6}" srcOrd="1" destOrd="0" parTransId="{E2450E73-B9FA-43DE-A7D8-A701E91E718D}" sibTransId="{F1F7DB7B-B014-4A2F-A659-81697C7DD3F0}"/>
    <dgm:cxn modelId="{E2FD1B8A-8BB1-4CC0-8626-999FF2182509}" type="presOf" srcId="{8A7EF8E1-A724-437D-AE88-22E58DF9656F}" destId="{2916D7D6-A83D-4D26-B34F-B0FB8C357535}" srcOrd="0" destOrd="0" presId="urn:microsoft.com/office/officeart/2005/8/layout/rings+Icon"/>
    <dgm:cxn modelId="{428768A4-9D0F-41BC-AB73-7097A5B30DFD}" type="presOf" srcId="{46258515-3270-4F37-BAFD-BE5B883B716D}" destId="{C6A628BD-F575-41CB-9CC1-9B3FA9B4A4AC}" srcOrd="0" destOrd="0" presId="urn:microsoft.com/office/officeart/2005/8/layout/rings+Icon"/>
    <dgm:cxn modelId="{EE8B06D7-5133-4571-9CF0-6710F5B2A73F}" type="presOf" srcId="{C9C08925-4133-4B17-8802-DC5865D1F5C6}" destId="{8F248BD1-76DA-4582-B5A7-FD84B39C8FA6}" srcOrd="0" destOrd="0" presId="urn:microsoft.com/office/officeart/2005/8/layout/rings+Icon"/>
    <dgm:cxn modelId="{A61ACCC5-C4E1-4C53-B581-F771E3C77741}" srcId="{9899892C-CD59-4D21-9B12-B18B60386BC8}" destId="{8A7EF8E1-A724-437D-AE88-22E58DF9656F}" srcOrd="2" destOrd="0" parTransId="{1081376A-7550-4257-B88E-0DE2EC53CEFF}" sibTransId="{72A4C6DA-3D1C-4CC1-8D47-BA20985A61FA}"/>
    <dgm:cxn modelId="{42E839D4-B487-463A-A930-CDD1DE411B91}" type="presParOf" srcId="{B8430AE7-9489-49F2-8DCF-B06ED199096E}" destId="{C6A628BD-F575-41CB-9CC1-9B3FA9B4A4AC}" srcOrd="0" destOrd="0" presId="urn:microsoft.com/office/officeart/2005/8/layout/rings+Icon"/>
    <dgm:cxn modelId="{EE00B17A-E18E-4072-83E5-11B7345572AF}" type="presParOf" srcId="{B8430AE7-9489-49F2-8DCF-B06ED199096E}" destId="{8F248BD1-76DA-4582-B5A7-FD84B39C8FA6}" srcOrd="1" destOrd="0" presId="urn:microsoft.com/office/officeart/2005/8/layout/rings+Icon"/>
    <dgm:cxn modelId="{D12655A5-005C-4C0A-81E8-C3231D3610AA}" type="presParOf" srcId="{B8430AE7-9489-49F2-8DCF-B06ED199096E}" destId="{2916D7D6-A83D-4D26-B34F-B0FB8C357535}" srcOrd="2"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99892C-CD59-4D21-9B12-B18B60386BC8}"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46258515-3270-4F37-BAFD-BE5B883B716D}">
      <dgm:prSet phldrT="[Text]"/>
      <dgm:spPr/>
      <dgm:t>
        <a:bodyPr/>
        <a:lstStyle/>
        <a:p>
          <a:endParaRPr lang="en-US" dirty="0"/>
        </a:p>
        <a:p>
          <a:r>
            <a:rPr lang="en-US" dirty="0" err="1"/>
            <a:t>Energie</a:t>
          </a:r>
          <a:endParaRPr lang="en-US" dirty="0"/>
        </a:p>
      </dgm:t>
    </dgm:pt>
    <dgm:pt modelId="{4D1F8EC9-D54A-42DA-A667-FEF5B4A2C2EA}" type="parTrans" cxnId="{B696F971-413E-4B7F-BF49-772A3C2EEB75}">
      <dgm:prSet/>
      <dgm:spPr/>
      <dgm:t>
        <a:bodyPr/>
        <a:lstStyle/>
        <a:p>
          <a:endParaRPr lang="en-US"/>
        </a:p>
      </dgm:t>
    </dgm:pt>
    <dgm:pt modelId="{2A6325BF-BEDD-48D1-985F-9CE2C00A5FA8}" type="sibTrans" cxnId="{B696F971-413E-4B7F-BF49-772A3C2EEB75}">
      <dgm:prSet/>
      <dgm:spPr/>
      <dgm:t>
        <a:bodyPr/>
        <a:lstStyle/>
        <a:p>
          <a:endParaRPr lang="en-US"/>
        </a:p>
      </dgm:t>
    </dgm:pt>
    <dgm:pt modelId="{C9C08925-4133-4B17-8802-DC5865D1F5C6}">
      <dgm:prSet phldrT="[Text]"/>
      <dgm:spPr/>
      <dgm:t>
        <a:bodyPr/>
        <a:lstStyle/>
        <a:p>
          <a:r>
            <a:rPr lang="en-US" dirty="0" err="1"/>
            <a:t>Wij</a:t>
          </a:r>
          <a:endParaRPr lang="en-US" dirty="0"/>
        </a:p>
        <a:p>
          <a:endParaRPr lang="en-US" dirty="0"/>
        </a:p>
      </dgm:t>
    </dgm:pt>
    <dgm:pt modelId="{E2450E73-B9FA-43DE-A7D8-A701E91E718D}" type="parTrans" cxnId="{E2148A68-1DB6-47E9-A868-883DAEC1C172}">
      <dgm:prSet/>
      <dgm:spPr/>
      <dgm:t>
        <a:bodyPr/>
        <a:lstStyle/>
        <a:p>
          <a:endParaRPr lang="en-US"/>
        </a:p>
      </dgm:t>
    </dgm:pt>
    <dgm:pt modelId="{F1F7DB7B-B014-4A2F-A659-81697C7DD3F0}" type="sibTrans" cxnId="{E2148A68-1DB6-47E9-A868-883DAEC1C172}">
      <dgm:prSet/>
      <dgm:spPr/>
      <dgm:t>
        <a:bodyPr/>
        <a:lstStyle/>
        <a:p>
          <a:endParaRPr lang="en-US"/>
        </a:p>
      </dgm:t>
    </dgm:pt>
    <dgm:pt modelId="{8A7EF8E1-A724-437D-AE88-22E58DF9656F}">
      <dgm:prSet phldrT="[Text]"/>
      <dgm:spPr/>
      <dgm:t>
        <a:bodyPr/>
        <a:lstStyle/>
        <a:p>
          <a:endParaRPr lang="en-US" dirty="0"/>
        </a:p>
        <a:p>
          <a:r>
            <a:rPr lang="en-US" dirty="0" err="1"/>
            <a:t>Samenwerking</a:t>
          </a:r>
          <a:endParaRPr lang="en-US" dirty="0"/>
        </a:p>
      </dgm:t>
    </dgm:pt>
    <dgm:pt modelId="{1081376A-7550-4257-B88E-0DE2EC53CEFF}" type="parTrans" cxnId="{A61ACCC5-C4E1-4C53-B581-F771E3C77741}">
      <dgm:prSet/>
      <dgm:spPr/>
      <dgm:t>
        <a:bodyPr/>
        <a:lstStyle/>
        <a:p>
          <a:endParaRPr lang="en-US"/>
        </a:p>
      </dgm:t>
    </dgm:pt>
    <dgm:pt modelId="{72A4C6DA-3D1C-4CC1-8D47-BA20985A61FA}" type="sibTrans" cxnId="{A61ACCC5-C4E1-4C53-B581-F771E3C77741}">
      <dgm:prSet/>
      <dgm:spPr/>
      <dgm:t>
        <a:bodyPr/>
        <a:lstStyle/>
        <a:p>
          <a:endParaRPr lang="en-US"/>
        </a:p>
      </dgm:t>
    </dgm:pt>
    <dgm:pt modelId="{B8430AE7-9489-49F2-8DCF-B06ED199096E}" type="pres">
      <dgm:prSet presAssocID="{9899892C-CD59-4D21-9B12-B18B60386BC8}" presName="Name0" presStyleCnt="0">
        <dgm:presLayoutVars>
          <dgm:chMax val="7"/>
          <dgm:dir/>
          <dgm:resizeHandles val="exact"/>
        </dgm:presLayoutVars>
      </dgm:prSet>
      <dgm:spPr/>
      <dgm:t>
        <a:bodyPr/>
        <a:lstStyle/>
        <a:p>
          <a:endParaRPr lang="nl-NL"/>
        </a:p>
      </dgm:t>
    </dgm:pt>
    <dgm:pt modelId="{C6A628BD-F575-41CB-9CC1-9B3FA9B4A4AC}" type="pres">
      <dgm:prSet presAssocID="{9899892C-CD59-4D21-9B12-B18B60386BC8}" presName="ellipse1" presStyleLbl="vennNode1" presStyleIdx="0" presStyleCnt="3" custLinFactNeighborX="9368" custLinFactNeighborY="36189">
        <dgm:presLayoutVars>
          <dgm:bulletEnabled val="1"/>
        </dgm:presLayoutVars>
      </dgm:prSet>
      <dgm:spPr/>
      <dgm:t>
        <a:bodyPr/>
        <a:lstStyle/>
        <a:p>
          <a:endParaRPr lang="nl-NL"/>
        </a:p>
      </dgm:t>
    </dgm:pt>
    <dgm:pt modelId="{8F248BD1-76DA-4582-B5A7-FD84B39C8FA6}" type="pres">
      <dgm:prSet presAssocID="{9899892C-CD59-4D21-9B12-B18B60386BC8}" presName="ellipse2" presStyleLbl="vennNode1" presStyleIdx="1" presStyleCnt="3" custLinFactNeighborX="-633" custLinFactNeighborY="-78921">
        <dgm:presLayoutVars>
          <dgm:bulletEnabled val="1"/>
        </dgm:presLayoutVars>
      </dgm:prSet>
      <dgm:spPr/>
      <dgm:t>
        <a:bodyPr/>
        <a:lstStyle/>
        <a:p>
          <a:endParaRPr lang="nl-NL"/>
        </a:p>
      </dgm:t>
    </dgm:pt>
    <dgm:pt modelId="{2916D7D6-A83D-4D26-B34F-B0FB8C357535}" type="pres">
      <dgm:prSet presAssocID="{9899892C-CD59-4D21-9B12-B18B60386BC8}" presName="ellipse3" presStyleLbl="vennNode1" presStyleIdx="2" presStyleCnt="3" custLinFactNeighborX="-6899" custLinFactNeighborY="34698">
        <dgm:presLayoutVars>
          <dgm:bulletEnabled val="1"/>
        </dgm:presLayoutVars>
      </dgm:prSet>
      <dgm:spPr/>
      <dgm:t>
        <a:bodyPr/>
        <a:lstStyle/>
        <a:p>
          <a:endParaRPr lang="nl-NL"/>
        </a:p>
      </dgm:t>
    </dgm:pt>
  </dgm:ptLst>
  <dgm:cxnLst>
    <dgm:cxn modelId="{B696F971-413E-4B7F-BF49-772A3C2EEB75}" srcId="{9899892C-CD59-4D21-9B12-B18B60386BC8}" destId="{46258515-3270-4F37-BAFD-BE5B883B716D}" srcOrd="0" destOrd="0" parTransId="{4D1F8EC9-D54A-42DA-A667-FEF5B4A2C2EA}" sibTransId="{2A6325BF-BEDD-48D1-985F-9CE2C00A5FA8}"/>
    <dgm:cxn modelId="{5C77BC99-4AD9-4FEF-8C30-1AF1A267BE12}" type="presOf" srcId="{9899892C-CD59-4D21-9B12-B18B60386BC8}" destId="{B8430AE7-9489-49F2-8DCF-B06ED199096E}" srcOrd="0" destOrd="0" presId="urn:microsoft.com/office/officeart/2005/8/layout/rings+Icon"/>
    <dgm:cxn modelId="{E2148A68-1DB6-47E9-A868-883DAEC1C172}" srcId="{9899892C-CD59-4D21-9B12-B18B60386BC8}" destId="{C9C08925-4133-4B17-8802-DC5865D1F5C6}" srcOrd="1" destOrd="0" parTransId="{E2450E73-B9FA-43DE-A7D8-A701E91E718D}" sibTransId="{F1F7DB7B-B014-4A2F-A659-81697C7DD3F0}"/>
    <dgm:cxn modelId="{E2FD1B8A-8BB1-4CC0-8626-999FF2182509}" type="presOf" srcId="{8A7EF8E1-A724-437D-AE88-22E58DF9656F}" destId="{2916D7D6-A83D-4D26-B34F-B0FB8C357535}" srcOrd="0" destOrd="0" presId="urn:microsoft.com/office/officeart/2005/8/layout/rings+Icon"/>
    <dgm:cxn modelId="{428768A4-9D0F-41BC-AB73-7097A5B30DFD}" type="presOf" srcId="{46258515-3270-4F37-BAFD-BE5B883B716D}" destId="{C6A628BD-F575-41CB-9CC1-9B3FA9B4A4AC}" srcOrd="0" destOrd="0" presId="urn:microsoft.com/office/officeart/2005/8/layout/rings+Icon"/>
    <dgm:cxn modelId="{EE8B06D7-5133-4571-9CF0-6710F5B2A73F}" type="presOf" srcId="{C9C08925-4133-4B17-8802-DC5865D1F5C6}" destId="{8F248BD1-76DA-4582-B5A7-FD84B39C8FA6}" srcOrd="0" destOrd="0" presId="urn:microsoft.com/office/officeart/2005/8/layout/rings+Icon"/>
    <dgm:cxn modelId="{A61ACCC5-C4E1-4C53-B581-F771E3C77741}" srcId="{9899892C-CD59-4D21-9B12-B18B60386BC8}" destId="{8A7EF8E1-A724-437D-AE88-22E58DF9656F}" srcOrd="2" destOrd="0" parTransId="{1081376A-7550-4257-B88E-0DE2EC53CEFF}" sibTransId="{72A4C6DA-3D1C-4CC1-8D47-BA20985A61FA}"/>
    <dgm:cxn modelId="{42E839D4-B487-463A-A930-CDD1DE411B91}" type="presParOf" srcId="{B8430AE7-9489-49F2-8DCF-B06ED199096E}" destId="{C6A628BD-F575-41CB-9CC1-9B3FA9B4A4AC}" srcOrd="0" destOrd="0" presId="urn:microsoft.com/office/officeart/2005/8/layout/rings+Icon"/>
    <dgm:cxn modelId="{EE00B17A-E18E-4072-83E5-11B7345572AF}" type="presParOf" srcId="{B8430AE7-9489-49F2-8DCF-B06ED199096E}" destId="{8F248BD1-76DA-4582-B5A7-FD84B39C8FA6}" srcOrd="1" destOrd="0" presId="urn:microsoft.com/office/officeart/2005/8/layout/rings+Icon"/>
    <dgm:cxn modelId="{D12655A5-005C-4C0A-81E8-C3231D3610AA}" type="presParOf" srcId="{B8430AE7-9489-49F2-8DCF-B06ED199096E}" destId="{2916D7D6-A83D-4D26-B34F-B0FB8C357535}" srcOrd="2"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99892C-CD59-4D21-9B12-B18B60386BC8}"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46258515-3270-4F37-BAFD-BE5B883B716D}">
      <dgm:prSet phldrT="[Text]"/>
      <dgm:spPr/>
      <dgm:t>
        <a:bodyPr/>
        <a:lstStyle/>
        <a:p>
          <a:endParaRPr lang="en-US" dirty="0"/>
        </a:p>
        <a:p>
          <a:r>
            <a:rPr lang="en-US" dirty="0" err="1"/>
            <a:t>Energie</a:t>
          </a:r>
          <a:endParaRPr lang="en-US" dirty="0"/>
        </a:p>
      </dgm:t>
    </dgm:pt>
    <dgm:pt modelId="{4D1F8EC9-D54A-42DA-A667-FEF5B4A2C2EA}" type="parTrans" cxnId="{B696F971-413E-4B7F-BF49-772A3C2EEB75}">
      <dgm:prSet/>
      <dgm:spPr/>
      <dgm:t>
        <a:bodyPr/>
        <a:lstStyle/>
        <a:p>
          <a:endParaRPr lang="en-US"/>
        </a:p>
      </dgm:t>
    </dgm:pt>
    <dgm:pt modelId="{2A6325BF-BEDD-48D1-985F-9CE2C00A5FA8}" type="sibTrans" cxnId="{B696F971-413E-4B7F-BF49-772A3C2EEB75}">
      <dgm:prSet/>
      <dgm:spPr/>
      <dgm:t>
        <a:bodyPr/>
        <a:lstStyle/>
        <a:p>
          <a:endParaRPr lang="en-US"/>
        </a:p>
      </dgm:t>
    </dgm:pt>
    <dgm:pt modelId="{C9C08925-4133-4B17-8802-DC5865D1F5C6}">
      <dgm:prSet phldrT="[Text]"/>
      <dgm:spPr/>
      <dgm:t>
        <a:bodyPr/>
        <a:lstStyle/>
        <a:p>
          <a:r>
            <a:rPr lang="en-US" dirty="0" err="1"/>
            <a:t>Wij</a:t>
          </a:r>
          <a:endParaRPr lang="en-US" dirty="0"/>
        </a:p>
        <a:p>
          <a:endParaRPr lang="en-US" dirty="0"/>
        </a:p>
      </dgm:t>
    </dgm:pt>
    <dgm:pt modelId="{E2450E73-B9FA-43DE-A7D8-A701E91E718D}" type="parTrans" cxnId="{E2148A68-1DB6-47E9-A868-883DAEC1C172}">
      <dgm:prSet/>
      <dgm:spPr/>
      <dgm:t>
        <a:bodyPr/>
        <a:lstStyle/>
        <a:p>
          <a:endParaRPr lang="en-US"/>
        </a:p>
      </dgm:t>
    </dgm:pt>
    <dgm:pt modelId="{F1F7DB7B-B014-4A2F-A659-81697C7DD3F0}" type="sibTrans" cxnId="{E2148A68-1DB6-47E9-A868-883DAEC1C172}">
      <dgm:prSet/>
      <dgm:spPr/>
      <dgm:t>
        <a:bodyPr/>
        <a:lstStyle/>
        <a:p>
          <a:endParaRPr lang="en-US"/>
        </a:p>
      </dgm:t>
    </dgm:pt>
    <dgm:pt modelId="{8A7EF8E1-A724-437D-AE88-22E58DF9656F}">
      <dgm:prSet phldrT="[Text]"/>
      <dgm:spPr/>
      <dgm:t>
        <a:bodyPr/>
        <a:lstStyle/>
        <a:p>
          <a:endParaRPr lang="en-US" dirty="0"/>
        </a:p>
        <a:p>
          <a:r>
            <a:rPr lang="en-US" dirty="0" err="1"/>
            <a:t>Samenwerking</a:t>
          </a:r>
          <a:endParaRPr lang="en-US" dirty="0"/>
        </a:p>
      </dgm:t>
    </dgm:pt>
    <dgm:pt modelId="{1081376A-7550-4257-B88E-0DE2EC53CEFF}" type="parTrans" cxnId="{A61ACCC5-C4E1-4C53-B581-F771E3C77741}">
      <dgm:prSet/>
      <dgm:spPr/>
      <dgm:t>
        <a:bodyPr/>
        <a:lstStyle/>
        <a:p>
          <a:endParaRPr lang="en-US"/>
        </a:p>
      </dgm:t>
    </dgm:pt>
    <dgm:pt modelId="{72A4C6DA-3D1C-4CC1-8D47-BA20985A61FA}" type="sibTrans" cxnId="{A61ACCC5-C4E1-4C53-B581-F771E3C77741}">
      <dgm:prSet/>
      <dgm:spPr/>
      <dgm:t>
        <a:bodyPr/>
        <a:lstStyle/>
        <a:p>
          <a:endParaRPr lang="en-US"/>
        </a:p>
      </dgm:t>
    </dgm:pt>
    <dgm:pt modelId="{B8430AE7-9489-49F2-8DCF-B06ED199096E}" type="pres">
      <dgm:prSet presAssocID="{9899892C-CD59-4D21-9B12-B18B60386BC8}" presName="Name0" presStyleCnt="0">
        <dgm:presLayoutVars>
          <dgm:chMax val="7"/>
          <dgm:dir/>
          <dgm:resizeHandles val="exact"/>
        </dgm:presLayoutVars>
      </dgm:prSet>
      <dgm:spPr/>
      <dgm:t>
        <a:bodyPr/>
        <a:lstStyle/>
        <a:p>
          <a:endParaRPr lang="nl-NL"/>
        </a:p>
      </dgm:t>
    </dgm:pt>
    <dgm:pt modelId="{C6A628BD-F575-41CB-9CC1-9B3FA9B4A4AC}" type="pres">
      <dgm:prSet presAssocID="{9899892C-CD59-4D21-9B12-B18B60386BC8}" presName="ellipse1" presStyleLbl="vennNode1" presStyleIdx="0" presStyleCnt="3" custLinFactNeighborX="9368" custLinFactNeighborY="36189">
        <dgm:presLayoutVars>
          <dgm:bulletEnabled val="1"/>
        </dgm:presLayoutVars>
      </dgm:prSet>
      <dgm:spPr/>
      <dgm:t>
        <a:bodyPr/>
        <a:lstStyle/>
        <a:p>
          <a:endParaRPr lang="nl-NL"/>
        </a:p>
      </dgm:t>
    </dgm:pt>
    <dgm:pt modelId="{8F248BD1-76DA-4582-B5A7-FD84B39C8FA6}" type="pres">
      <dgm:prSet presAssocID="{9899892C-CD59-4D21-9B12-B18B60386BC8}" presName="ellipse2" presStyleLbl="vennNode1" presStyleIdx="1" presStyleCnt="3" custLinFactNeighborX="-633" custLinFactNeighborY="-78921">
        <dgm:presLayoutVars>
          <dgm:bulletEnabled val="1"/>
        </dgm:presLayoutVars>
      </dgm:prSet>
      <dgm:spPr/>
      <dgm:t>
        <a:bodyPr/>
        <a:lstStyle/>
        <a:p>
          <a:endParaRPr lang="nl-NL"/>
        </a:p>
      </dgm:t>
    </dgm:pt>
    <dgm:pt modelId="{2916D7D6-A83D-4D26-B34F-B0FB8C357535}" type="pres">
      <dgm:prSet presAssocID="{9899892C-CD59-4D21-9B12-B18B60386BC8}" presName="ellipse3" presStyleLbl="vennNode1" presStyleIdx="2" presStyleCnt="3" custLinFactNeighborX="-6899" custLinFactNeighborY="34698">
        <dgm:presLayoutVars>
          <dgm:bulletEnabled val="1"/>
        </dgm:presLayoutVars>
      </dgm:prSet>
      <dgm:spPr/>
      <dgm:t>
        <a:bodyPr/>
        <a:lstStyle/>
        <a:p>
          <a:endParaRPr lang="nl-NL"/>
        </a:p>
      </dgm:t>
    </dgm:pt>
  </dgm:ptLst>
  <dgm:cxnLst>
    <dgm:cxn modelId="{B696F971-413E-4B7F-BF49-772A3C2EEB75}" srcId="{9899892C-CD59-4D21-9B12-B18B60386BC8}" destId="{46258515-3270-4F37-BAFD-BE5B883B716D}" srcOrd="0" destOrd="0" parTransId="{4D1F8EC9-D54A-42DA-A667-FEF5B4A2C2EA}" sibTransId="{2A6325BF-BEDD-48D1-985F-9CE2C00A5FA8}"/>
    <dgm:cxn modelId="{5C77BC99-4AD9-4FEF-8C30-1AF1A267BE12}" type="presOf" srcId="{9899892C-CD59-4D21-9B12-B18B60386BC8}" destId="{B8430AE7-9489-49F2-8DCF-B06ED199096E}" srcOrd="0" destOrd="0" presId="urn:microsoft.com/office/officeart/2005/8/layout/rings+Icon"/>
    <dgm:cxn modelId="{E2148A68-1DB6-47E9-A868-883DAEC1C172}" srcId="{9899892C-CD59-4D21-9B12-B18B60386BC8}" destId="{C9C08925-4133-4B17-8802-DC5865D1F5C6}" srcOrd="1" destOrd="0" parTransId="{E2450E73-B9FA-43DE-A7D8-A701E91E718D}" sibTransId="{F1F7DB7B-B014-4A2F-A659-81697C7DD3F0}"/>
    <dgm:cxn modelId="{E2FD1B8A-8BB1-4CC0-8626-999FF2182509}" type="presOf" srcId="{8A7EF8E1-A724-437D-AE88-22E58DF9656F}" destId="{2916D7D6-A83D-4D26-B34F-B0FB8C357535}" srcOrd="0" destOrd="0" presId="urn:microsoft.com/office/officeart/2005/8/layout/rings+Icon"/>
    <dgm:cxn modelId="{428768A4-9D0F-41BC-AB73-7097A5B30DFD}" type="presOf" srcId="{46258515-3270-4F37-BAFD-BE5B883B716D}" destId="{C6A628BD-F575-41CB-9CC1-9B3FA9B4A4AC}" srcOrd="0" destOrd="0" presId="urn:microsoft.com/office/officeart/2005/8/layout/rings+Icon"/>
    <dgm:cxn modelId="{EE8B06D7-5133-4571-9CF0-6710F5B2A73F}" type="presOf" srcId="{C9C08925-4133-4B17-8802-DC5865D1F5C6}" destId="{8F248BD1-76DA-4582-B5A7-FD84B39C8FA6}" srcOrd="0" destOrd="0" presId="urn:microsoft.com/office/officeart/2005/8/layout/rings+Icon"/>
    <dgm:cxn modelId="{A61ACCC5-C4E1-4C53-B581-F771E3C77741}" srcId="{9899892C-CD59-4D21-9B12-B18B60386BC8}" destId="{8A7EF8E1-A724-437D-AE88-22E58DF9656F}" srcOrd="2" destOrd="0" parTransId="{1081376A-7550-4257-B88E-0DE2EC53CEFF}" sibTransId="{72A4C6DA-3D1C-4CC1-8D47-BA20985A61FA}"/>
    <dgm:cxn modelId="{42E839D4-B487-463A-A930-CDD1DE411B91}" type="presParOf" srcId="{B8430AE7-9489-49F2-8DCF-B06ED199096E}" destId="{C6A628BD-F575-41CB-9CC1-9B3FA9B4A4AC}" srcOrd="0" destOrd="0" presId="urn:microsoft.com/office/officeart/2005/8/layout/rings+Icon"/>
    <dgm:cxn modelId="{EE00B17A-E18E-4072-83E5-11B7345572AF}" type="presParOf" srcId="{B8430AE7-9489-49F2-8DCF-B06ED199096E}" destId="{8F248BD1-76DA-4582-B5A7-FD84B39C8FA6}" srcOrd="1" destOrd="0" presId="urn:microsoft.com/office/officeart/2005/8/layout/rings+Icon"/>
    <dgm:cxn modelId="{D12655A5-005C-4C0A-81E8-C3231D3610AA}" type="presParOf" srcId="{B8430AE7-9489-49F2-8DCF-B06ED199096E}" destId="{2916D7D6-A83D-4D26-B34F-B0FB8C357535}" srcOrd="2"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99892C-CD59-4D21-9B12-B18B60386BC8}"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46258515-3270-4F37-BAFD-BE5B883B716D}">
      <dgm:prSet phldrT="[Text]"/>
      <dgm:spPr/>
      <dgm:t>
        <a:bodyPr/>
        <a:lstStyle/>
        <a:p>
          <a:endParaRPr lang="en-US" dirty="0"/>
        </a:p>
        <a:p>
          <a:r>
            <a:rPr lang="en-US" dirty="0" err="1"/>
            <a:t>Energie</a:t>
          </a:r>
          <a:endParaRPr lang="en-US" dirty="0"/>
        </a:p>
      </dgm:t>
    </dgm:pt>
    <dgm:pt modelId="{4D1F8EC9-D54A-42DA-A667-FEF5B4A2C2EA}" type="parTrans" cxnId="{B696F971-413E-4B7F-BF49-772A3C2EEB75}">
      <dgm:prSet/>
      <dgm:spPr/>
      <dgm:t>
        <a:bodyPr/>
        <a:lstStyle/>
        <a:p>
          <a:endParaRPr lang="en-US"/>
        </a:p>
      </dgm:t>
    </dgm:pt>
    <dgm:pt modelId="{2A6325BF-BEDD-48D1-985F-9CE2C00A5FA8}" type="sibTrans" cxnId="{B696F971-413E-4B7F-BF49-772A3C2EEB75}">
      <dgm:prSet/>
      <dgm:spPr/>
      <dgm:t>
        <a:bodyPr/>
        <a:lstStyle/>
        <a:p>
          <a:endParaRPr lang="en-US"/>
        </a:p>
      </dgm:t>
    </dgm:pt>
    <dgm:pt modelId="{C9C08925-4133-4B17-8802-DC5865D1F5C6}">
      <dgm:prSet phldrT="[Text]"/>
      <dgm:spPr/>
      <dgm:t>
        <a:bodyPr/>
        <a:lstStyle/>
        <a:p>
          <a:r>
            <a:rPr lang="en-US" dirty="0" err="1"/>
            <a:t>Wij</a:t>
          </a:r>
          <a:endParaRPr lang="en-US" dirty="0"/>
        </a:p>
        <a:p>
          <a:endParaRPr lang="en-US" dirty="0"/>
        </a:p>
      </dgm:t>
    </dgm:pt>
    <dgm:pt modelId="{E2450E73-B9FA-43DE-A7D8-A701E91E718D}" type="parTrans" cxnId="{E2148A68-1DB6-47E9-A868-883DAEC1C172}">
      <dgm:prSet/>
      <dgm:spPr/>
      <dgm:t>
        <a:bodyPr/>
        <a:lstStyle/>
        <a:p>
          <a:endParaRPr lang="en-US"/>
        </a:p>
      </dgm:t>
    </dgm:pt>
    <dgm:pt modelId="{F1F7DB7B-B014-4A2F-A659-81697C7DD3F0}" type="sibTrans" cxnId="{E2148A68-1DB6-47E9-A868-883DAEC1C172}">
      <dgm:prSet/>
      <dgm:spPr/>
      <dgm:t>
        <a:bodyPr/>
        <a:lstStyle/>
        <a:p>
          <a:endParaRPr lang="en-US"/>
        </a:p>
      </dgm:t>
    </dgm:pt>
    <dgm:pt modelId="{8A7EF8E1-A724-437D-AE88-22E58DF9656F}">
      <dgm:prSet phldrT="[Text]"/>
      <dgm:spPr/>
      <dgm:t>
        <a:bodyPr/>
        <a:lstStyle/>
        <a:p>
          <a:endParaRPr lang="en-US" dirty="0"/>
        </a:p>
        <a:p>
          <a:r>
            <a:rPr lang="en-US" dirty="0" err="1"/>
            <a:t>Samenwerking</a:t>
          </a:r>
          <a:endParaRPr lang="en-US" dirty="0"/>
        </a:p>
      </dgm:t>
    </dgm:pt>
    <dgm:pt modelId="{1081376A-7550-4257-B88E-0DE2EC53CEFF}" type="parTrans" cxnId="{A61ACCC5-C4E1-4C53-B581-F771E3C77741}">
      <dgm:prSet/>
      <dgm:spPr/>
      <dgm:t>
        <a:bodyPr/>
        <a:lstStyle/>
        <a:p>
          <a:endParaRPr lang="en-US"/>
        </a:p>
      </dgm:t>
    </dgm:pt>
    <dgm:pt modelId="{72A4C6DA-3D1C-4CC1-8D47-BA20985A61FA}" type="sibTrans" cxnId="{A61ACCC5-C4E1-4C53-B581-F771E3C77741}">
      <dgm:prSet/>
      <dgm:spPr/>
      <dgm:t>
        <a:bodyPr/>
        <a:lstStyle/>
        <a:p>
          <a:endParaRPr lang="en-US"/>
        </a:p>
      </dgm:t>
    </dgm:pt>
    <dgm:pt modelId="{B8430AE7-9489-49F2-8DCF-B06ED199096E}" type="pres">
      <dgm:prSet presAssocID="{9899892C-CD59-4D21-9B12-B18B60386BC8}" presName="Name0" presStyleCnt="0">
        <dgm:presLayoutVars>
          <dgm:chMax val="7"/>
          <dgm:dir/>
          <dgm:resizeHandles val="exact"/>
        </dgm:presLayoutVars>
      </dgm:prSet>
      <dgm:spPr/>
      <dgm:t>
        <a:bodyPr/>
        <a:lstStyle/>
        <a:p>
          <a:endParaRPr lang="nl-NL"/>
        </a:p>
      </dgm:t>
    </dgm:pt>
    <dgm:pt modelId="{C6A628BD-F575-41CB-9CC1-9B3FA9B4A4AC}" type="pres">
      <dgm:prSet presAssocID="{9899892C-CD59-4D21-9B12-B18B60386BC8}" presName="ellipse1" presStyleLbl="vennNode1" presStyleIdx="0" presStyleCnt="3" custLinFactNeighborX="9368" custLinFactNeighborY="36189">
        <dgm:presLayoutVars>
          <dgm:bulletEnabled val="1"/>
        </dgm:presLayoutVars>
      </dgm:prSet>
      <dgm:spPr/>
      <dgm:t>
        <a:bodyPr/>
        <a:lstStyle/>
        <a:p>
          <a:endParaRPr lang="nl-NL"/>
        </a:p>
      </dgm:t>
    </dgm:pt>
    <dgm:pt modelId="{8F248BD1-76DA-4582-B5A7-FD84B39C8FA6}" type="pres">
      <dgm:prSet presAssocID="{9899892C-CD59-4D21-9B12-B18B60386BC8}" presName="ellipse2" presStyleLbl="vennNode1" presStyleIdx="1" presStyleCnt="3" custLinFactNeighborX="-633" custLinFactNeighborY="-78921">
        <dgm:presLayoutVars>
          <dgm:bulletEnabled val="1"/>
        </dgm:presLayoutVars>
      </dgm:prSet>
      <dgm:spPr/>
      <dgm:t>
        <a:bodyPr/>
        <a:lstStyle/>
        <a:p>
          <a:endParaRPr lang="nl-NL"/>
        </a:p>
      </dgm:t>
    </dgm:pt>
    <dgm:pt modelId="{2916D7D6-A83D-4D26-B34F-B0FB8C357535}" type="pres">
      <dgm:prSet presAssocID="{9899892C-CD59-4D21-9B12-B18B60386BC8}" presName="ellipse3" presStyleLbl="vennNode1" presStyleIdx="2" presStyleCnt="3" custLinFactNeighborX="-6899" custLinFactNeighborY="34698">
        <dgm:presLayoutVars>
          <dgm:bulletEnabled val="1"/>
        </dgm:presLayoutVars>
      </dgm:prSet>
      <dgm:spPr/>
      <dgm:t>
        <a:bodyPr/>
        <a:lstStyle/>
        <a:p>
          <a:endParaRPr lang="nl-NL"/>
        </a:p>
      </dgm:t>
    </dgm:pt>
  </dgm:ptLst>
  <dgm:cxnLst>
    <dgm:cxn modelId="{B696F971-413E-4B7F-BF49-772A3C2EEB75}" srcId="{9899892C-CD59-4D21-9B12-B18B60386BC8}" destId="{46258515-3270-4F37-BAFD-BE5B883B716D}" srcOrd="0" destOrd="0" parTransId="{4D1F8EC9-D54A-42DA-A667-FEF5B4A2C2EA}" sibTransId="{2A6325BF-BEDD-48D1-985F-9CE2C00A5FA8}"/>
    <dgm:cxn modelId="{5C77BC99-4AD9-4FEF-8C30-1AF1A267BE12}" type="presOf" srcId="{9899892C-CD59-4D21-9B12-B18B60386BC8}" destId="{B8430AE7-9489-49F2-8DCF-B06ED199096E}" srcOrd="0" destOrd="0" presId="urn:microsoft.com/office/officeart/2005/8/layout/rings+Icon"/>
    <dgm:cxn modelId="{E2148A68-1DB6-47E9-A868-883DAEC1C172}" srcId="{9899892C-CD59-4D21-9B12-B18B60386BC8}" destId="{C9C08925-4133-4B17-8802-DC5865D1F5C6}" srcOrd="1" destOrd="0" parTransId="{E2450E73-B9FA-43DE-A7D8-A701E91E718D}" sibTransId="{F1F7DB7B-B014-4A2F-A659-81697C7DD3F0}"/>
    <dgm:cxn modelId="{E2FD1B8A-8BB1-4CC0-8626-999FF2182509}" type="presOf" srcId="{8A7EF8E1-A724-437D-AE88-22E58DF9656F}" destId="{2916D7D6-A83D-4D26-B34F-B0FB8C357535}" srcOrd="0" destOrd="0" presId="urn:microsoft.com/office/officeart/2005/8/layout/rings+Icon"/>
    <dgm:cxn modelId="{428768A4-9D0F-41BC-AB73-7097A5B30DFD}" type="presOf" srcId="{46258515-3270-4F37-BAFD-BE5B883B716D}" destId="{C6A628BD-F575-41CB-9CC1-9B3FA9B4A4AC}" srcOrd="0" destOrd="0" presId="urn:microsoft.com/office/officeart/2005/8/layout/rings+Icon"/>
    <dgm:cxn modelId="{EE8B06D7-5133-4571-9CF0-6710F5B2A73F}" type="presOf" srcId="{C9C08925-4133-4B17-8802-DC5865D1F5C6}" destId="{8F248BD1-76DA-4582-B5A7-FD84B39C8FA6}" srcOrd="0" destOrd="0" presId="urn:microsoft.com/office/officeart/2005/8/layout/rings+Icon"/>
    <dgm:cxn modelId="{A61ACCC5-C4E1-4C53-B581-F771E3C77741}" srcId="{9899892C-CD59-4D21-9B12-B18B60386BC8}" destId="{8A7EF8E1-A724-437D-AE88-22E58DF9656F}" srcOrd="2" destOrd="0" parTransId="{1081376A-7550-4257-B88E-0DE2EC53CEFF}" sibTransId="{72A4C6DA-3D1C-4CC1-8D47-BA20985A61FA}"/>
    <dgm:cxn modelId="{42E839D4-B487-463A-A930-CDD1DE411B91}" type="presParOf" srcId="{B8430AE7-9489-49F2-8DCF-B06ED199096E}" destId="{C6A628BD-F575-41CB-9CC1-9B3FA9B4A4AC}" srcOrd="0" destOrd="0" presId="urn:microsoft.com/office/officeart/2005/8/layout/rings+Icon"/>
    <dgm:cxn modelId="{EE00B17A-E18E-4072-83E5-11B7345572AF}" type="presParOf" srcId="{B8430AE7-9489-49F2-8DCF-B06ED199096E}" destId="{8F248BD1-76DA-4582-B5A7-FD84B39C8FA6}" srcOrd="1" destOrd="0" presId="urn:microsoft.com/office/officeart/2005/8/layout/rings+Icon"/>
    <dgm:cxn modelId="{D12655A5-005C-4C0A-81E8-C3231D3610AA}" type="presParOf" srcId="{B8430AE7-9489-49F2-8DCF-B06ED199096E}" destId="{2916D7D6-A83D-4D26-B34F-B0FB8C357535}" srcOrd="2"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46558-CAD8-472B-9360-4F05D3EAC810}">
      <dsp:nvSpPr>
        <dsp:cNvPr id="0" name=""/>
        <dsp:cNvSpPr/>
      </dsp:nvSpPr>
      <dsp:spPr>
        <a:xfrm>
          <a:off x="2378" y="1240268"/>
          <a:ext cx="3220518" cy="93826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1254125">
            <a:lnSpc>
              <a:spcPct val="90000"/>
            </a:lnSpc>
            <a:spcBef>
              <a:spcPct val="0"/>
            </a:spcBef>
            <a:spcAft>
              <a:spcPct val="35000"/>
            </a:spcAft>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a:t>
          </a:r>
          <a:r>
            <a:rPr lang="en-US" sz="1600" b="1" kern="1200" dirty="0" err="1">
              <a:solidFill>
                <a:schemeClr val="bg2"/>
              </a:solidFill>
            </a:rPr>
            <a:t>veranderingsklimaat</a:t>
          </a:r>
          <a:endParaRPr lang="en-US" sz="1600" b="1" kern="1200" dirty="0">
            <a:solidFill>
              <a:schemeClr val="bg2"/>
            </a:solidFill>
          </a:endParaRPr>
        </a:p>
      </dsp:txBody>
      <dsp:txXfrm>
        <a:off x="471508" y="1240268"/>
        <a:ext cx="2282258" cy="938260"/>
      </dsp:txXfrm>
    </dsp:sp>
    <dsp:sp modelId="{A1B153C8-4D36-4F68-8686-3F5B957A81EB}">
      <dsp:nvSpPr>
        <dsp:cNvPr id="0" name=""/>
        <dsp:cNvSpPr/>
      </dsp:nvSpPr>
      <dsp:spPr>
        <a:xfrm>
          <a:off x="2839620" y="1231621"/>
          <a:ext cx="3832764" cy="955554"/>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err="1">
              <a:solidFill>
                <a:schemeClr val="bg2"/>
              </a:solidFill>
            </a:rPr>
            <a:t>Creëer</a:t>
          </a:r>
          <a:r>
            <a:rPr lang="en-US" sz="1600" b="1" kern="1200" dirty="0">
              <a:solidFill>
                <a:schemeClr val="bg2"/>
              </a:solidFill>
            </a:rPr>
            <a:t> </a:t>
          </a:r>
          <a:r>
            <a:rPr lang="en-US" sz="1600" b="1" kern="1200" dirty="0" err="1">
              <a:solidFill>
                <a:schemeClr val="bg2"/>
              </a:solidFill>
            </a:rPr>
            <a:t>een</a:t>
          </a:r>
          <a:r>
            <a:rPr lang="en-US" sz="1600" b="1" kern="1200" dirty="0">
              <a:solidFill>
                <a:schemeClr val="bg2"/>
              </a:solidFill>
            </a:rPr>
            <a:t> breed </a:t>
          </a:r>
          <a:r>
            <a:rPr lang="en-US" sz="1600" b="1" kern="1200" dirty="0" err="1">
              <a:solidFill>
                <a:schemeClr val="bg2"/>
              </a:solidFill>
            </a:rPr>
            <a:t>draagvlak</a:t>
          </a:r>
          <a:endParaRPr lang="en-US" sz="1600" b="1" kern="1200" dirty="0">
            <a:solidFill>
              <a:schemeClr val="bg2"/>
            </a:solidFill>
          </a:endParaRPr>
        </a:p>
      </dsp:txBody>
      <dsp:txXfrm>
        <a:off x="3317397" y="1231621"/>
        <a:ext cx="2877210" cy="955554"/>
      </dsp:txXfrm>
    </dsp:sp>
    <dsp:sp modelId="{34B53395-397F-41E6-8C05-9F8B2C08182F}">
      <dsp:nvSpPr>
        <dsp:cNvPr id="0" name=""/>
        <dsp:cNvSpPr/>
      </dsp:nvSpPr>
      <dsp:spPr>
        <a:xfrm>
          <a:off x="6289109" y="1231621"/>
          <a:ext cx="2518279" cy="95555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984250">
            <a:lnSpc>
              <a:spcPct val="90000"/>
            </a:lnSpc>
            <a:spcBef>
              <a:spcPct val="0"/>
            </a:spcBef>
            <a:spcAft>
              <a:spcPct val="35000"/>
            </a:spcAft>
          </a:pPr>
          <a:r>
            <a:rPr lang="en-US" sz="1600" b="1" kern="1200" dirty="0" err="1">
              <a:solidFill>
                <a:schemeClr val="bg2"/>
              </a:solidFill>
            </a:rPr>
            <a:t>Implementeer</a:t>
          </a:r>
          <a:r>
            <a:rPr lang="en-US" sz="1600" b="1" kern="1200" dirty="0">
              <a:solidFill>
                <a:schemeClr val="bg2"/>
              </a:solidFill>
            </a:rPr>
            <a:t> </a:t>
          </a:r>
          <a:r>
            <a:rPr lang="en-US" sz="1600" b="1" kern="1200" dirty="0" err="1">
              <a:solidFill>
                <a:schemeClr val="bg2"/>
              </a:solidFill>
            </a:rPr>
            <a:t>en</a:t>
          </a:r>
          <a:r>
            <a:rPr lang="en-US" sz="1600" b="1" kern="1200" dirty="0">
              <a:solidFill>
                <a:schemeClr val="bg2"/>
              </a:solidFill>
            </a:rPr>
            <a:t> </a:t>
          </a:r>
          <a:r>
            <a:rPr lang="en-US" sz="1600" b="1" kern="1200" dirty="0" err="1">
              <a:solidFill>
                <a:schemeClr val="bg2"/>
              </a:solidFill>
            </a:rPr>
            <a:t>veranker</a:t>
          </a:r>
          <a:endParaRPr lang="en-US" sz="1600" b="1" kern="1200" dirty="0">
            <a:solidFill>
              <a:schemeClr val="bg2"/>
            </a:solidFill>
          </a:endParaRPr>
        </a:p>
      </dsp:txBody>
      <dsp:txXfrm>
        <a:off x="6766886" y="1231621"/>
        <a:ext cx="1562725" cy="95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CF5E1-12A5-4A60-A766-562822E491CB}">
      <dsp:nvSpPr>
        <dsp:cNvPr id="0" name=""/>
        <dsp:cNvSpPr/>
      </dsp:nvSpPr>
      <dsp:spPr>
        <a:xfrm>
          <a:off x="2032000" y="0"/>
          <a:ext cx="2032000" cy="1354666"/>
        </a:xfrm>
        <a:prstGeom prst="trapezoid">
          <a:avLst>
            <a:gd name="adj" fmla="val 7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bg2"/>
            </a:solidFill>
          </a:endParaRPr>
        </a:p>
        <a:p>
          <a:pPr lvl="0" algn="ctr" defTabSz="1066800">
            <a:lnSpc>
              <a:spcPct val="90000"/>
            </a:lnSpc>
            <a:spcBef>
              <a:spcPct val="0"/>
            </a:spcBef>
            <a:spcAft>
              <a:spcPct val="35000"/>
            </a:spcAft>
          </a:pPr>
          <a:r>
            <a:rPr lang="en-US" sz="2400" kern="1200" dirty="0" err="1">
              <a:solidFill>
                <a:schemeClr val="bg2"/>
              </a:solidFill>
            </a:rPr>
            <a:t>beleid</a:t>
          </a:r>
          <a:endParaRPr lang="en-US" sz="2400" kern="1200" dirty="0">
            <a:solidFill>
              <a:schemeClr val="bg2"/>
            </a:solidFill>
          </a:endParaRPr>
        </a:p>
      </dsp:txBody>
      <dsp:txXfrm>
        <a:off x="2032000" y="0"/>
        <a:ext cx="2032000" cy="1354666"/>
      </dsp:txXfrm>
    </dsp:sp>
    <dsp:sp modelId="{3753CED2-8404-4740-96DB-6F6F309ED5CA}">
      <dsp:nvSpPr>
        <dsp:cNvPr id="0" name=""/>
        <dsp:cNvSpPr/>
      </dsp:nvSpPr>
      <dsp:spPr>
        <a:xfrm>
          <a:off x="1015999" y="1354666"/>
          <a:ext cx="4064000" cy="1354666"/>
        </a:xfrm>
        <a:prstGeom prst="trapezoid">
          <a:avLst>
            <a:gd name="adj" fmla="val 7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a:solidFill>
                <a:schemeClr val="bg2"/>
              </a:solidFill>
            </a:rPr>
            <a:t>sensibilisering</a:t>
          </a:r>
          <a:r>
            <a:rPr lang="en-US" sz="2800" kern="1200" dirty="0">
              <a:solidFill>
                <a:schemeClr val="bg2"/>
              </a:solidFill>
            </a:rPr>
            <a:t> </a:t>
          </a:r>
          <a:r>
            <a:rPr lang="en-US" sz="2800" kern="1200" dirty="0" err="1">
              <a:solidFill>
                <a:schemeClr val="bg2"/>
              </a:solidFill>
            </a:rPr>
            <a:t>en</a:t>
          </a:r>
          <a:r>
            <a:rPr lang="en-US" sz="2800" kern="1200" dirty="0">
              <a:solidFill>
                <a:schemeClr val="bg2"/>
              </a:solidFill>
            </a:rPr>
            <a:t> </a:t>
          </a:r>
          <a:r>
            <a:rPr lang="en-US" sz="2800" kern="1200" dirty="0" err="1">
              <a:solidFill>
                <a:schemeClr val="bg2"/>
              </a:solidFill>
            </a:rPr>
            <a:t>communicatie</a:t>
          </a:r>
          <a:endParaRPr lang="en-US" sz="2800" kern="1200" dirty="0">
            <a:solidFill>
              <a:schemeClr val="bg2"/>
            </a:solidFill>
          </a:endParaRPr>
        </a:p>
      </dsp:txBody>
      <dsp:txXfrm>
        <a:off x="1727199" y="1354666"/>
        <a:ext cx="2641600" cy="1354666"/>
      </dsp:txXfrm>
    </dsp:sp>
    <dsp:sp modelId="{316FC788-12B0-4D45-BB47-403C105D0941}">
      <dsp:nvSpPr>
        <dsp:cNvPr id="0" name=""/>
        <dsp:cNvSpPr/>
      </dsp:nvSpPr>
      <dsp:spPr>
        <a:xfrm>
          <a:off x="0" y="2709333"/>
          <a:ext cx="6096000" cy="1354666"/>
        </a:xfrm>
        <a:prstGeom prst="trapezoid">
          <a:avLst>
            <a:gd name="adj" fmla="val 7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err="1">
              <a:solidFill>
                <a:schemeClr val="bg1"/>
              </a:solidFill>
            </a:rPr>
            <a:t>acties</a:t>
          </a:r>
          <a:r>
            <a:rPr lang="en-US" sz="4400" kern="1200" dirty="0">
              <a:solidFill>
                <a:schemeClr val="bg1"/>
              </a:solidFill>
            </a:rPr>
            <a:t> / </a:t>
          </a:r>
          <a:r>
            <a:rPr lang="en-US" sz="4400" kern="1200" dirty="0" err="1">
              <a:solidFill>
                <a:schemeClr val="bg1"/>
              </a:solidFill>
            </a:rPr>
            <a:t>initiatieven</a:t>
          </a:r>
          <a:endParaRPr lang="en-US" sz="4400" kern="1200" dirty="0">
            <a:solidFill>
              <a:schemeClr val="bg1"/>
            </a:solidFill>
          </a:endParaRPr>
        </a:p>
      </dsp:txBody>
      <dsp:txXfrm>
        <a:off x="1066799" y="2709333"/>
        <a:ext cx="3962400" cy="1354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CF5E1-12A5-4A60-A766-562822E491CB}">
      <dsp:nvSpPr>
        <dsp:cNvPr id="0" name=""/>
        <dsp:cNvSpPr/>
      </dsp:nvSpPr>
      <dsp:spPr>
        <a:xfrm>
          <a:off x="2032000" y="0"/>
          <a:ext cx="2032000" cy="1354666"/>
        </a:xfrm>
        <a:prstGeom prst="trapezoid">
          <a:avLst>
            <a:gd name="adj" fmla="val 7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bg2"/>
            </a:solidFill>
          </a:endParaRPr>
        </a:p>
        <a:p>
          <a:pPr lvl="0" algn="ctr" defTabSz="1066800">
            <a:lnSpc>
              <a:spcPct val="90000"/>
            </a:lnSpc>
            <a:spcBef>
              <a:spcPct val="0"/>
            </a:spcBef>
            <a:spcAft>
              <a:spcPct val="35000"/>
            </a:spcAft>
          </a:pPr>
          <a:r>
            <a:rPr lang="en-US" sz="2400" kern="1200" dirty="0" err="1">
              <a:solidFill>
                <a:schemeClr val="bg2"/>
              </a:solidFill>
            </a:rPr>
            <a:t>beleid</a:t>
          </a:r>
          <a:endParaRPr lang="en-US" sz="2400" kern="1200" dirty="0">
            <a:solidFill>
              <a:schemeClr val="bg2"/>
            </a:solidFill>
          </a:endParaRPr>
        </a:p>
      </dsp:txBody>
      <dsp:txXfrm>
        <a:off x="2032000" y="0"/>
        <a:ext cx="2032000" cy="1354666"/>
      </dsp:txXfrm>
    </dsp:sp>
    <dsp:sp modelId="{3753CED2-8404-4740-96DB-6F6F309ED5CA}">
      <dsp:nvSpPr>
        <dsp:cNvPr id="0" name=""/>
        <dsp:cNvSpPr/>
      </dsp:nvSpPr>
      <dsp:spPr>
        <a:xfrm>
          <a:off x="1015999" y="1354666"/>
          <a:ext cx="4064000" cy="1354666"/>
        </a:xfrm>
        <a:prstGeom prst="trapezoid">
          <a:avLst>
            <a:gd name="adj" fmla="val 7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a:solidFill>
                <a:schemeClr val="bg2"/>
              </a:solidFill>
            </a:rPr>
            <a:t>sensibilisering</a:t>
          </a:r>
          <a:r>
            <a:rPr lang="en-US" sz="2800" kern="1200" dirty="0">
              <a:solidFill>
                <a:schemeClr val="bg2"/>
              </a:solidFill>
            </a:rPr>
            <a:t> </a:t>
          </a:r>
          <a:r>
            <a:rPr lang="en-US" sz="2800" kern="1200" dirty="0" err="1">
              <a:solidFill>
                <a:schemeClr val="bg2"/>
              </a:solidFill>
            </a:rPr>
            <a:t>en</a:t>
          </a:r>
          <a:r>
            <a:rPr lang="en-US" sz="2800" kern="1200" dirty="0">
              <a:solidFill>
                <a:schemeClr val="bg2"/>
              </a:solidFill>
            </a:rPr>
            <a:t> </a:t>
          </a:r>
          <a:r>
            <a:rPr lang="en-US" sz="2800" kern="1200" dirty="0" err="1">
              <a:solidFill>
                <a:schemeClr val="bg2"/>
              </a:solidFill>
            </a:rPr>
            <a:t>communicatie</a:t>
          </a:r>
          <a:endParaRPr lang="en-US" sz="2800" kern="1200" dirty="0">
            <a:solidFill>
              <a:schemeClr val="bg2"/>
            </a:solidFill>
          </a:endParaRPr>
        </a:p>
      </dsp:txBody>
      <dsp:txXfrm>
        <a:off x="1727199" y="1354666"/>
        <a:ext cx="2641600" cy="1354666"/>
      </dsp:txXfrm>
    </dsp:sp>
    <dsp:sp modelId="{316FC788-12B0-4D45-BB47-403C105D0941}">
      <dsp:nvSpPr>
        <dsp:cNvPr id="0" name=""/>
        <dsp:cNvSpPr/>
      </dsp:nvSpPr>
      <dsp:spPr>
        <a:xfrm>
          <a:off x="0" y="2709333"/>
          <a:ext cx="6096000" cy="1354666"/>
        </a:xfrm>
        <a:prstGeom prst="trapezoid">
          <a:avLst>
            <a:gd name="adj" fmla="val 7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err="1">
              <a:solidFill>
                <a:schemeClr val="bg1"/>
              </a:solidFill>
            </a:rPr>
            <a:t>acties</a:t>
          </a:r>
          <a:r>
            <a:rPr lang="en-US" sz="4400" kern="1200" dirty="0">
              <a:solidFill>
                <a:schemeClr val="bg1"/>
              </a:solidFill>
            </a:rPr>
            <a:t> / </a:t>
          </a:r>
          <a:r>
            <a:rPr lang="en-US" sz="4400" kern="1200" dirty="0" err="1">
              <a:solidFill>
                <a:schemeClr val="bg1"/>
              </a:solidFill>
            </a:rPr>
            <a:t>initiatieven</a:t>
          </a:r>
          <a:endParaRPr lang="en-US" sz="4400" kern="1200" dirty="0">
            <a:solidFill>
              <a:schemeClr val="bg1"/>
            </a:solidFill>
          </a:endParaRPr>
        </a:p>
      </dsp:txBody>
      <dsp:txXfrm>
        <a:off x="1066799" y="2709333"/>
        <a:ext cx="3962400" cy="1354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AD9AE-E6CA-4851-8BE9-54084FEF773A}">
      <dsp:nvSpPr>
        <dsp:cNvPr id="0" name=""/>
        <dsp:cNvSpPr/>
      </dsp:nvSpPr>
      <dsp:spPr>
        <a:xfrm>
          <a:off x="1502372" y="539994"/>
          <a:ext cx="3616188" cy="3616188"/>
        </a:xfrm>
        <a:prstGeom prst="blockArc">
          <a:avLst>
            <a:gd name="adj1" fmla="val 10800000"/>
            <a:gd name="adj2" fmla="val 16200000"/>
            <a:gd name="adj3" fmla="val 4632"/>
          </a:avLst>
        </a:prstGeom>
        <a:solidFill>
          <a:schemeClr val="accent2">
            <a:hueOff val="-882696"/>
            <a:satOff val="4218"/>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222064-2F78-4878-88B1-E962C5FE0F1C}">
      <dsp:nvSpPr>
        <dsp:cNvPr id="0" name=""/>
        <dsp:cNvSpPr/>
      </dsp:nvSpPr>
      <dsp:spPr>
        <a:xfrm>
          <a:off x="1502372" y="539994"/>
          <a:ext cx="3616188" cy="3616188"/>
        </a:xfrm>
        <a:prstGeom prst="blockArc">
          <a:avLst>
            <a:gd name="adj1" fmla="val 5400000"/>
            <a:gd name="adj2" fmla="val 10800000"/>
            <a:gd name="adj3" fmla="val 4632"/>
          </a:avLst>
        </a:prstGeom>
        <a:solidFill>
          <a:schemeClr val="accent2">
            <a:hueOff val="-588464"/>
            <a:satOff val="2812"/>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14036F-C24D-4E41-8102-A36C0137BDAB}">
      <dsp:nvSpPr>
        <dsp:cNvPr id="0" name=""/>
        <dsp:cNvSpPr/>
      </dsp:nvSpPr>
      <dsp:spPr>
        <a:xfrm>
          <a:off x="1502372" y="539994"/>
          <a:ext cx="3616188" cy="3616188"/>
        </a:xfrm>
        <a:prstGeom prst="blockArc">
          <a:avLst>
            <a:gd name="adj1" fmla="val 0"/>
            <a:gd name="adj2" fmla="val 5400000"/>
            <a:gd name="adj3" fmla="val 4632"/>
          </a:avLst>
        </a:prstGeom>
        <a:solidFill>
          <a:schemeClr val="accent2">
            <a:hueOff val="-294232"/>
            <a:satOff val="140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19D2DD-0611-4C84-8D4F-6DDE0712BCE9}">
      <dsp:nvSpPr>
        <dsp:cNvPr id="0" name=""/>
        <dsp:cNvSpPr/>
      </dsp:nvSpPr>
      <dsp:spPr>
        <a:xfrm>
          <a:off x="1502372" y="539994"/>
          <a:ext cx="3616188" cy="3616188"/>
        </a:xfrm>
        <a:prstGeom prst="blockArc">
          <a:avLst>
            <a:gd name="adj1" fmla="val 16200000"/>
            <a:gd name="adj2" fmla="val 0"/>
            <a:gd name="adj3" fmla="val 46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DEC628-C2C3-4BBC-ACC2-B4C12F04CB85}">
      <dsp:nvSpPr>
        <dsp:cNvPr id="0" name=""/>
        <dsp:cNvSpPr/>
      </dsp:nvSpPr>
      <dsp:spPr>
        <a:xfrm>
          <a:off x="2479617" y="1517239"/>
          <a:ext cx="1661699" cy="16616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GROWTH MINDSET</a:t>
          </a:r>
        </a:p>
      </dsp:txBody>
      <dsp:txXfrm>
        <a:off x="2722967" y="1760589"/>
        <a:ext cx="1174999" cy="1174999"/>
      </dsp:txXfrm>
    </dsp:sp>
    <dsp:sp modelId="{4D1A925F-3C9B-439D-9ED1-7B091536ECDA}">
      <dsp:nvSpPr>
        <dsp:cNvPr id="0" name=""/>
        <dsp:cNvSpPr/>
      </dsp:nvSpPr>
      <dsp:spPr>
        <a:xfrm>
          <a:off x="2728872" y="274"/>
          <a:ext cx="1163189" cy="116318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2899217" y="170619"/>
        <a:ext cx="822499" cy="822499"/>
      </dsp:txXfrm>
    </dsp:sp>
    <dsp:sp modelId="{074A38CF-1B39-4378-A343-1FD4002E04EC}">
      <dsp:nvSpPr>
        <dsp:cNvPr id="0" name=""/>
        <dsp:cNvSpPr/>
      </dsp:nvSpPr>
      <dsp:spPr>
        <a:xfrm>
          <a:off x="4495091" y="1766494"/>
          <a:ext cx="1163189" cy="1163189"/>
        </a:xfrm>
        <a:prstGeom prst="ellipse">
          <a:avLst/>
        </a:prstGeom>
        <a:solidFill>
          <a:schemeClr val="accent2">
            <a:hueOff val="-294232"/>
            <a:satOff val="1406"/>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4665436" y="1936839"/>
        <a:ext cx="822499" cy="822499"/>
      </dsp:txXfrm>
    </dsp:sp>
    <dsp:sp modelId="{20763145-8DD1-45BD-93B9-56BE5FA58858}">
      <dsp:nvSpPr>
        <dsp:cNvPr id="0" name=""/>
        <dsp:cNvSpPr/>
      </dsp:nvSpPr>
      <dsp:spPr>
        <a:xfrm>
          <a:off x="2728872" y="3532713"/>
          <a:ext cx="1163189" cy="1163189"/>
        </a:xfrm>
        <a:prstGeom prst="ellipse">
          <a:avLst/>
        </a:prstGeom>
        <a:solidFill>
          <a:schemeClr val="accent2">
            <a:hueOff val="-588464"/>
            <a:satOff val="2812"/>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2899217" y="3703058"/>
        <a:ext cx="822499" cy="822499"/>
      </dsp:txXfrm>
    </dsp:sp>
    <dsp:sp modelId="{73D4F7DE-2197-4DC9-9206-170AB88FCC1E}">
      <dsp:nvSpPr>
        <dsp:cNvPr id="0" name=""/>
        <dsp:cNvSpPr/>
      </dsp:nvSpPr>
      <dsp:spPr>
        <a:xfrm>
          <a:off x="962652" y="1766494"/>
          <a:ext cx="1163189" cy="1163189"/>
        </a:xfrm>
        <a:prstGeom prst="ellipse">
          <a:avLst/>
        </a:prstGeom>
        <a:solidFill>
          <a:schemeClr val="accent2">
            <a:hueOff val="-882696"/>
            <a:satOff val="4218"/>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1132997" y="1936839"/>
        <a:ext cx="822499" cy="8224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28BD-F575-41CB-9CC1-9B3FA9B4A4AC}">
      <dsp:nvSpPr>
        <dsp:cNvPr id="0" name=""/>
        <dsp:cNvSpPr/>
      </dsp:nvSpPr>
      <dsp:spPr>
        <a:xfrm>
          <a:off x="218395" y="1009756"/>
          <a:ext cx="2331288" cy="233125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kern="1200" dirty="0"/>
        </a:p>
        <a:p>
          <a:pPr lvl="0" algn="ctr" defTabSz="977900">
            <a:lnSpc>
              <a:spcPct val="90000"/>
            </a:lnSpc>
            <a:spcBef>
              <a:spcPct val="0"/>
            </a:spcBef>
            <a:spcAft>
              <a:spcPct val="35000"/>
            </a:spcAft>
          </a:pPr>
          <a:r>
            <a:rPr lang="en-US" sz="2200" kern="1200" dirty="0" err="1"/>
            <a:t>Individu</a:t>
          </a:r>
          <a:endParaRPr lang="en-US" sz="2200" kern="1200" dirty="0"/>
        </a:p>
      </dsp:txBody>
      <dsp:txXfrm>
        <a:off x="559804" y="1351160"/>
        <a:ext cx="1648470" cy="1648446"/>
      </dsp:txXfrm>
    </dsp:sp>
    <dsp:sp modelId="{8F248BD1-76DA-4582-B5A7-FD84B39C8FA6}">
      <dsp:nvSpPr>
        <dsp:cNvPr id="0" name=""/>
        <dsp:cNvSpPr/>
      </dsp:nvSpPr>
      <dsp:spPr>
        <a:xfrm>
          <a:off x="1185177" y="0"/>
          <a:ext cx="2331288" cy="2331254"/>
        </a:xfrm>
        <a:prstGeom prst="ellipse">
          <a:avLst/>
        </a:prstGeom>
        <a:solidFill>
          <a:schemeClr val="accent4">
            <a:alpha val="50000"/>
            <a:hueOff val="-4375582"/>
            <a:satOff val="-36522"/>
            <a:lumOff val="2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Organisatie</a:t>
          </a:r>
          <a:endParaRPr lang="en-US" sz="2200" kern="1200" dirty="0"/>
        </a:p>
      </dsp:txBody>
      <dsp:txXfrm>
        <a:off x="1526586" y="341404"/>
        <a:ext cx="1648470" cy="1648446"/>
      </dsp:txXfrm>
    </dsp:sp>
    <dsp:sp modelId="{2916D7D6-A83D-4D26-B34F-B0FB8C357535}">
      <dsp:nvSpPr>
        <dsp:cNvPr id="0" name=""/>
        <dsp:cNvSpPr/>
      </dsp:nvSpPr>
      <dsp:spPr>
        <a:xfrm>
          <a:off x="2237615" y="974997"/>
          <a:ext cx="2331288" cy="2331254"/>
        </a:xfrm>
        <a:prstGeom prst="ellipse">
          <a:avLst/>
        </a:prstGeom>
        <a:solidFill>
          <a:schemeClr val="accent4">
            <a:alpha val="50000"/>
            <a:hueOff val="-8751163"/>
            <a:satOff val="-73043"/>
            <a:lumOff val="5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kern="1200" dirty="0"/>
        </a:p>
        <a:p>
          <a:pPr lvl="0" algn="ctr" defTabSz="977900">
            <a:lnSpc>
              <a:spcPct val="90000"/>
            </a:lnSpc>
            <a:spcBef>
              <a:spcPct val="0"/>
            </a:spcBef>
            <a:spcAft>
              <a:spcPct val="35000"/>
            </a:spcAft>
          </a:pPr>
          <a:r>
            <a:rPr lang="en-US" sz="2200" kern="1200" dirty="0"/>
            <a:t>Team</a:t>
          </a:r>
        </a:p>
      </dsp:txBody>
      <dsp:txXfrm>
        <a:off x="2579024" y="1316401"/>
        <a:ext cx="1648470" cy="1648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28BD-F575-41CB-9CC1-9B3FA9B4A4AC}">
      <dsp:nvSpPr>
        <dsp:cNvPr id="0" name=""/>
        <dsp:cNvSpPr/>
      </dsp:nvSpPr>
      <dsp:spPr>
        <a:xfrm>
          <a:off x="176219" y="1022265"/>
          <a:ext cx="2414119" cy="233658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dirty="0"/>
        </a:p>
        <a:p>
          <a:pPr lvl="0" algn="ctr" defTabSz="755650">
            <a:lnSpc>
              <a:spcPct val="90000"/>
            </a:lnSpc>
            <a:spcBef>
              <a:spcPct val="0"/>
            </a:spcBef>
            <a:spcAft>
              <a:spcPct val="35000"/>
            </a:spcAft>
          </a:pPr>
          <a:r>
            <a:rPr lang="en-US" sz="1700" kern="1200" dirty="0" err="1"/>
            <a:t>Energie</a:t>
          </a:r>
          <a:endParaRPr lang="en-US" sz="1700" kern="1200" dirty="0"/>
        </a:p>
      </dsp:txBody>
      <dsp:txXfrm>
        <a:off x="529759" y="1364450"/>
        <a:ext cx="1707039" cy="1652212"/>
      </dsp:txXfrm>
    </dsp:sp>
    <dsp:sp modelId="{8F248BD1-76DA-4582-B5A7-FD84B39C8FA6}">
      <dsp:nvSpPr>
        <dsp:cNvPr id="0" name=""/>
        <dsp:cNvSpPr/>
      </dsp:nvSpPr>
      <dsp:spPr>
        <a:xfrm>
          <a:off x="1189745" y="0"/>
          <a:ext cx="2268823" cy="2268791"/>
        </a:xfrm>
        <a:prstGeom prst="ellipse">
          <a:avLst/>
        </a:prstGeom>
        <a:solidFill>
          <a:schemeClr val="accent4">
            <a:alpha val="50000"/>
            <a:hueOff val="-4375582"/>
            <a:satOff val="-36522"/>
            <a:lumOff val="2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a:t>Wij</a:t>
          </a:r>
          <a:endParaRPr lang="en-US" sz="1700" kern="1200" dirty="0"/>
        </a:p>
        <a:p>
          <a:pPr lvl="0" algn="ctr" defTabSz="755650">
            <a:lnSpc>
              <a:spcPct val="90000"/>
            </a:lnSpc>
            <a:spcBef>
              <a:spcPct val="0"/>
            </a:spcBef>
            <a:spcAft>
              <a:spcPct val="35000"/>
            </a:spcAft>
          </a:pPr>
          <a:endParaRPr lang="en-US" sz="1700" kern="1200" dirty="0"/>
        </a:p>
      </dsp:txBody>
      <dsp:txXfrm>
        <a:off x="1522006" y="332257"/>
        <a:ext cx="1604301" cy="1604277"/>
      </dsp:txXfrm>
    </dsp:sp>
    <dsp:sp modelId="{2916D7D6-A83D-4D26-B34F-B0FB8C357535}">
      <dsp:nvSpPr>
        <dsp:cNvPr id="0" name=""/>
        <dsp:cNvSpPr/>
      </dsp:nvSpPr>
      <dsp:spPr>
        <a:xfrm>
          <a:off x="2213984" y="1022333"/>
          <a:ext cx="2268823" cy="2268791"/>
        </a:xfrm>
        <a:prstGeom prst="ellipse">
          <a:avLst/>
        </a:prstGeom>
        <a:solidFill>
          <a:schemeClr val="accent4">
            <a:alpha val="50000"/>
            <a:hueOff val="-8751163"/>
            <a:satOff val="-73043"/>
            <a:lumOff val="5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dirty="0"/>
        </a:p>
        <a:p>
          <a:pPr lvl="0" algn="ctr" defTabSz="755650">
            <a:lnSpc>
              <a:spcPct val="90000"/>
            </a:lnSpc>
            <a:spcBef>
              <a:spcPct val="0"/>
            </a:spcBef>
            <a:spcAft>
              <a:spcPct val="35000"/>
            </a:spcAft>
          </a:pPr>
          <a:r>
            <a:rPr lang="en-US" sz="1700" kern="1200" dirty="0" err="1"/>
            <a:t>Samenwerking</a:t>
          </a:r>
          <a:endParaRPr lang="en-US" sz="1700" kern="1200" dirty="0"/>
        </a:p>
      </dsp:txBody>
      <dsp:txXfrm>
        <a:off x="2546245" y="1354590"/>
        <a:ext cx="1604301" cy="16042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28BD-F575-41CB-9CC1-9B3FA9B4A4AC}">
      <dsp:nvSpPr>
        <dsp:cNvPr id="0" name=""/>
        <dsp:cNvSpPr/>
      </dsp:nvSpPr>
      <dsp:spPr>
        <a:xfrm>
          <a:off x="314754" y="232608"/>
          <a:ext cx="642770" cy="64276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Energie</a:t>
          </a:r>
          <a:endParaRPr lang="en-US" sz="500" kern="1200" dirty="0"/>
        </a:p>
      </dsp:txBody>
      <dsp:txXfrm>
        <a:off x="408885" y="326738"/>
        <a:ext cx="454508" cy="454501"/>
      </dsp:txXfrm>
    </dsp:sp>
    <dsp:sp modelId="{8F248BD1-76DA-4582-B5A7-FD84B39C8FA6}">
      <dsp:nvSpPr>
        <dsp:cNvPr id="0" name=""/>
        <dsp:cNvSpPr/>
      </dsp:nvSpPr>
      <dsp:spPr>
        <a:xfrm>
          <a:off x="581310" y="0"/>
          <a:ext cx="642770" cy="642761"/>
        </a:xfrm>
        <a:prstGeom prst="ellipse">
          <a:avLst/>
        </a:prstGeom>
        <a:solidFill>
          <a:schemeClr val="accent4">
            <a:alpha val="50000"/>
            <a:hueOff val="-4375582"/>
            <a:satOff val="-36522"/>
            <a:lumOff val="2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err="1"/>
            <a:t>Wij</a:t>
          </a:r>
          <a:endParaRPr lang="en-US" sz="500" kern="1200" dirty="0"/>
        </a:p>
        <a:p>
          <a:pPr lvl="0" algn="ctr" defTabSz="222250">
            <a:lnSpc>
              <a:spcPct val="90000"/>
            </a:lnSpc>
            <a:spcBef>
              <a:spcPct val="0"/>
            </a:spcBef>
            <a:spcAft>
              <a:spcPct val="35000"/>
            </a:spcAft>
          </a:pPr>
          <a:endParaRPr lang="en-US" sz="500" kern="1200" dirty="0"/>
        </a:p>
      </dsp:txBody>
      <dsp:txXfrm>
        <a:off x="675441" y="94130"/>
        <a:ext cx="454508" cy="454501"/>
      </dsp:txXfrm>
    </dsp:sp>
    <dsp:sp modelId="{2916D7D6-A83D-4D26-B34F-B0FB8C357535}">
      <dsp:nvSpPr>
        <dsp:cNvPr id="0" name=""/>
        <dsp:cNvSpPr/>
      </dsp:nvSpPr>
      <dsp:spPr>
        <a:xfrm>
          <a:off x="871482" y="223025"/>
          <a:ext cx="642770" cy="642761"/>
        </a:xfrm>
        <a:prstGeom prst="ellipse">
          <a:avLst/>
        </a:prstGeom>
        <a:solidFill>
          <a:schemeClr val="accent4">
            <a:alpha val="50000"/>
            <a:hueOff val="-8751163"/>
            <a:satOff val="-73043"/>
            <a:lumOff val="5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Samenwerking</a:t>
          </a:r>
          <a:endParaRPr lang="en-US" sz="500" kern="1200" dirty="0"/>
        </a:p>
      </dsp:txBody>
      <dsp:txXfrm>
        <a:off x="965613" y="317155"/>
        <a:ext cx="454508" cy="4545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28BD-F575-41CB-9CC1-9B3FA9B4A4AC}">
      <dsp:nvSpPr>
        <dsp:cNvPr id="0" name=""/>
        <dsp:cNvSpPr/>
      </dsp:nvSpPr>
      <dsp:spPr>
        <a:xfrm>
          <a:off x="314754" y="232608"/>
          <a:ext cx="642770" cy="64276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Energie</a:t>
          </a:r>
          <a:endParaRPr lang="en-US" sz="500" kern="1200" dirty="0"/>
        </a:p>
      </dsp:txBody>
      <dsp:txXfrm>
        <a:off x="408885" y="326738"/>
        <a:ext cx="454508" cy="454501"/>
      </dsp:txXfrm>
    </dsp:sp>
    <dsp:sp modelId="{8F248BD1-76DA-4582-B5A7-FD84B39C8FA6}">
      <dsp:nvSpPr>
        <dsp:cNvPr id="0" name=""/>
        <dsp:cNvSpPr/>
      </dsp:nvSpPr>
      <dsp:spPr>
        <a:xfrm>
          <a:off x="581310" y="0"/>
          <a:ext cx="642770" cy="642761"/>
        </a:xfrm>
        <a:prstGeom prst="ellipse">
          <a:avLst/>
        </a:prstGeom>
        <a:solidFill>
          <a:schemeClr val="accent4">
            <a:alpha val="50000"/>
            <a:hueOff val="-4375582"/>
            <a:satOff val="-36522"/>
            <a:lumOff val="2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err="1"/>
            <a:t>Wij</a:t>
          </a:r>
          <a:endParaRPr lang="en-US" sz="500" kern="1200" dirty="0"/>
        </a:p>
        <a:p>
          <a:pPr lvl="0" algn="ctr" defTabSz="222250">
            <a:lnSpc>
              <a:spcPct val="90000"/>
            </a:lnSpc>
            <a:spcBef>
              <a:spcPct val="0"/>
            </a:spcBef>
            <a:spcAft>
              <a:spcPct val="35000"/>
            </a:spcAft>
          </a:pPr>
          <a:endParaRPr lang="en-US" sz="500" kern="1200" dirty="0"/>
        </a:p>
      </dsp:txBody>
      <dsp:txXfrm>
        <a:off x="675441" y="94130"/>
        <a:ext cx="454508" cy="454501"/>
      </dsp:txXfrm>
    </dsp:sp>
    <dsp:sp modelId="{2916D7D6-A83D-4D26-B34F-B0FB8C357535}">
      <dsp:nvSpPr>
        <dsp:cNvPr id="0" name=""/>
        <dsp:cNvSpPr/>
      </dsp:nvSpPr>
      <dsp:spPr>
        <a:xfrm>
          <a:off x="871482" y="223025"/>
          <a:ext cx="642770" cy="642761"/>
        </a:xfrm>
        <a:prstGeom prst="ellipse">
          <a:avLst/>
        </a:prstGeom>
        <a:solidFill>
          <a:schemeClr val="accent4">
            <a:alpha val="50000"/>
            <a:hueOff val="-8751163"/>
            <a:satOff val="-73043"/>
            <a:lumOff val="5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Samenwerking</a:t>
          </a:r>
          <a:endParaRPr lang="en-US" sz="500" kern="1200" dirty="0"/>
        </a:p>
      </dsp:txBody>
      <dsp:txXfrm>
        <a:off x="965613" y="317155"/>
        <a:ext cx="454508" cy="4545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28BD-F575-41CB-9CC1-9B3FA9B4A4AC}">
      <dsp:nvSpPr>
        <dsp:cNvPr id="0" name=""/>
        <dsp:cNvSpPr/>
      </dsp:nvSpPr>
      <dsp:spPr>
        <a:xfrm>
          <a:off x="314754" y="232608"/>
          <a:ext cx="642770" cy="64276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Energie</a:t>
          </a:r>
          <a:endParaRPr lang="en-US" sz="500" kern="1200" dirty="0"/>
        </a:p>
      </dsp:txBody>
      <dsp:txXfrm>
        <a:off x="408885" y="326738"/>
        <a:ext cx="454508" cy="454501"/>
      </dsp:txXfrm>
    </dsp:sp>
    <dsp:sp modelId="{8F248BD1-76DA-4582-B5A7-FD84B39C8FA6}">
      <dsp:nvSpPr>
        <dsp:cNvPr id="0" name=""/>
        <dsp:cNvSpPr/>
      </dsp:nvSpPr>
      <dsp:spPr>
        <a:xfrm>
          <a:off x="581310" y="0"/>
          <a:ext cx="642770" cy="642761"/>
        </a:xfrm>
        <a:prstGeom prst="ellipse">
          <a:avLst/>
        </a:prstGeom>
        <a:solidFill>
          <a:schemeClr val="accent4">
            <a:alpha val="50000"/>
            <a:hueOff val="-4375582"/>
            <a:satOff val="-36522"/>
            <a:lumOff val="2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err="1"/>
            <a:t>Wij</a:t>
          </a:r>
          <a:endParaRPr lang="en-US" sz="500" kern="1200" dirty="0"/>
        </a:p>
        <a:p>
          <a:pPr lvl="0" algn="ctr" defTabSz="222250">
            <a:lnSpc>
              <a:spcPct val="90000"/>
            </a:lnSpc>
            <a:spcBef>
              <a:spcPct val="0"/>
            </a:spcBef>
            <a:spcAft>
              <a:spcPct val="35000"/>
            </a:spcAft>
          </a:pPr>
          <a:endParaRPr lang="en-US" sz="500" kern="1200" dirty="0"/>
        </a:p>
      </dsp:txBody>
      <dsp:txXfrm>
        <a:off x="675441" y="94130"/>
        <a:ext cx="454508" cy="454501"/>
      </dsp:txXfrm>
    </dsp:sp>
    <dsp:sp modelId="{2916D7D6-A83D-4D26-B34F-B0FB8C357535}">
      <dsp:nvSpPr>
        <dsp:cNvPr id="0" name=""/>
        <dsp:cNvSpPr/>
      </dsp:nvSpPr>
      <dsp:spPr>
        <a:xfrm>
          <a:off x="871482" y="223025"/>
          <a:ext cx="642770" cy="642761"/>
        </a:xfrm>
        <a:prstGeom prst="ellipse">
          <a:avLst/>
        </a:prstGeom>
        <a:solidFill>
          <a:schemeClr val="accent4">
            <a:alpha val="50000"/>
            <a:hueOff val="-8751163"/>
            <a:satOff val="-73043"/>
            <a:lumOff val="5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a:p>
          <a:pPr lvl="0" algn="ctr" defTabSz="222250">
            <a:lnSpc>
              <a:spcPct val="90000"/>
            </a:lnSpc>
            <a:spcBef>
              <a:spcPct val="0"/>
            </a:spcBef>
            <a:spcAft>
              <a:spcPct val="35000"/>
            </a:spcAft>
          </a:pPr>
          <a:r>
            <a:rPr lang="en-US" sz="500" kern="1200" dirty="0" err="1"/>
            <a:t>Samenwerking</a:t>
          </a:r>
          <a:endParaRPr lang="en-US" sz="500" kern="1200" dirty="0"/>
        </a:p>
      </dsp:txBody>
      <dsp:txXfrm>
        <a:off x="965613" y="317155"/>
        <a:ext cx="454508" cy="4545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CA1E3A9-472D-E744-9502-CD02BBF3B5D6}" type="datetimeFigureOut">
              <a:rPr lang="nl-NL" smtClean="0"/>
              <a:t>21-9-2018</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08E6112-C0C6-5F49-AA57-40B4160FE771}" type="slidenum">
              <a:rPr lang="nl-NL" smtClean="0"/>
              <a:t>‹nr.›</a:t>
            </a:fld>
            <a:endParaRPr lang="nl-NL"/>
          </a:p>
        </p:txBody>
      </p:sp>
    </p:spTree>
    <p:extLst>
      <p:ext uri="{BB962C8B-B14F-4D97-AF65-F5344CB8AC3E}">
        <p14:creationId xmlns:p14="http://schemas.microsoft.com/office/powerpoint/2010/main" val="1825590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8C00E84-099B-A84C-8767-DCE09AE668B4}" type="datetimeFigureOut">
              <a:rPr lang="nl-NL" smtClean="0"/>
              <a:t>21-9-2018</a:t>
            </a:fld>
            <a:endParaRPr lang="nl-NL"/>
          </a:p>
        </p:txBody>
      </p:sp>
      <p:sp>
        <p:nvSpPr>
          <p:cNvPr id="4" name="Tijdelijke aanduiding voor dia-afbeelding 3"/>
          <p:cNvSpPr>
            <a:spLocks noGrp="1" noRot="1" noChangeAspect="1"/>
          </p:cNvSpPr>
          <p:nvPr>
            <p:ph type="sldImg" idx="2"/>
          </p:nvPr>
        </p:nvSpPr>
        <p:spPr>
          <a:xfrm>
            <a:off x="93663" y="744538"/>
            <a:ext cx="6610350"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6E7D330-2453-8F4E-8874-B343193405B6}" type="slidenum">
              <a:rPr lang="nl-NL" smtClean="0"/>
              <a:t>‹nr.›</a:t>
            </a:fld>
            <a:endParaRPr lang="nl-NL"/>
          </a:p>
        </p:txBody>
      </p:sp>
    </p:spTree>
    <p:extLst>
      <p:ext uri="{BB962C8B-B14F-4D97-AF65-F5344CB8AC3E}">
        <p14:creationId xmlns:p14="http://schemas.microsoft.com/office/powerpoint/2010/main" val="26736245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Stretchting</a:t>
            </a:r>
            <a:r>
              <a:rPr lang="nl-BE" dirty="0"/>
              <a:t> geeft je ook een andere kijk op</a:t>
            </a:r>
            <a:r>
              <a:rPr lang="nl-BE" baseline="0" dirty="0"/>
              <a:t> de dingen</a:t>
            </a:r>
            <a:endParaRPr lang="nl-BE" dirty="0"/>
          </a:p>
        </p:txBody>
      </p:sp>
    </p:spTree>
    <p:extLst>
      <p:ext uri="{BB962C8B-B14F-4D97-AF65-F5344CB8AC3E}">
        <p14:creationId xmlns:p14="http://schemas.microsoft.com/office/powerpoint/2010/main" val="291401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i="1" dirty="0"/>
              <a:t>Organisatieverandering is voor veel organisaties een moeizaam</a:t>
            </a:r>
            <a:r>
              <a:rPr lang="nl-BE" i="1" baseline="0" dirty="0"/>
              <a:t> proces dat dikwijls niet tot verbeter leidt, maar eerder nieuwe problemen met zich mee kan brengen. De </a:t>
            </a:r>
            <a:r>
              <a:rPr lang="nl-BE" i="1" u="sng" baseline="0" dirty="0"/>
              <a:t>hamvraag</a:t>
            </a:r>
            <a:r>
              <a:rPr lang="nl-BE" i="1" u="none" baseline="0" dirty="0"/>
              <a:t> is dan uiteraard wat maakt dat dit proces vaak zo moeizaam loopt? De literatuur vertelt ons dat heel wat factoren hier een invloed op uitoefenen. Vaak focust men zich voornamelijk op de kenmerken van de organisatie of het “wat” van verandering (welke visie dragen we uit, hoe dienen nieuwe teams er uit te zien, enz.). Daarnaast schenkt men vanuit procesbenadering aandacht aan de veranderaanpak of het “hoe” van verandering. Wil men een beter begrip krijgen van hoe een organisatieverandering verloopt en welke bijsturing opportuun is, dan is het aangewezen om zowel het “wat” als het “hoe” onder de loep te nemen. Deze inzichten kunnen bijdragen tot de juiste bijsturing richting de nieuwe, ideale organisatie.</a:t>
            </a:r>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372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BE" sz="1200" b="0" i="0" u="none" strike="noStrike" kern="1200" baseline="0" dirty="0">
                <a:solidFill>
                  <a:schemeClr val="tx1"/>
                </a:solidFill>
                <a:latin typeface="+mn-lt"/>
                <a:ea typeface="+mn-ea"/>
                <a:cs typeface="+mn-cs"/>
              </a:rPr>
              <a:t>In de arbeidspsychologie staat het bestuderen van het </a:t>
            </a:r>
            <a:r>
              <a:rPr lang="nl-BE" sz="1200" b="0" i="0" u="none" strike="noStrike" kern="1200" baseline="0" dirty="0" err="1">
                <a:solidFill>
                  <a:schemeClr val="tx1"/>
                </a:solidFill>
                <a:latin typeface="+mn-lt"/>
                <a:ea typeface="+mn-ea"/>
                <a:cs typeface="+mn-cs"/>
              </a:rPr>
              <a:t>werkgerelateerd</a:t>
            </a:r>
            <a:r>
              <a:rPr lang="nl-BE" sz="1200" b="0" i="0" u="none" strike="noStrike" kern="1200" baseline="0" dirty="0">
                <a:solidFill>
                  <a:schemeClr val="tx1"/>
                </a:solidFill>
                <a:latin typeface="+mn-lt"/>
                <a:ea typeface="+mn-ea"/>
                <a:cs typeface="+mn-cs"/>
              </a:rPr>
              <a:t> welzijn centraal. Men onderzoekt dit aan de hand van werkstressmodellen die de relaties weergeven tussen de werkomgeving enerzijds en de werkbeleving anderzijds. Eén van de recentste modellen en meest gebruikte modellen heet het job </a:t>
            </a:r>
            <a:r>
              <a:rPr lang="nl-BE" sz="1200" b="0" i="0" u="none" strike="noStrike" kern="1200" baseline="0" dirty="0" err="1">
                <a:solidFill>
                  <a:schemeClr val="tx1"/>
                </a:solidFill>
                <a:latin typeface="+mn-lt"/>
                <a:ea typeface="+mn-ea"/>
                <a:cs typeface="+mn-cs"/>
              </a:rPr>
              <a:t>demands</a:t>
            </a:r>
            <a:r>
              <a:rPr lang="nl-BE" sz="1200" b="0" i="0" u="none" strike="noStrike" kern="1200" baseline="0" dirty="0">
                <a:solidFill>
                  <a:schemeClr val="tx1"/>
                </a:solidFill>
                <a:latin typeface="+mn-lt"/>
                <a:ea typeface="+mn-ea"/>
                <a:cs typeface="+mn-cs"/>
              </a:rPr>
              <a:t> resources (JD-R) model, ook wel werkstressoren en energiebronnen (WEB) model genaamd. </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nl-BE" sz="1200" b="0" i="0" u="none" strike="noStrike" kern="1200" baseline="0" dirty="0">
                <a:solidFill>
                  <a:schemeClr val="tx1"/>
                </a:solidFill>
                <a:latin typeface="+mn-lt"/>
                <a:ea typeface="+mn-ea"/>
                <a:cs typeface="+mn-cs"/>
              </a:rPr>
              <a:t>Het </a:t>
            </a:r>
            <a:r>
              <a:rPr lang="nl-BE" sz="1200" b="1" i="0" u="none" strike="noStrike" kern="1200" baseline="0" dirty="0">
                <a:solidFill>
                  <a:schemeClr val="tx1"/>
                </a:solidFill>
                <a:latin typeface="+mn-lt"/>
                <a:ea typeface="+mn-ea"/>
                <a:cs typeface="+mn-cs"/>
              </a:rPr>
              <a:t>klassieke model</a:t>
            </a:r>
            <a:r>
              <a:rPr lang="nl-BE" sz="1200" b="0" i="0" u="none" strike="noStrike" kern="1200" baseline="0" dirty="0">
                <a:solidFill>
                  <a:schemeClr val="tx1"/>
                </a:solidFill>
                <a:latin typeface="+mn-lt"/>
                <a:ea typeface="+mn-ea"/>
                <a:cs typeface="+mn-cs"/>
              </a:rPr>
              <a:t> heeft de volgende </a:t>
            </a:r>
            <a:r>
              <a:rPr lang="nl-BE" sz="1200" b="1" i="0" u="none" strike="noStrike" kern="1200" baseline="0" dirty="0">
                <a:solidFill>
                  <a:schemeClr val="tx1"/>
                </a:solidFill>
                <a:latin typeface="+mn-lt"/>
                <a:ea typeface="+mn-ea"/>
                <a:cs typeface="+mn-cs"/>
              </a:rPr>
              <a:t>drie assumpties</a:t>
            </a:r>
            <a:r>
              <a:rPr lang="nl-BE" sz="1200" b="0" i="0" u="none" strike="noStrike" kern="1200" baseline="0" dirty="0">
                <a:solidFill>
                  <a:schemeClr val="tx1"/>
                </a:solidFill>
                <a:latin typeface="+mn-lt"/>
                <a:ea typeface="+mn-ea"/>
                <a:cs typeface="+mn-cs"/>
              </a:rPr>
              <a:t>: </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Er kan </a:t>
            </a:r>
            <a:r>
              <a:rPr lang="nl-BE" sz="1200" b="1" i="0" u="none" strike="noStrike" kern="1200" baseline="0" dirty="0">
                <a:solidFill>
                  <a:schemeClr val="tx1"/>
                </a:solidFill>
                <a:latin typeface="+mn-lt"/>
                <a:ea typeface="+mn-ea"/>
                <a:cs typeface="+mn-cs"/>
              </a:rPr>
              <a:t>een onderscheid gemaakt worden tussen 2 types van werkaspecten</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Job </a:t>
            </a:r>
            <a:r>
              <a:rPr lang="nl-BE" sz="1200" b="0" i="0" u="none" strike="noStrike" kern="1200" baseline="0" dirty="0" err="1">
                <a:solidFill>
                  <a:schemeClr val="tx1"/>
                </a:solidFill>
                <a:latin typeface="+mn-lt"/>
                <a:ea typeface="+mn-ea"/>
                <a:cs typeface="+mn-cs"/>
              </a:rPr>
              <a:t>demands</a:t>
            </a:r>
            <a:r>
              <a:rPr lang="nl-BE" sz="1200" b="0" i="0" u="none" strike="noStrike" kern="1200" baseline="0" dirty="0">
                <a:solidFill>
                  <a:schemeClr val="tx1"/>
                </a:solidFill>
                <a:latin typeface="+mn-lt"/>
                <a:ea typeface="+mn-ea"/>
                <a:cs typeface="+mn-cs"/>
              </a:rPr>
              <a:t> of werkeisen/werkstressoren zijn alle werkaspecten die energie vreten (bv. Werkdruk, cognitieve belasting, </a:t>
            </a:r>
            <a:r>
              <a:rPr lang="nl-BE" sz="1200" b="0" i="0" u="none" strike="noStrike" kern="1200" baseline="0" dirty="0" err="1">
                <a:solidFill>
                  <a:schemeClr val="tx1"/>
                </a:solidFill>
                <a:latin typeface="+mn-lt"/>
                <a:ea typeface="+mn-ea"/>
                <a:cs typeface="+mn-cs"/>
              </a:rPr>
              <a:t>jobonzekerheid</a:t>
            </a:r>
            <a:r>
              <a:rPr lang="nl-BE" sz="1200" b="0" i="0" u="none" strike="noStrike" kern="1200" baseline="0" dirty="0">
                <a:solidFill>
                  <a:schemeClr val="tx1"/>
                </a:solidFill>
                <a:latin typeface="+mn-lt"/>
                <a:ea typeface="+mn-ea"/>
                <a:cs typeface="+mn-cs"/>
              </a:rPr>
              <a:t>, emotionele belasting, rolproblemen)</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Job resources of motivatiebronnen/energiebronnen zijn alle werkaspecten die energie geven en motiverend werken. Ze hebben drie functies: (1) hangen direct samen met een positieve werkbeleving en motivatie, (2) reduceren werkeisen en de bijbehorende kosten ervan, (3) hangen samen met actief, nieuw, en </a:t>
            </a:r>
            <a:r>
              <a:rPr lang="nl-BE" sz="1200" b="0" i="0" u="none" strike="noStrike" kern="1200" baseline="0" dirty="0" err="1">
                <a:solidFill>
                  <a:schemeClr val="tx1"/>
                </a:solidFill>
                <a:latin typeface="+mn-lt"/>
                <a:ea typeface="+mn-ea"/>
                <a:cs typeface="+mn-cs"/>
              </a:rPr>
              <a:t>groeigerelateerd</a:t>
            </a:r>
            <a:r>
              <a:rPr lang="nl-BE" sz="1200" b="0" i="0" u="none" strike="noStrike" kern="1200" baseline="0" dirty="0">
                <a:solidFill>
                  <a:schemeClr val="tx1"/>
                </a:solidFill>
                <a:latin typeface="+mn-lt"/>
                <a:ea typeface="+mn-ea"/>
                <a:cs typeface="+mn-cs"/>
              </a:rPr>
              <a:t> gedrag (vb. autonomie, vaardigheidsbenutting, inspraak, sociale steun,…)</a:t>
            </a: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Er zijn </a:t>
            </a:r>
            <a:r>
              <a:rPr lang="nl-BE" sz="1200" b="1" i="0" u="none" strike="noStrike" kern="1200" baseline="0" dirty="0">
                <a:solidFill>
                  <a:schemeClr val="tx1"/>
                </a:solidFill>
                <a:latin typeface="+mn-lt"/>
                <a:ea typeface="+mn-ea"/>
                <a:cs typeface="+mn-cs"/>
              </a:rPr>
              <a:t>twee onderliggende mechanismen </a:t>
            </a:r>
            <a:r>
              <a:rPr lang="nl-BE" sz="1200" b="0" i="0" u="none" strike="noStrike" kern="1200" baseline="0" dirty="0">
                <a:solidFill>
                  <a:schemeClr val="tx1"/>
                </a:solidFill>
                <a:latin typeface="+mn-lt"/>
                <a:ea typeface="+mn-ea"/>
                <a:cs typeface="+mn-cs"/>
              </a:rPr>
              <a:t>aanwezig die de brug slaan van werkaspecten naar de werkbeleving </a:t>
            </a:r>
          </a:p>
          <a:p>
            <a:pPr marL="685800" lvl="1" indent="-228600">
              <a:buFont typeface="Arial" panose="020B0604020202020204" pitchFamily="34" charset="0"/>
              <a:buAutoNum type="arabicPeriod"/>
            </a:pPr>
            <a:r>
              <a:rPr lang="nl-BE" sz="1200" b="0" i="0" u="none" strike="noStrike" kern="1200" baseline="0" dirty="0" err="1">
                <a:solidFill>
                  <a:schemeClr val="tx1"/>
                </a:solidFill>
                <a:latin typeface="+mn-lt"/>
                <a:ea typeface="+mn-ea"/>
                <a:cs typeface="+mn-cs"/>
              </a:rPr>
              <a:t>Gezondheidsinperkend</a:t>
            </a:r>
            <a:r>
              <a:rPr lang="nl-BE" sz="1200" b="0" i="0" u="none" strike="noStrike" kern="1200" baseline="0" dirty="0">
                <a:solidFill>
                  <a:schemeClr val="tx1"/>
                </a:solidFill>
                <a:latin typeface="+mn-lt"/>
                <a:ea typeface="+mn-ea"/>
                <a:cs typeface="+mn-cs"/>
              </a:rPr>
              <a:t> proces (“rode proces”): dit vertrekt vanuit een belastende werkomgeving die nefast is voor de gezondheid wat tot uiting komt via stressreacties (herstelnood, </a:t>
            </a:r>
            <a:r>
              <a:rPr lang="nl-BE" sz="1200" b="0" i="0" u="none" strike="noStrike" kern="1200" baseline="0" dirty="0" err="1">
                <a:solidFill>
                  <a:schemeClr val="tx1"/>
                </a:solidFill>
                <a:latin typeface="+mn-lt"/>
                <a:ea typeface="+mn-ea"/>
                <a:cs typeface="+mn-cs"/>
              </a:rPr>
              <a:t>burnout</a:t>
            </a:r>
            <a:r>
              <a:rPr lang="nl-BE" sz="1200" b="0" i="0" u="none" strike="noStrike" kern="1200" baseline="0" dirty="0">
                <a:solidFill>
                  <a:schemeClr val="tx1"/>
                </a:solidFill>
                <a:latin typeface="+mn-lt"/>
                <a:ea typeface="+mn-ea"/>
                <a:cs typeface="+mn-cs"/>
              </a:rPr>
              <a:t>)</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Motiverend proces (“groene proces”): dit vertrek vanuit een hulpbronrijke werkomgeving die de werknemers de nodige energie en motivatie bezorgt om gezond en succesvol aan de slag te gaan. </a:t>
            </a:r>
          </a:p>
          <a:p>
            <a:pPr marL="22860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a:t>
            </a:r>
            <a:r>
              <a:rPr lang="nl-BE" sz="1200" b="1" i="0" u="none" strike="noStrike" kern="1200" baseline="0" dirty="0">
                <a:solidFill>
                  <a:schemeClr val="tx1"/>
                </a:solidFill>
                <a:latin typeface="+mn-lt"/>
                <a:ea typeface="+mn-ea"/>
                <a:cs typeface="+mn-cs"/>
              </a:rPr>
              <a:t>processen kunnen mekaar ook beïnvloeden </a:t>
            </a:r>
          </a:p>
          <a:p>
            <a:pPr marL="685800" lvl="1"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Inzetten op motivatiebronnen is de boodschap. Deze helpen werknemers immers om met werkstressoren, die hoe dan ook op één of andere wijze deel uitmaken van de werkomgeving, om te gaan waardoor deze minder snel zullen leiden tot stressreacties. </a:t>
            </a: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0" lvl="0" indent="0">
              <a:buFont typeface="Arial" panose="020B0604020202020204" pitchFamily="34" charset="0"/>
              <a:buNone/>
            </a:pPr>
            <a:r>
              <a:rPr lang="nl-BE" sz="1200" b="0" i="0" u="none" strike="noStrike" kern="1200" baseline="0" dirty="0">
                <a:solidFill>
                  <a:schemeClr val="tx1"/>
                </a:solidFill>
                <a:latin typeface="+mn-lt"/>
                <a:ea typeface="+mn-ea"/>
                <a:cs typeface="+mn-cs"/>
              </a:rPr>
              <a:t>Extra achtergrondinfo:</a:t>
            </a:r>
          </a:p>
          <a:p>
            <a:pPr marL="0" lvl="0" indent="0">
              <a:buFont typeface="Arial" panose="020B0604020202020204" pitchFamily="34" charset="0"/>
              <a:buNone/>
            </a:pPr>
            <a:r>
              <a:rPr lang="nl-BE" sz="1200" b="0" i="0" u="none" strike="noStrike" kern="1200" baseline="0" dirty="0">
                <a:solidFill>
                  <a:schemeClr val="tx1"/>
                </a:solidFill>
                <a:latin typeface="+mn-lt"/>
                <a:ea typeface="+mn-ea"/>
                <a:cs typeface="+mn-cs"/>
              </a:rPr>
              <a:t>In </a:t>
            </a:r>
            <a:r>
              <a:rPr lang="nl-BE" sz="1200" b="1" i="0" u="none" strike="noStrike" kern="1200" baseline="0" dirty="0">
                <a:solidFill>
                  <a:schemeClr val="tx1"/>
                </a:solidFill>
                <a:latin typeface="+mn-lt"/>
                <a:ea typeface="+mn-ea"/>
                <a:cs typeface="+mn-cs"/>
              </a:rPr>
              <a:t>recentere versies </a:t>
            </a:r>
            <a:r>
              <a:rPr lang="nl-BE" sz="1200" b="0" i="0" u="none" strike="noStrike" kern="1200" baseline="0" dirty="0">
                <a:solidFill>
                  <a:schemeClr val="tx1"/>
                </a:solidFill>
                <a:latin typeface="+mn-lt"/>
                <a:ea typeface="+mn-ea"/>
                <a:cs typeface="+mn-cs"/>
              </a:rPr>
              <a:t>van het model worden de volgende aspecten expliciet toegevoegd (</a:t>
            </a:r>
            <a:r>
              <a:rPr lang="nl-BE" sz="1200" b="0" i="0" u="none" strike="noStrike" kern="1200" baseline="0" dirty="0" err="1">
                <a:solidFill>
                  <a:schemeClr val="tx1"/>
                </a:solidFill>
                <a:latin typeface="+mn-lt"/>
                <a:ea typeface="+mn-ea"/>
                <a:cs typeface="+mn-cs"/>
              </a:rPr>
              <a:t>Schaufeli</a:t>
            </a:r>
            <a:r>
              <a:rPr lang="nl-BE" sz="1200" b="0" i="0" u="none" strike="noStrike" kern="1200" baseline="0" dirty="0">
                <a:solidFill>
                  <a:schemeClr val="tx1"/>
                </a:solidFill>
                <a:latin typeface="+mn-lt"/>
                <a:ea typeface="+mn-ea"/>
                <a:cs typeface="+mn-cs"/>
              </a:rPr>
              <a:t>, 2015): </a:t>
            </a:r>
          </a:p>
          <a:p>
            <a:pPr marL="0" lv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rol van </a:t>
            </a:r>
            <a:r>
              <a:rPr lang="nl-BE" sz="1200" b="1" i="0" u="none" strike="noStrike" kern="1200" baseline="0" dirty="0">
                <a:solidFill>
                  <a:schemeClr val="tx1"/>
                </a:solidFill>
                <a:latin typeface="+mn-lt"/>
                <a:ea typeface="+mn-ea"/>
                <a:cs typeface="+mn-cs"/>
              </a:rPr>
              <a:t>persoonlijke hulpbronnen</a:t>
            </a:r>
            <a:r>
              <a:rPr lang="nl-BE" sz="1200" b="0" i="0" u="none" strike="noStrike" kern="1200" baseline="0" dirty="0">
                <a:solidFill>
                  <a:schemeClr val="tx1"/>
                </a:solidFill>
                <a:latin typeface="+mn-lt"/>
                <a:ea typeface="+mn-ea"/>
                <a:cs typeface="+mn-cs"/>
              </a:rPr>
              <a:t>: denk ik hierbij aan aspecten als veerkracht, geloven in je eigen kunnen (zelf-effectiviteit), optimistisch zijn en groeigericht ingesteld zijn. </a:t>
            </a:r>
            <a:br>
              <a:rPr lang="nl-BE" sz="1200" b="0" i="0" u="none" strike="noStrike" kern="1200" baseline="0" dirty="0">
                <a:solidFill>
                  <a:schemeClr val="tx1"/>
                </a:solidFill>
                <a:latin typeface="+mn-lt"/>
                <a:ea typeface="+mn-ea"/>
                <a:cs typeface="+mn-cs"/>
              </a:rPr>
            </a:br>
            <a:r>
              <a:rPr lang="nl-BE" sz="1200" b="0" i="0" u="none" strike="noStrike" kern="1200" baseline="0" dirty="0">
                <a:solidFill>
                  <a:schemeClr val="tx1"/>
                </a:solidFill>
                <a:latin typeface="+mn-lt"/>
                <a:ea typeface="+mn-ea"/>
                <a:cs typeface="+mn-cs"/>
              </a:rPr>
              <a:t>Ter illustratie nog opsomming door </a:t>
            </a:r>
            <a:r>
              <a:rPr lang="nl-BE" sz="1200" b="0" i="0" u="none" strike="noStrike" kern="1200" baseline="0" dirty="0" err="1">
                <a:solidFill>
                  <a:schemeClr val="tx1"/>
                </a:solidFill>
                <a:latin typeface="+mn-lt"/>
                <a:ea typeface="+mn-ea"/>
                <a:cs typeface="+mn-cs"/>
              </a:rPr>
              <a:t>Wilmar</a:t>
            </a:r>
            <a:r>
              <a:rPr lang="nl-BE" sz="1200" b="0" i="0" u="none" strike="noStrike" kern="1200" baseline="0" dirty="0">
                <a:solidFill>
                  <a:schemeClr val="tx1"/>
                </a:solidFill>
                <a:latin typeface="+mn-lt"/>
                <a:ea typeface="+mn-ea"/>
                <a:cs typeface="+mn-cs"/>
              </a:rPr>
              <a:t> </a:t>
            </a:r>
            <a:r>
              <a:rPr lang="nl-BE" sz="1200" b="0" i="0" u="none" strike="noStrike" kern="1200" baseline="0" dirty="0" err="1">
                <a:solidFill>
                  <a:schemeClr val="tx1"/>
                </a:solidFill>
                <a:latin typeface="+mn-lt"/>
                <a:ea typeface="+mn-ea"/>
                <a:cs typeface="+mn-cs"/>
              </a:rPr>
              <a:t>Schaufeli</a:t>
            </a:r>
            <a:r>
              <a:rPr lang="nl-BE" sz="1200" b="0" i="0" u="none" strike="noStrike" kern="1200" baseline="0" dirty="0">
                <a:solidFill>
                  <a:schemeClr val="tx1"/>
                </a:solidFill>
                <a:latin typeface="+mn-lt"/>
                <a:ea typeface="+mn-ea"/>
                <a:cs typeface="+mn-cs"/>
              </a:rPr>
              <a:t> (2015): </a:t>
            </a:r>
          </a:p>
          <a:p>
            <a:pPr marL="457200" lvl="1" indent="0">
              <a:buFont typeface="Arial" panose="020B0604020202020204" pitchFamily="34" charset="0"/>
              <a:buNone/>
            </a:pPr>
            <a:r>
              <a:rPr lang="nl-BE" sz="1200" b="0" i="0" u="none" strike="noStrike" kern="1200" baseline="0" dirty="0">
                <a:solidFill>
                  <a:schemeClr val="tx1"/>
                </a:solidFill>
                <a:latin typeface="+mn-lt"/>
                <a:ea typeface="+mn-ea"/>
                <a:cs typeface="+mn-cs"/>
              </a:rPr>
              <a:t>Persoonlijke hulpbronnen</a:t>
            </a:r>
          </a:p>
          <a:p>
            <a:pPr marL="628650" lvl="1" indent="-171450">
              <a:buFont typeface="Arial" panose="020B0604020202020204" pitchFamily="34" charset="0"/>
              <a:buChar char="•"/>
            </a:pPr>
            <a:r>
              <a:rPr lang="nl-BE" sz="1200" b="0" i="0" u="none" strike="noStrike" kern="1200" baseline="0" dirty="0">
                <a:solidFill>
                  <a:schemeClr val="tx1"/>
                </a:solidFill>
                <a:latin typeface="+mn-lt"/>
                <a:ea typeface="+mn-ea"/>
                <a:cs typeface="+mn-cs"/>
              </a:rPr>
              <a:t>Emotionele stabiliteit</a:t>
            </a:r>
          </a:p>
          <a:p>
            <a:pPr lvl="1"/>
            <a:r>
              <a:rPr lang="nl-BE" sz="1200" b="0" i="0" u="none" strike="noStrike" kern="1200" baseline="0" dirty="0">
                <a:solidFill>
                  <a:schemeClr val="tx1"/>
                </a:solidFill>
                <a:latin typeface="+mn-lt"/>
                <a:ea typeface="+mn-ea"/>
                <a:cs typeface="+mn-cs"/>
              </a:rPr>
              <a:t>• Extraversie</a:t>
            </a:r>
          </a:p>
          <a:p>
            <a:pPr lvl="1"/>
            <a:r>
              <a:rPr lang="nl-BE" sz="1200" b="0" i="0" u="none" strike="noStrike" kern="1200" baseline="0" dirty="0">
                <a:solidFill>
                  <a:schemeClr val="tx1"/>
                </a:solidFill>
                <a:latin typeface="+mn-lt"/>
                <a:ea typeface="+mn-ea"/>
                <a:cs typeface="+mn-cs"/>
              </a:rPr>
              <a:t>• Nauwgezetheid</a:t>
            </a:r>
          </a:p>
          <a:p>
            <a:pPr lvl="1"/>
            <a:r>
              <a:rPr lang="nl-BE" sz="1200" b="0" i="0" u="none" strike="noStrike" kern="1200" baseline="0" dirty="0">
                <a:solidFill>
                  <a:schemeClr val="tx1"/>
                </a:solidFill>
                <a:latin typeface="+mn-lt"/>
                <a:ea typeface="+mn-ea"/>
                <a:cs typeface="+mn-cs"/>
              </a:rPr>
              <a:t>• Hoop*</a:t>
            </a:r>
          </a:p>
          <a:p>
            <a:pPr lvl="1"/>
            <a:r>
              <a:rPr lang="nl-BE" sz="1200" b="0" i="0" u="none" strike="noStrike" kern="1200" baseline="0" dirty="0">
                <a:solidFill>
                  <a:schemeClr val="tx1"/>
                </a:solidFill>
                <a:latin typeface="+mn-lt"/>
                <a:ea typeface="+mn-ea"/>
                <a:cs typeface="+mn-cs"/>
              </a:rPr>
              <a:t>• Interne beheersingsoriëntatie</a:t>
            </a:r>
          </a:p>
          <a:p>
            <a:pPr lvl="1"/>
            <a:r>
              <a:rPr lang="nl-BE" sz="1200" b="0" i="0" u="none" strike="noStrike" kern="1200" baseline="0" dirty="0">
                <a:solidFill>
                  <a:schemeClr val="tx1"/>
                </a:solidFill>
                <a:latin typeface="+mn-lt"/>
                <a:ea typeface="+mn-ea"/>
                <a:cs typeface="+mn-cs"/>
              </a:rPr>
              <a:t>• Zelfvertrouwen</a:t>
            </a:r>
          </a:p>
          <a:p>
            <a:pPr lvl="1"/>
            <a:r>
              <a:rPr lang="nl-BE" sz="1200" b="0" i="0" u="none" strike="noStrike" kern="1200" baseline="0" dirty="0">
                <a:solidFill>
                  <a:schemeClr val="tx1"/>
                </a:solidFill>
                <a:latin typeface="+mn-lt"/>
                <a:ea typeface="+mn-ea"/>
                <a:cs typeface="+mn-cs"/>
              </a:rPr>
              <a:t>• Optimisme*</a:t>
            </a:r>
          </a:p>
          <a:p>
            <a:pPr lvl="1"/>
            <a:r>
              <a:rPr lang="nl-BE" sz="1200" b="0" i="0" u="none" strike="noStrike" kern="1200" baseline="0" dirty="0">
                <a:solidFill>
                  <a:schemeClr val="tx1"/>
                </a:solidFill>
                <a:latin typeface="+mn-lt"/>
                <a:ea typeface="+mn-ea"/>
                <a:cs typeface="+mn-cs"/>
              </a:rPr>
              <a:t>• Veerkracht*</a:t>
            </a:r>
          </a:p>
          <a:p>
            <a:pPr lvl="1"/>
            <a:r>
              <a:rPr lang="nl-BE" sz="1200" b="0" i="0" u="none" strike="noStrike" kern="1200" baseline="0" dirty="0">
                <a:solidFill>
                  <a:schemeClr val="tx1"/>
                </a:solidFill>
                <a:latin typeface="+mn-lt"/>
                <a:ea typeface="+mn-ea"/>
                <a:cs typeface="+mn-cs"/>
              </a:rPr>
              <a:t>• Competentie*</a:t>
            </a:r>
          </a:p>
          <a:p>
            <a:pPr lvl="1"/>
            <a:r>
              <a:rPr lang="nl-BE" sz="1200" b="0" i="0" u="none" strike="noStrike" kern="1200" baseline="0" dirty="0">
                <a:solidFill>
                  <a:schemeClr val="tx1"/>
                </a:solidFill>
                <a:latin typeface="+mn-lt"/>
                <a:ea typeface="+mn-ea"/>
                <a:cs typeface="+mn-cs"/>
              </a:rPr>
              <a:t>• Flexibiliteit</a:t>
            </a:r>
          </a:p>
          <a:p>
            <a:pPr lvl="1"/>
            <a:r>
              <a:rPr lang="nl-BE" sz="1200" b="0" i="0" u="none" strike="noStrike" kern="1200" baseline="0" dirty="0">
                <a:solidFill>
                  <a:schemeClr val="tx1"/>
                </a:solidFill>
                <a:latin typeface="+mn-lt"/>
                <a:ea typeface="+mn-ea"/>
                <a:cs typeface="+mn-cs"/>
              </a:rPr>
              <a:t>• Eigen grenzen stellen</a:t>
            </a:r>
          </a:p>
          <a:p>
            <a:pPr lvl="1"/>
            <a:r>
              <a:rPr lang="nl-BE" sz="1200" b="0" i="1" u="none" strike="noStrike" kern="1200" baseline="0" dirty="0">
                <a:solidFill>
                  <a:schemeClr val="tx1"/>
                </a:solidFill>
                <a:latin typeface="+mn-lt"/>
                <a:ea typeface="+mn-ea"/>
                <a:cs typeface="+mn-cs"/>
              </a:rPr>
              <a:t>*</a:t>
            </a:r>
            <a:r>
              <a:rPr lang="nl-BE" sz="1200" b="0" i="1" u="none" strike="noStrike" kern="1200" baseline="0" dirty="0" err="1">
                <a:solidFill>
                  <a:schemeClr val="tx1"/>
                </a:solidFill>
                <a:latin typeface="+mn-lt"/>
                <a:ea typeface="+mn-ea"/>
                <a:cs typeface="+mn-cs"/>
              </a:rPr>
              <a:t>psycap</a:t>
            </a:r>
            <a:endParaRPr lang="nl-BE" sz="1200" b="0" i="1"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De rol van </a:t>
            </a:r>
            <a:r>
              <a:rPr lang="nl-BE" sz="1200" b="1" i="0" u="none" strike="noStrike" kern="1200" baseline="0" dirty="0">
                <a:solidFill>
                  <a:schemeClr val="tx1"/>
                </a:solidFill>
                <a:latin typeface="+mn-lt"/>
                <a:ea typeface="+mn-ea"/>
                <a:cs typeface="+mn-cs"/>
              </a:rPr>
              <a:t>leiderschap</a:t>
            </a:r>
            <a:r>
              <a:rPr lang="nl-BE" sz="1200" b="0" i="0" u="none" strike="noStrike" kern="1200" baseline="0" dirty="0">
                <a:solidFill>
                  <a:schemeClr val="tx1"/>
                </a:solidFill>
                <a:latin typeface="+mn-lt"/>
                <a:ea typeface="+mn-ea"/>
                <a:cs typeface="+mn-cs"/>
              </a:rPr>
              <a:t> die de mate waarin werknemers blootgesteld worden aan motivatie- versus stressbronnen mee in de hand heeft. </a:t>
            </a:r>
          </a:p>
          <a:p>
            <a:pPr marL="228600" lvl="0" indent="-228600">
              <a:buFont typeface="Arial" panose="020B0604020202020204" pitchFamily="34" charset="0"/>
              <a:buAutoNum type="arabicPeriod"/>
            </a:pPr>
            <a:endParaRPr lang="nl-BE" sz="1200" b="0" i="0" u="none" strike="noStrike" kern="1200" baseline="0" dirty="0">
              <a:solidFill>
                <a:schemeClr val="tx1"/>
              </a:solidFill>
              <a:latin typeface="+mn-lt"/>
              <a:ea typeface="+mn-ea"/>
              <a:cs typeface="+mn-cs"/>
            </a:endParaRPr>
          </a:p>
          <a:p>
            <a:pPr marL="228600" lvl="0" indent="-228600">
              <a:buFont typeface="Arial" panose="020B0604020202020204" pitchFamily="34" charset="0"/>
              <a:buAutoNum type="arabicPeriod"/>
            </a:pPr>
            <a:r>
              <a:rPr lang="nl-BE" sz="1200" b="0" i="0" u="none" strike="noStrike" kern="1200" baseline="0" dirty="0">
                <a:solidFill>
                  <a:schemeClr val="tx1"/>
                </a:solidFill>
                <a:latin typeface="+mn-lt"/>
                <a:ea typeface="+mn-ea"/>
                <a:cs typeface="+mn-cs"/>
              </a:rPr>
              <a:t>Soms wordt er op niveau van </a:t>
            </a:r>
            <a:r>
              <a:rPr lang="nl-BE" sz="1200" b="1" i="0" u="none" strike="noStrike" kern="1200" baseline="0" dirty="0">
                <a:solidFill>
                  <a:schemeClr val="tx1"/>
                </a:solidFill>
                <a:latin typeface="+mn-lt"/>
                <a:ea typeface="+mn-ea"/>
                <a:cs typeface="+mn-cs"/>
              </a:rPr>
              <a:t>werkstressoren</a:t>
            </a:r>
            <a:r>
              <a:rPr lang="nl-BE" sz="1200" b="0" i="0" u="none" strike="noStrike" kern="1200" baseline="0" dirty="0">
                <a:solidFill>
                  <a:schemeClr val="tx1"/>
                </a:solidFill>
                <a:latin typeface="+mn-lt"/>
                <a:ea typeface="+mn-ea"/>
                <a:cs typeface="+mn-cs"/>
              </a:rPr>
              <a:t> nog een verder onderscheid gemaakt tussen </a:t>
            </a:r>
            <a:r>
              <a:rPr lang="nl-BE" sz="1200" b="1" i="0" u="none" strike="noStrike" kern="1200" baseline="0" dirty="0">
                <a:solidFill>
                  <a:schemeClr val="tx1"/>
                </a:solidFill>
                <a:latin typeface="+mn-lt"/>
                <a:ea typeface="+mn-ea"/>
                <a:cs typeface="+mn-cs"/>
              </a:rPr>
              <a:t>belemmerende werkeisen </a:t>
            </a:r>
            <a:r>
              <a:rPr lang="nl-BE" sz="1200" b="0" i="0" u="none" strike="noStrike" kern="1200" baseline="0" dirty="0">
                <a:solidFill>
                  <a:schemeClr val="tx1"/>
                </a:solidFill>
                <a:latin typeface="+mn-lt"/>
                <a:ea typeface="+mn-ea"/>
                <a:cs typeface="+mn-cs"/>
              </a:rPr>
              <a:t>(altijd nefast voor de gezondheid, nl. rolconflicten, werk-thuis conflict, emotionele belasting) en </a:t>
            </a:r>
            <a:r>
              <a:rPr lang="nl-BE" sz="1200" b="1" i="0" u="none" strike="noStrike" kern="1200" baseline="0" dirty="0">
                <a:solidFill>
                  <a:schemeClr val="tx1"/>
                </a:solidFill>
                <a:latin typeface="+mn-lt"/>
                <a:ea typeface="+mn-ea"/>
                <a:cs typeface="+mn-cs"/>
              </a:rPr>
              <a:t>uitdagende werkeisen </a:t>
            </a:r>
            <a:r>
              <a:rPr lang="nl-BE" sz="1200" b="0" i="0" u="none" strike="noStrike" kern="1200" baseline="0" dirty="0">
                <a:solidFill>
                  <a:schemeClr val="tx1"/>
                </a:solidFill>
                <a:latin typeface="+mn-lt"/>
                <a:ea typeface="+mn-ea"/>
                <a:cs typeface="+mn-cs"/>
              </a:rPr>
              <a:t>(aspecten die zowel energie vreten als geven: ze kunnen ook activerend werken wanneer voldoende motivatiebronnen voor handen zijn, nl. complexiteit, werkdruk – een teveel van deze uitdagende werkeisen is echter nefast)</a:t>
            </a:r>
          </a:p>
          <a:p>
            <a:pPr marL="0" indent="0">
              <a:buFont typeface="Arial" panose="020B0604020202020204" pitchFamily="34" charset="0"/>
              <a:buNone/>
            </a:pPr>
            <a:endParaRPr lang="nl-BE" sz="1200" b="0" i="0" u="none" strike="noStrike" kern="1200" baseline="0" dirty="0">
              <a:solidFill>
                <a:schemeClr val="tx1"/>
              </a:solidFill>
              <a:latin typeface="+mn-lt"/>
              <a:ea typeface="+mn-ea"/>
              <a:cs typeface="+mn-cs"/>
            </a:endParaRPr>
          </a:p>
          <a:p>
            <a:r>
              <a:rPr lang="nl-BE" dirty="0"/>
              <a:t> </a:t>
            </a:r>
          </a:p>
          <a:p>
            <a:endParaRPr lang="nl-BE" dirty="0"/>
          </a:p>
          <a:p>
            <a:endParaRPr lang="nl-BE" dirty="0"/>
          </a:p>
          <a:p>
            <a:endParaRPr lang="nl-BE" dirty="0"/>
          </a:p>
          <a:p>
            <a:endParaRPr lang="nl-BE" dirty="0"/>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B030-FA85-40FB-9F85-8876393AD52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5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i="1" dirty="0"/>
              <a:t>Citaten: </a:t>
            </a:r>
          </a:p>
          <a:p>
            <a:r>
              <a:rPr lang="nl-BE" i="1" dirty="0"/>
              <a:t>Algemene sfeer: </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“Er hangt een beladen sfeer”, “De samenhang in het centrum is kwijt”, “Nog nooit zo erg”, “Er wordt minder gelachen, minder tijd voor persoonlijke relaties onder collega’s”, </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“Er is veel collegialiteit in ons team”, “Collega’s hangen goed aan mekaar, zowel in het centrum als in het team. Door de verandering hebben we niet moeten inboeten qua sfeer”</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0" marR="0" lvl="0" indent="0" algn="l" defTabSz="457200" rtl="0" eaLnBrk="1" fontAlgn="auto" latinLnBrk="0" hangingPunct="1">
              <a:lnSpc>
                <a:spcPct val="150000"/>
              </a:lnSpc>
              <a:spcBef>
                <a:spcPct val="20000"/>
              </a:spcBef>
              <a:spcAft>
                <a:spcPts val="0"/>
              </a:spcAft>
              <a:buClr>
                <a:srgbClr val="424357"/>
              </a:buClr>
              <a:buSzTx/>
              <a:buFont typeface="Wingdings" charset="2"/>
              <a:buNone/>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Belasting:</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“vroeger had ik niet het idee dat het belastend was”, “we zijn moe, je wordt leeggezogen door het negatieve”, “we vinden onze draai niet in het nieuwe systeem”, “’s morgens geen zin om aan het werk te gaan”, “hoop dat het werk meer werkbaar zou worden na de kanteling maar bleek niet zo”</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Meer belastend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variatie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overzicht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Veel tijd steken in plannen, logistiek, mensen bellen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afgebakend</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Geen beheer van eigen agenda</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Meer casussen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proactief kunnen werken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Als ondersteunende dienst voortdurend bezig, geen tijd voor opruim of orde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Complexe dossiers</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Combinatie van meerdere teams (verpleegkundige)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Negatief contact met scholen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Veel heen en weer gerij en dat vraag organisatorisch geregel</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Zwaarder pakket voor O: amper op het centrum aanwezig, mailverkeer is exponentieel </a:t>
            </a:r>
            <a:r>
              <a:rPr kumimoji="0" lang="nl-BE" sz="1100" b="0" i="1" u="none" strike="noStrike" kern="1200" cap="none" spc="0" normalizeH="0" baseline="0" noProof="0" dirty="0" err="1">
                <a:ln>
                  <a:noFill/>
                </a:ln>
                <a:solidFill>
                  <a:srgbClr val="EE7203"/>
                </a:solidFill>
                <a:effectLst/>
                <a:uLnTx/>
                <a:uFillTx/>
                <a:latin typeface="Trebuchet MS"/>
                <a:ea typeface="+mn-ea"/>
                <a:cs typeface="+mn-cs"/>
              </a:rPr>
              <a:t>toegenoemen</a:t>
            </a:r>
            <a:r>
              <a:rPr kumimoji="0" lang="nl-BE" sz="1100" b="0" i="1" u="none" strike="noStrike" kern="1200" cap="none" spc="0" normalizeH="0" baseline="0" noProof="0" dirty="0">
                <a:ln>
                  <a:noFill/>
                </a:ln>
                <a:solidFill>
                  <a:srgbClr val="EE7203"/>
                </a:solidFill>
                <a:effectLst/>
                <a:uLnTx/>
                <a:uFillTx/>
                <a:latin typeface="Trebuchet MS"/>
                <a:ea typeface="+mn-ea"/>
                <a:cs typeface="+mn-cs"/>
              </a:rPr>
              <a:t>, filter tussen scholen en collega’s, altijd piek – geen rustperiodes, eerste aanspreek voor scholen, uitval in de teams”</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Persoonlijke afbakening van het werk is minder evident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Hoeveelheid werk noopt tot thuiswerk</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tijd voor degelijke gesprekken – meer tijd naar vergaderingen, bevragingen van ouders, </a:t>
            </a:r>
            <a:r>
              <a:rPr kumimoji="0" lang="nl-BE" sz="1100" b="0" i="1" u="none" strike="noStrike" kern="1200" cap="none" spc="0" normalizeH="0" baseline="0" noProof="0" dirty="0" err="1">
                <a:ln>
                  <a:noFill/>
                </a:ln>
                <a:solidFill>
                  <a:srgbClr val="EE7203"/>
                </a:solidFill>
                <a:effectLst/>
                <a:uLnTx/>
                <a:uFillTx/>
                <a:latin typeface="Trebuchet MS"/>
                <a:ea typeface="+mn-ea"/>
                <a:cs typeface="+mn-cs"/>
              </a:rPr>
              <a:t>lln</a:t>
            </a:r>
            <a:r>
              <a:rPr kumimoji="0" lang="nl-BE" sz="1100" b="0" i="1" u="none" strike="noStrike" kern="1200" cap="none" spc="0" normalizeH="0" baseline="0" noProof="0" dirty="0">
                <a:ln>
                  <a:noFill/>
                </a:ln>
                <a:solidFill>
                  <a:srgbClr val="EE7203"/>
                </a:solidFill>
                <a:effectLst/>
                <a:uLnTx/>
                <a:uFillTx/>
                <a:latin typeface="Trebuchet MS"/>
                <a:ea typeface="+mn-ea"/>
                <a:cs typeface="+mn-cs"/>
              </a:rPr>
              <a:t>,…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belastend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Aanwezige collegialiteit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verschillende dingen doen, meer focus op takenpakket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Minder moeten kunnen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pPr marL="0" marR="0" lvl="0" indent="0" algn="l" defTabSz="457200" rtl="0" eaLnBrk="1" fontAlgn="auto" latinLnBrk="0" hangingPunct="1">
              <a:lnSpc>
                <a:spcPct val="150000"/>
              </a:lnSpc>
              <a:spcBef>
                <a:spcPct val="20000"/>
              </a:spcBef>
              <a:spcAft>
                <a:spcPts val="0"/>
              </a:spcAft>
              <a:buClr>
                <a:srgbClr val="424357"/>
              </a:buClr>
              <a:buSzTx/>
              <a:buFont typeface="Wingdings" charset="2"/>
              <a:buNone/>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Motivatie:</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EE7203"/>
                </a:solidFill>
                <a:effectLst/>
                <a:uLnTx/>
                <a:uFillTx/>
                <a:latin typeface="Trebuchet MS"/>
                <a:ea typeface="+mn-ea"/>
                <a:cs typeface="+mn-cs"/>
              </a:rPr>
              <a:t>O: “Vroeger hele traject, nu minder zinvol”, T: “minder betrokkenheid bij casus, je valt in”, T:“feedback van scholen komt niet meer tot bij ons”, </a:t>
            </a:r>
            <a:r>
              <a:rPr kumimoji="0" lang="nl-BE" sz="1100" b="0" i="1" u="none" strike="noStrike" kern="1200" cap="none" spc="0" normalizeH="0" baseline="0" noProof="0" dirty="0">
                <a:ln>
                  <a:noFill/>
                </a:ln>
                <a:solidFill>
                  <a:srgbClr val="008389"/>
                </a:solidFill>
                <a:effectLst/>
                <a:uLnTx/>
                <a:uFillTx/>
                <a:latin typeface="Trebuchet MS"/>
                <a:ea typeface="+mn-ea"/>
                <a:cs typeface="+mn-cs"/>
              </a:rPr>
              <a:t>T: “fijn om niet meer alles te moet doen en kunnen op een school”, O: “We ervaren het voordeel bezig te kunnen zijn met de onthaalvragen, we worden we beter en beter in hetgeen we doen”</a:t>
            </a: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Minder motiverend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O: Minder zinvol werk (rol wordt onderschat)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T: minder betrokken bij volledige traject, voortraject ontbreekt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Feedback van scholen komt niet meer tot bij 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Spanningen t.g.v. veranderingen (scholen + interne versterking)</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742950" marR="0" lvl="1"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Motiverende door: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Focus en vergroting expertiserol, specialisatie</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Gevoel van gedeelde verantwoordelijkheid in het nastreven van onze kernopdracht</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Ook al focussen we ons op trajecten, niet het gevoel minder gevarieerd te kunnen werken.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Meer in comfortzone werken</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r>
              <a:rPr kumimoji="0" lang="nl-BE" sz="1100" b="0" i="1" u="none" strike="noStrike" kern="1200" cap="none" spc="0" normalizeH="0" baseline="0" noProof="0" dirty="0">
                <a:ln>
                  <a:noFill/>
                </a:ln>
                <a:solidFill>
                  <a:srgbClr val="008389"/>
                </a:solidFill>
                <a:effectLst/>
                <a:uLnTx/>
                <a:uFillTx/>
                <a:latin typeface="Trebuchet MS"/>
                <a:ea typeface="+mn-ea"/>
                <a:cs typeface="+mn-cs"/>
              </a:rPr>
              <a:t>Meer duidelijke rolafbakening – al is hier nog werk aan </a:t>
            </a: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008389"/>
              </a:solidFill>
              <a:effectLst/>
              <a:uLnTx/>
              <a:uFillTx/>
              <a:latin typeface="Trebuchet MS"/>
              <a:ea typeface="+mn-ea"/>
              <a:cs typeface="+mn-cs"/>
            </a:endParaRPr>
          </a:p>
          <a:p>
            <a:pPr marL="1200150" marR="0" lvl="2" indent="-285750" algn="l" defTabSz="457200" rtl="0" eaLnBrk="1" fontAlgn="auto" latinLnBrk="0" hangingPunct="1">
              <a:lnSpc>
                <a:spcPct val="150000"/>
              </a:lnSpc>
              <a:spcBef>
                <a:spcPct val="20000"/>
              </a:spcBef>
              <a:spcAft>
                <a:spcPts val="0"/>
              </a:spcAft>
              <a:buClr>
                <a:srgbClr val="424357"/>
              </a:buClr>
              <a:buSzTx/>
              <a:buFont typeface="Wingdings" charset="2"/>
              <a:buChar char="§"/>
              <a:tabLst/>
              <a:defRPr/>
            </a:pPr>
            <a:endParaRPr kumimoji="0" lang="nl-BE" sz="1100" b="0" i="1" u="none" strike="noStrike" kern="1200" cap="none" spc="0" normalizeH="0" baseline="0" noProof="0" dirty="0">
              <a:ln>
                <a:noFill/>
              </a:ln>
              <a:solidFill>
                <a:srgbClr val="EE7203"/>
              </a:solidFill>
              <a:effectLst/>
              <a:uLnTx/>
              <a:uFillTx/>
              <a:latin typeface="Trebuchet MS"/>
              <a:ea typeface="+mn-ea"/>
              <a:cs typeface="+mn-cs"/>
            </a:endParaRPr>
          </a:p>
          <a:p>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0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99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21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09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609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561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nl-BE" sz="1200" b="1" u="sng" dirty="0"/>
              <a:t>Overkoepelende krachtlijnen</a:t>
            </a:r>
          </a:p>
          <a:p>
            <a:pPr marL="0" indent="0">
              <a:buNone/>
            </a:pPr>
            <a:r>
              <a:rPr lang="nl-BE" sz="1200" b="1" dirty="0"/>
              <a:t>Uitkomstvariabelen: </a:t>
            </a:r>
          </a:p>
          <a:p>
            <a:pPr>
              <a:buFont typeface="+mj-lt"/>
              <a:buAutoNum type="arabicPeriod"/>
            </a:pPr>
            <a:r>
              <a:rPr lang="nl-BE" sz="1200" dirty="0"/>
              <a:t>Hoge </a:t>
            </a:r>
            <a:r>
              <a:rPr lang="nl-BE" sz="1200" b="1" dirty="0"/>
              <a:t>herstelbehoefte</a:t>
            </a:r>
            <a:r>
              <a:rPr lang="nl-BE" sz="1200" dirty="0"/>
              <a:t> van medewerkers (werkbeleving staat onder druk, uitval) –</a:t>
            </a:r>
            <a:r>
              <a:rPr lang="nl-BE" sz="1200" baseline="0" dirty="0"/>
              <a:t> zelfzorg!</a:t>
            </a:r>
            <a:endParaRPr lang="nl-BE" sz="1200" dirty="0"/>
          </a:p>
          <a:p>
            <a:pPr>
              <a:buFont typeface="+mj-lt"/>
              <a:buAutoNum type="arabicPeriod"/>
            </a:pPr>
            <a:r>
              <a:rPr lang="nl-BE" sz="1200" b="1" dirty="0"/>
              <a:t>Dienstverlening wordt </a:t>
            </a:r>
            <a:r>
              <a:rPr lang="nl-BE" sz="1200" b="1" dirty="0" err="1"/>
              <a:t>gelijkgerichter</a:t>
            </a:r>
            <a:r>
              <a:rPr lang="nl-BE" sz="1200" b="1" dirty="0"/>
              <a:t> ervaren </a:t>
            </a:r>
            <a:r>
              <a:rPr lang="nl-BE" sz="1200" dirty="0"/>
              <a:t>– nood aan voeden van extern draagvlak met oog op meer tevredenheid en voldoening</a:t>
            </a:r>
          </a:p>
          <a:p>
            <a:pPr marL="0" indent="0">
              <a:buNone/>
            </a:pPr>
            <a:r>
              <a:rPr lang="nl-BE" sz="1200" b="1" dirty="0"/>
              <a:t>Beïnvloedende factoren: </a:t>
            </a:r>
          </a:p>
          <a:p>
            <a:pPr>
              <a:buFont typeface="+mj-lt"/>
              <a:buAutoNum type="arabicPeriod"/>
            </a:pPr>
            <a:r>
              <a:rPr lang="nl-BE" sz="1200" b="1" dirty="0"/>
              <a:t>Sturing versus zelfsturing</a:t>
            </a:r>
            <a:r>
              <a:rPr lang="nl-BE" sz="1200" dirty="0"/>
              <a:t>(slide 37)</a:t>
            </a:r>
          </a:p>
          <a:p>
            <a:pPr>
              <a:buFont typeface="+mj-lt"/>
              <a:buAutoNum type="arabicPeriod"/>
            </a:pPr>
            <a:r>
              <a:rPr lang="nl-BE" sz="1200" b="1" dirty="0"/>
              <a:t>Overkoepelende identiteit: </a:t>
            </a:r>
            <a:r>
              <a:rPr lang="nl-BE" sz="1200" dirty="0"/>
              <a:t>balansoefening tussen rolafbakening, autonomie en wederzijdse afhankelijkheid van individuen en teams</a:t>
            </a:r>
            <a:endParaRPr lang="nl-BE" sz="1200" b="1" dirty="0"/>
          </a:p>
          <a:p>
            <a:pPr>
              <a:buFont typeface="+mj-lt"/>
              <a:buAutoNum type="arabicPeriod"/>
            </a:pPr>
            <a:r>
              <a:rPr lang="nl-BE" sz="1200" b="1" dirty="0"/>
              <a:t>Mensgericht leiderschap </a:t>
            </a:r>
            <a:r>
              <a:rPr lang="nl-BE" sz="1200" dirty="0"/>
              <a:t>(slide 40)</a:t>
            </a:r>
            <a:endParaRPr lang="nl-BE" sz="1200" b="1" dirty="0"/>
          </a:p>
          <a:p>
            <a:pPr marL="541338" lvl="1">
              <a:lnSpc>
                <a:spcPct val="100000"/>
              </a:lnSpc>
            </a:pPr>
            <a:r>
              <a:rPr lang="nl-BE" sz="1100" dirty="0"/>
              <a:t>Oog hebben voor wat er leeft op de vloer (werkbelasting erkennen en aanpakken) (slide 45-47)</a:t>
            </a:r>
          </a:p>
          <a:p>
            <a:pPr marL="541338" lvl="1">
              <a:lnSpc>
                <a:spcPct val="100000"/>
              </a:lnSpc>
            </a:pPr>
            <a:r>
              <a:rPr lang="nl-BE" sz="1100" dirty="0"/>
              <a:t>Omgaan met uitval en vervanging, maar ook met achterblijvers </a:t>
            </a:r>
            <a:endParaRPr lang="nl-BE" sz="1200" dirty="0"/>
          </a:p>
          <a:p>
            <a:pPr marL="541338" lvl="1">
              <a:lnSpc>
                <a:spcPct val="100000"/>
              </a:lnSpc>
            </a:pPr>
            <a:r>
              <a:rPr lang="nl-BE" sz="1100" dirty="0"/>
              <a:t>Inzetten op welzijn en veerkracht (zelfzorg aanmoedigen)</a:t>
            </a:r>
          </a:p>
          <a:p>
            <a:pPr>
              <a:buFont typeface="+mj-lt"/>
              <a:buAutoNum type="arabicPeriod"/>
            </a:pPr>
            <a:r>
              <a:rPr lang="nl-BE" sz="1200" b="1" dirty="0"/>
              <a:t>Elk type ontwerpkeuze heeft voor- en nadelen: </a:t>
            </a:r>
            <a:r>
              <a:rPr lang="nl-BE" sz="1200" dirty="0"/>
              <a:t>inzetten op randvoorwaarden is de boodschap </a:t>
            </a:r>
            <a:r>
              <a:rPr lang="nl-BE" sz="1100" dirty="0"/>
              <a:t>(nodige mandaten bieden, rolduidelijkheid, zinvol werk waarborgen, onderlinge communicatie en samenwerking aanmoedigen en realiseren, individuele</a:t>
            </a:r>
            <a:r>
              <a:rPr lang="nl-BE" sz="1100" baseline="0" dirty="0"/>
              <a:t> kennis, vaardigheden en ervaring, profiel van rolbekleders</a:t>
            </a:r>
            <a:r>
              <a:rPr lang="nl-BE" sz="1100" dirty="0"/>
              <a:t>)</a:t>
            </a:r>
          </a:p>
          <a:p>
            <a:pPr>
              <a:buFont typeface="+mj-lt"/>
              <a:buAutoNum type="arabicPeriod"/>
            </a:pPr>
            <a:r>
              <a:rPr lang="nl-BE" sz="1200" dirty="0"/>
              <a:t>Aandacht en tijd voor </a:t>
            </a:r>
            <a:r>
              <a:rPr lang="nl-BE" sz="1200" b="1" dirty="0"/>
              <a:t>teamwerking </a:t>
            </a:r>
            <a:r>
              <a:rPr lang="nl-BE" sz="1200" dirty="0"/>
              <a:t>(slide 41)</a:t>
            </a:r>
            <a:endParaRPr lang="nl-BE" sz="1200" b="1" dirty="0"/>
          </a:p>
          <a:p>
            <a:pPr>
              <a:buFont typeface="+mj-lt"/>
              <a:buAutoNum type="arabicPeriod"/>
            </a:pPr>
            <a:r>
              <a:rPr lang="nl-BE" sz="1200" dirty="0"/>
              <a:t>Rol van </a:t>
            </a:r>
            <a:r>
              <a:rPr lang="nl-BE" sz="1200" b="1" dirty="0"/>
              <a:t>teamverantwoordelijken</a:t>
            </a:r>
            <a:r>
              <a:rPr lang="nl-BE" sz="1200" dirty="0"/>
              <a:t> (opletten voor te sterke afhankelijkheid) (slide 41)</a:t>
            </a:r>
          </a:p>
          <a:p>
            <a:pPr lvl="1">
              <a:buFont typeface="+mj-lt"/>
              <a:buNone/>
            </a:pPr>
            <a:r>
              <a:rPr lang="nl-BE" sz="1200" dirty="0"/>
              <a:t>Ondersteuning</a:t>
            </a:r>
            <a:r>
              <a:rPr lang="nl-BE" sz="1200" baseline="0" dirty="0"/>
              <a:t> team</a:t>
            </a:r>
          </a:p>
          <a:p>
            <a:pPr lvl="1">
              <a:buFont typeface="+mj-lt"/>
              <a:buNone/>
            </a:pPr>
            <a:r>
              <a:rPr lang="nl-BE" sz="1200" baseline="0" dirty="0"/>
              <a:t>Ondersteuning directie</a:t>
            </a:r>
            <a:endParaRPr lang="nl-BE" sz="1200" dirty="0"/>
          </a:p>
          <a:p>
            <a:pPr>
              <a:buFont typeface="+mj-lt"/>
              <a:buAutoNum type="arabicPeriod"/>
            </a:pPr>
            <a:r>
              <a:rPr lang="nl-BE" sz="1200" b="1" dirty="0"/>
              <a:t>Veranderaanpak </a:t>
            </a:r>
            <a:r>
              <a:rPr lang="nl-BE" sz="1200" dirty="0"/>
              <a:t>(slide 56-64): </a:t>
            </a:r>
          </a:p>
          <a:p>
            <a:pPr marL="541338" lvl="1"/>
            <a:r>
              <a:rPr lang="nl-BE" sz="1100" dirty="0"/>
              <a:t>Duidelijke </a:t>
            </a:r>
            <a:r>
              <a:rPr lang="nl-BE" sz="1100" b="1" dirty="0"/>
              <a:t>informatie</a:t>
            </a:r>
            <a:r>
              <a:rPr lang="nl-BE" sz="1100" dirty="0"/>
              <a:t>: waarover inspraak en waarover niet? (bijv. interne mobiliteit)</a:t>
            </a:r>
          </a:p>
          <a:p>
            <a:pPr marL="541338" lvl="1"/>
            <a:r>
              <a:rPr lang="nl-BE" sz="1100" dirty="0"/>
              <a:t>Extern en intern </a:t>
            </a:r>
            <a:r>
              <a:rPr lang="nl-BE" sz="1100" dirty="0" err="1"/>
              <a:t>draaagvlak</a:t>
            </a:r>
            <a:r>
              <a:rPr lang="nl-BE" sz="1100" baseline="0" dirty="0"/>
              <a:t> voeden</a:t>
            </a:r>
            <a:endParaRPr lang="nl-BE" sz="1100" dirty="0"/>
          </a:p>
          <a:p>
            <a:pPr marL="541338" lvl="1"/>
            <a:r>
              <a:rPr lang="nl-BE" sz="1100" dirty="0"/>
              <a:t>Verandermanagement: Betrokkenheid van </a:t>
            </a:r>
            <a:r>
              <a:rPr lang="nl-BE" sz="1100" b="1" dirty="0"/>
              <a:t>directie</a:t>
            </a:r>
            <a:r>
              <a:rPr lang="nl-BE" sz="1100" dirty="0"/>
              <a:t>, erkenning bieden voor moeilijkheden (mensgerichte), continuïteit veranderteam, rol koepel, rol FS </a:t>
            </a:r>
          </a:p>
          <a:p>
            <a:pPr marL="541338" lvl="1"/>
            <a:r>
              <a:rPr lang="nl-BE" sz="1100" dirty="0"/>
              <a:t>Geloof in een </a:t>
            </a:r>
            <a:r>
              <a:rPr lang="nl-BE" sz="1100" b="1" dirty="0"/>
              <a:t>positieve toekomst </a:t>
            </a:r>
            <a:r>
              <a:rPr lang="nl-BE" sz="1100" dirty="0"/>
              <a:t>terug trachten aan te wakkeren (huidige moeilijkheden expliciet erkennen, begrip bieden, knopen doorhakken waar nodig, heldere mandaten geven, korte termijn doelen voorop stellen en tussentijdse successen vieren)</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17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12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96E7D330-2453-8F4E-8874-B343193405B6}" type="slidenum">
              <a:rPr lang="nl-NL" smtClean="0"/>
              <a:t>6</a:t>
            </a:fld>
            <a:endParaRPr lang="nl-NL"/>
          </a:p>
        </p:txBody>
      </p:sp>
    </p:spTree>
    <p:extLst>
      <p:ext uri="{BB962C8B-B14F-4D97-AF65-F5344CB8AC3E}">
        <p14:creationId xmlns:p14="http://schemas.microsoft.com/office/powerpoint/2010/main" val="4049006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90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764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773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D189A505-59E1-4F4B-B028-D1C9E1A39F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DF54E91C-F474-4AE8-A6BA-BF434FC8DB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1" name="Slide Number Placeholder 3">
            <a:extLst>
              <a:ext uri="{FF2B5EF4-FFF2-40B4-BE49-F238E27FC236}">
                <a16:creationId xmlns:a16="http://schemas.microsoft.com/office/drawing/2014/main" id="{0800EC9A-1686-4220-9AFF-346BEFF52F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5179" indent="-286607">
              <a:defRPr>
                <a:solidFill>
                  <a:schemeClr val="tx1"/>
                </a:solidFill>
                <a:latin typeface="Calibri" panose="020F0502020204030204" pitchFamily="34" charset="0"/>
              </a:defRPr>
            </a:lvl2pPr>
            <a:lvl3pPr marL="1146429" indent="-229286">
              <a:defRPr>
                <a:solidFill>
                  <a:schemeClr val="tx1"/>
                </a:solidFill>
                <a:latin typeface="Calibri" panose="020F0502020204030204" pitchFamily="34" charset="0"/>
              </a:defRPr>
            </a:lvl3pPr>
            <a:lvl4pPr marL="1605001" indent="-229286">
              <a:defRPr>
                <a:solidFill>
                  <a:schemeClr val="tx1"/>
                </a:solidFill>
                <a:latin typeface="Calibri" panose="020F0502020204030204" pitchFamily="34" charset="0"/>
              </a:defRPr>
            </a:lvl4pPr>
            <a:lvl5pPr marL="2063572" indent="-229286">
              <a:defRPr>
                <a:solidFill>
                  <a:schemeClr val="tx1"/>
                </a:solidFill>
                <a:latin typeface="Calibri" panose="020F0502020204030204" pitchFamily="34" charset="0"/>
              </a:defRPr>
            </a:lvl5pPr>
            <a:lvl6pPr marL="2522144" indent="-229286" eaLnBrk="0" fontAlgn="base" hangingPunct="0">
              <a:spcBef>
                <a:spcPct val="0"/>
              </a:spcBef>
              <a:spcAft>
                <a:spcPct val="0"/>
              </a:spcAft>
              <a:defRPr>
                <a:solidFill>
                  <a:schemeClr val="tx1"/>
                </a:solidFill>
                <a:latin typeface="Calibri" panose="020F0502020204030204" pitchFamily="34" charset="0"/>
              </a:defRPr>
            </a:lvl6pPr>
            <a:lvl7pPr marL="2980715" indent="-229286" eaLnBrk="0" fontAlgn="base" hangingPunct="0">
              <a:spcBef>
                <a:spcPct val="0"/>
              </a:spcBef>
              <a:spcAft>
                <a:spcPct val="0"/>
              </a:spcAft>
              <a:defRPr>
                <a:solidFill>
                  <a:schemeClr val="tx1"/>
                </a:solidFill>
                <a:latin typeface="Calibri" panose="020F0502020204030204" pitchFamily="34" charset="0"/>
              </a:defRPr>
            </a:lvl7pPr>
            <a:lvl8pPr marL="3439287" indent="-229286" eaLnBrk="0" fontAlgn="base" hangingPunct="0">
              <a:spcBef>
                <a:spcPct val="0"/>
              </a:spcBef>
              <a:spcAft>
                <a:spcPct val="0"/>
              </a:spcAft>
              <a:defRPr>
                <a:solidFill>
                  <a:schemeClr val="tx1"/>
                </a:solidFill>
                <a:latin typeface="Calibri" panose="020F0502020204030204" pitchFamily="34" charset="0"/>
              </a:defRPr>
            </a:lvl8pPr>
            <a:lvl9pPr marL="3897859" indent="-22928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fld id="{4A4B5194-1BB6-41A4-9220-FDF391A450C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11160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545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795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5953">
              <a:defRPr/>
            </a:pPr>
            <a:r>
              <a:rPr lang="nl-BE" b="0" i="0" dirty="0"/>
              <a:t>Meten is weten als belangrijk leidend principe. Analyse als opstap op de knoppen om aan te draaien te detecteren. </a:t>
            </a:r>
          </a:p>
          <a:p>
            <a:pPr defTabSz="445953">
              <a:defRPr/>
            </a:pPr>
            <a:endParaRPr lang="nl-BE" b="0" i="0" dirty="0"/>
          </a:p>
          <a:p>
            <a:pPr defTabSz="445953">
              <a:defRPr/>
            </a:pPr>
            <a:r>
              <a:rPr lang="nl-BE" b="0" i="0" dirty="0"/>
              <a:t>De aanpak die we voor ogen hebben, geven we visueel weer </a:t>
            </a:r>
            <a:r>
              <a:rPr lang="nl-BE" b="0" i="0" dirty="0" err="1"/>
              <a:t>adhv</a:t>
            </a:r>
            <a:r>
              <a:rPr lang="nl-BE" b="0" i="0" dirty="0"/>
              <a:t> deze zandloper. Enkele metaforen (kunnen inspirerend zijn – hoeft niet noodzakelijk hier al vermeld te worden): </a:t>
            </a:r>
          </a:p>
          <a:p>
            <a:pPr marL="167232" indent="-167232" defTabSz="445953">
              <a:buFontTx/>
              <a:buChar char="-"/>
              <a:defRPr/>
            </a:pPr>
            <a:r>
              <a:rPr lang="nl-BE" b="0" i="0" dirty="0"/>
              <a:t>Veel zand moet door trechter of zandloperhals = verzamelen van data als input voor prioriteiten en acties </a:t>
            </a:r>
          </a:p>
          <a:p>
            <a:pPr marL="167232" indent="-167232" defTabSz="445953">
              <a:buFontTx/>
              <a:buChar char="-"/>
              <a:defRPr/>
            </a:pPr>
            <a:r>
              <a:rPr lang="nl-BE" b="0" i="0" dirty="0"/>
              <a:t>Zandloper kan je omdraaien </a:t>
            </a:r>
            <a:endParaRPr lang="en-GB" b="0" i="0" dirty="0"/>
          </a:p>
          <a:p>
            <a:pPr defTabSz="445953">
              <a:defRPr/>
            </a:pPr>
            <a:endParaRPr lang="en-GB" b="0" i="0" dirty="0"/>
          </a:p>
          <a:p>
            <a:r>
              <a:rPr lang="nl-BE" i="1" dirty="0"/>
              <a:t>Extra info voor presentator: </a:t>
            </a:r>
          </a:p>
          <a:p>
            <a:r>
              <a:rPr lang="nl-BE" dirty="0"/>
              <a:t>Bovenste weergave van de “zandloper” – met name: idealiter verzamelen we gegevens/data inzake 5 grote aspecten:</a:t>
            </a:r>
          </a:p>
          <a:p>
            <a:r>
              <a:rPr lang="nl-BE" dirty="0"/>
              <a:t>ANALYSE</a:t>
            </a:r>
          </a:p>
          <a:p>
            <a:pPr marL="222976" indent="-222976">
              <a:buAutoNum type="arabicParenR"/>
            </a:pPr>
            <a:r>
              <a:rPr lang="nl-BE" dirty="0"/>
              <a:t>Werkbeleving en kwaliteit van de arbeid </a:t>
            </a:r>
          </a:p>
          <a:p>
            <a:pPr marL="222976" indent="-222976">
              <a:buAutoNum type="arabicParenR"/>
            </a:pPr>
            <a:r>
              <a:rPr lang="nl-BE" dirty="0"/>
              <a:t>HR-data</a:t>
            </a:r>
            <a:r>
              <a:rPr lang="nl-BE" baseline="0" dirty="0"/>
              <a:t> </a:t>
            </a:r>
            <a:r>
              <a:rPr lang="nl-BE" dirty="0"/>
              <a:t>zoals verzuim, verloop, </a:t>
            </a:r>
            <a:r>
              <a:rPr lang="nl-BE" dirty="0" err="1"/>
              <a:t>leeftijdspyramide</a:t>
            </a:r>
            <a:r>
              <a:rPr lang="nl-BE" dirty="0"/>
              <a:t>,… </a:t>
            </a:r>
          </a:p>
          <a:p>
            <a:pPr marL="222976" indent="-222976" defTabSz="445953">
              <a:buFontTx/>
              <a:buAutoNum type="arabicParenR"/>
              <a:defRPr/>
            </a:pPr>
            <a:r>
              <a:rPr lang="nl-BE" dirty="0"/>
              <a:t>Organisatie-identiteit: hoe ziet de organisatie er uit wat structuur, cultuur, afzetmarkt, onderlinge samenwerking, besluitvormingsprocessen etc. er uit? Wat vertelt ons dit over mogelijke uitdagingen inzake werkbaar werk en de wendbaarheid van de organisatie? </a:t>
            </a:r>
          </a:p>
          <a:p>
            <a:pPr defTabSz="445953">
              <a:defRPr/>
            </a:pPr>
            <a:endParaRPr lang="en-GB" dirty="0"/>
          </a:p>
          <a:p>
            <a:pPr marL="222976" indent="-222976">
              <a:buFont typeface="+mj-lt"/>
              <a:buAutoNum type="arabicParenR" startAt="4"/>
            </a:pPr>
            <a:r>
              <a:rPr lang="nl-BE" dirty="0"/>
              <a:t>“Bestaande welzijnsinitiatieven + impact” – wat doet een organisatie momenteel reeds rond welzijn en hoe hangen die verschillende initiatieven samen (structuur proberen brengen in veelheid van acties)</a:t>
            </a:r>
          </a:p>
          <a:p>
            <a:pPr marL="222976" indent="-222976">
              <a:buAutoNum type="arabicParenR" startAt="4"/>
            </a:pPr>
            <a:r>
              <a:rPr lang="nl-BE" dirty="0"/>
              <a:t>“Gewenste situatie </a:t>
            </a:r>
            <a:r>
              <a:rPr lang="nl-BE" dirty="0" err="1"/>
              <a:t>i.f.v</a:t>
            </a:r>
            <a:r>
              <a:rPr lang="nl-BE" dirty="0"/>
              <a:t>. noden” – waar wilt en dient men op in te zetten? Zijn er specifieke doelgroepen met specifieke noden? </a:t>
            </a:r>
          </a:p>
          <a:p>
            <a:endParaRPr lang="nl-BE" dirty="0"/>
          </a:p>
          <a:p>
            <a:r>
              <a:rPr lang="nl-BE" dirty="0"/>
              <a:t>D</a:t>
            </a:r>
            <a:r>
              <a:rPr lang="en-GB" dirty="0" err="1"/>
              <a:t>eze</a:t>
            </a:r>
            <a:r>
              <a:rPr lang="en-GB" dirty="0"/>
              <a:t> input </a:t>
            </a:r>
            <a:r>
              <a:rPr lang="en-GB" dirty="0" err="1"/>
              <a:t>levert</a:t>
            </a:r>
            <a:r>
              <a:rPr lang="en-GB" dirty="0"/>
              <a:t> </a:t>
            </a:r>
            <a:r>
              <a:rPr lang="en-GB" dirty="0" err="1"/>
              <a:t>ons</a:t>
            </a:r>
            <a:r>
              <a:rPr lang="en-GB" dirty="0"/>
              <a:t> </a:t>
            </a:r>
            <a:r>
              <a:rPr lang="en-GB" dirty="0" err="1"/>
              <a:t>informatie</a:t>
            </a:r>
            <a:r>
              <a:rPr lang="en-GB" dirty="0"/>
              <a:t> op </a:t>
            </a:r>
            <a:r>
              <a:rPr lang="en-GB" dirty="0" err="1"/>
              <a:t>inzake</a:t>
            </a:r>
            <a:r>
              <a:rPr lang="en-GB" dirty="0"/>
              <a:t> </a:t>
            </a:r>
            <a:r>
              <a:rPr lang="en-GB" dirty="0" err="1"/>
              <a:t>knelpunten</a:t>
            </a:r>
            <a:r>
              <a:rPr lang="en-GB" dirty="0"/>
              <a:t>, </a:t>
            </a:r>
            <a:r>
              <a:rPr lang="en-GB" dirty="0" err="1"/>
              <a:t>aandachtspunten</a:t>
            </a:r>
            <a:r>
              <a:rPr lang="en-GB" dirty="0"/>
              <a:t> </a:t>
            </a:r>
            <a:r>
              <a:rPr lang="en-GB" dirty="0" err="1"/>
              <a:t>en</a:t>
            </a:r>
            <a:r>
              <a:rPr lang="en-GB" dirty="0"/>
              <a:t> </a:t>
            </a:r>
            <a:r>
              <a:rPr lang="en-GB" dirty="0" err="1"/>
              <a:t>sterke</a:t>
            </a:r>
            <a:r>
              <a:rPr lang="en-GB" dirty="0"/>
              <a:t> </a:t>
            </a:r>
            <a:r>
              <a:rPr lang="en-GB" dirty="0" err="1"/>
              <a:t>punten</a:t>
            </a:r>
            <a:r>
              <a:rPr lang="en-GB" dirty="0"/>
              <a:t>. Het </a:t>
            </a:r>
            <a:r>
              <a:rPr lang="en-GB" dirty="0" err="1"/>
              <a:t>biedt</a:t>
            </a:r>
            <a:r>
              <a:rPr lang="en-GB" dirty="0"/>
              <a:t> </a:t>
            </a:r>
            <a:r>
              <a:rPr lang="en-GB" dirty="0" err="1"/>
              <a:t>handvatten</a:t>
            </a:r>
            <a:r>
              <a:rPr lang="en-GB" dirty="0"/>
              <a:t> of </a:t>
            </a:r>
            <a:r>
              <a:rPr lang="en-GB" dirty="0" err="1"/>
              <a:t>knoppen</a:t>
            </a:r>
            <a:r>
              <a:rPr lang="en-GB" dirty="0"/>
              <a:t> om </a:t>
            </a:r>
            <a:r>
              <a:rPr lang="en-GB" dirty="0" err="1"/>
              <a:t>aan</a:t>
            </a:r>
            <a:r>
              <a:rPr lang="en-GB" dirty="0"/>
              <a:t> </a:t>
            </a:r>
            <a:r>
              <a:rPr lang="en-GB" dirty="0" err="1"/>
              <a:t>te</a:t>
            </a:r>
            <a:r>
              <a:rPr lang="en-GB" dirty="0"/>
              <a:t> </a:t>
            </a:r>
            <a:r>
              <a:rPr lang="en-GB" dirty="0" err="1"/>
              <a:t>draaien</a:t>
            </a:r>
            <a:r>
              <a:rPr lang="en-GB" dirty="0"/>
              <a:t> </a:t>
            </a:r>
            <a:r>
              <a:rPr lang="en-GB" dirty="0" err="1"/>
              <a:t>waar</a:t>
            </a:r>
            <a:r>
              <a:rPr lang="en-GB" dirty="0"/>
              <a:t> men het </a:t>
            </a:r>
            <a:r>
              <a:rPr lang="en-GB" dirty="0" err="1"/>
              <a:t>strategisch</a:t>
            </a:r>
            <a:r>
              <a:rPr lang="en-GB" dirty="0"/>
              <a:t> HR- </a:t>
            </a:r>
            <a:r>
              <a:rPr lang="en-GB" dirty="0" err="1"/>
              <a:t>en</a:t>
            </a:r>
            <a:r>
              <a:rPr lang="en-GB" dirty="0"/>
              <a:t> WB </a:t>
            </a:r>
            <a:r>
              <a:rPr lang="en-GB" dirty="0" err="1"/>
              <a:t>beleid</a:t>
            </a:r>
            <a:r>
              <a:rPr lang="en-GB" dirty="0"/>
              <a:t> op </a:t>
            </a:r>
            <a:r>
              <a:rPr lang="en-GB" dirty="0" err="1"/>
              <a:t>kan</a:t>
            </a:r>
            <a:r>
              <a:rPr lang="en-GB" dirty="0"/>
              <a:t> </a:t>
            </a:r>
            <a:r>
              <a:rPr lang="en-GB" dirty="0" err="1"/>
              <a:t>enten</a:t>
            </a:r>
            <a:r>
              <a:rPr lang="en-GB" dirty="0"/>
              <a:t>. </a:t>
            </a:r>
          </a:p>
          <a:p>
            <a:endParaRPr lang="en-GB" dirty="0"/>
          </a:p>
          <a:p>
            <a:r>
              <a:rPr lang="en-GB" dirty="0"/>
              <a:t>VISIE: </a:t>
            </a:r>
          </a:p>
          <a:p>
            <a:r>
              <a:rPr lang="en-GB" dirty="0" err="1"/>
              <a:t>Welke</a:t>
            </a:r>
            <a:r>
              <a:rPr lang="en-GB" dirty="0"/>
              <a:t> </a:t>
            </a:r>
            <a:r>
              <a:rPr lang="en-GB" dirty="0" err="1"/>
              <a:t>betekenis</a:t>
            </a:r>
            <a:r>
              <a:rPr lang="en-GB" dirty="0"/>
              <a:t> </a:t>
            </a:r>
            <a:r>
              <a:rPr lang="en-GB" dirty="0" err="1"/>
              <a:t>geeft</a:t>
            </a:r>
            <a:r>
              <a:rPr lang="en-GB" dirty="0"/>
              <a:t> men </a:t>
            </a:r>
            <a:r>
              <a:rPr lang="en-GB" dirty="0" err="1"/>
              <a:t>aan</a:t>
            </a:r>
            <a:r>
              <a:rPr lang="en-GB" dirty="0"/>
              <a:t> de </a:t>
            </a:r>
            <a:r>
              <a:rPr lang="en-GB" dirty="0" err="1"/>
              <a:t>verzamelde</a:t>
            </a:r>
            <a:r>
              <a:rPr lang="en-GB" dirty="0"/>
              <a:t> input? Hoe </a:t>
            </a:r>
            <a:r>
              <a:rPr lang="en-GB" dirty="0" err="1"/>
              <a:t>bekijkt</a:t>
            </a:r>
            <a:r>
              <a:rPr lang="en-GB" dirty="0"/>
              <a:t> men de </a:t>
            </a:r>
            <a:r>
              <a:rPr lang="en-GB" dirty="0" err="1"/>
              <a:t>resultaten</a:t>
            </a:r>
            <a:r>
              <a:rPr lang="en-GB" dirty="0"/>
              <a:t> </a:t>
            </a:r>
            <a:r>
              <a:rPr lang="en-GB" dirty="0" err="1"/>
              <a:t>vanuit</a:t>
            </a:r>
            <a:r>
              <a:rPr lang="en-GB" dirty="0"/>
              <a:t> de </a:t>
            </a:r>
            <a:r>
              <a:rPr lang="en-GB" dirty="0" err="1"/>
              <a:t>visie</a:t>
            </a:r>
            <a:r>
              <a:rPr lang="en-GB" dirty="0"/>
              <a:t>, </a:t>
            </a:r>
            <a:r>
              <a:rPr lang="en-GB" dirty="0" err="1"/>
              <a:t>missie</a:t>
            </a:r>
            <a:r>
              <a:rPr lang="en-GB" dirty="0"/>
              <a:t> </a:t>
            </a:r>
            <a:r>
              <a:rPr lang="en-GB" dirty="0" err="1"/>
              <a:t>en</a:t>
            </a:r>
            <a:r>
              <a:rPr lang="en-GB" dirty="0"/>
              <a:t> </a:t>
            </a:r>
            <a:r>
              <a:rPr lang="en-GB" dirty="0" err="1"/>
              <a:t>waarden</a:t>
            </a:r>
            <a:r>
              <a:rPr lang="en-GB" dirty="0"/>
              <a:t> van de </a:t>
            </a:r>
            <a:r>
              <a:rPr lang="en-GB" dirty="0" err="1"/>
              <a:t>organisatie</a:t>
            </a:r>
            <a:r>
              <a:rPr lang="en-GB" dirty="0"/>
              <a:t>? </a:t>
            </a:r>
          </a:p>
          <a:p>
            <a:endParaRPr lang="en-GB" dirty="0"/>
          </a:p>
          <a:p>
            <a:r>
              <a:rPr lang="en-GB" dirty="0"/>
              <a:t>STRATEGIE:</a:t>
            </a:r>
          </a:p>
          <a:p>
            <a:r>
              <a:rPr lang="en-GB" dirty="0"/>
              <a:t>De </a:t>
            </a:r>
            <a:r>
              <a:rPr lang="en-GB" dirty="0" err="1"/>
              <a:t>volgende</a:t>
            </a:r>
            <a:r>
              <a:rPr lang="en-GB" dirty="0"/>
              <a:t> </a:t>
            </a:r>
            <a:r>
              <a:rPr lang="en-GB" dirty="0" err="1"/>
              <a:t>oefeningen</a:t>
            </a:r>
            <a:r>
              <a:rPr lang="en-GB" dirty="0"/>
              <a:t> </a:t>
            </a:r>
            <a:r>
              <a:rPr lang="en-GB" dirty="0" err="1"/>
              <a:t>bestaat</a:t>
            </a:r>
            <a:r>
              <a:rPr lang="en-GB" dirty="0"/>
              <a:t> </a:t>
            </a:r>
            <a:r>
              <a:rPr lang="en-GB" dirty="0" err="1"/>
              <a:t>er</a:t>
            </a:r>
            <a:r>
              <a:rPr lang="en-GB" dirty="0"/>
              <a:t> </a:t>
            </a:r>
            <a:r>
              <a:rPr lang="en-GB" dirty="0" err="1"/>
              <a:t>uit</a:t>
            </a:r>
            <a:r>
              <a:rPr lang="en-GB" dirty="0"/>
              <a:t> om </a:t>
            </a:r>
            <a:r>
              <a:rPr lang="en-GB" dirty="0" err="1"/>
              <a:t>deze</a:t>
            </a:r>
            <a:r>
              <a:rPr lang="en-GB" dirty="0"/>
              <a:t> </a:t>
            </a:r>
            <a:r>
              <a:rPr lang="en-GB" b="1" dirty="0" err="1"/>
              <a:t>veelheid</a:t>
            </a:r>
            <a:r>
              <a:rPr lang="en-GB" b="1" dirty="0"/>
              <a:t> van data </a:t>
            </a:r>
            <a:r>
              <a:rPr lang="en-GB" b="1" dirty="0" err="1"/>
              <a:t>samen</a:t>
            </a:r>
            <a:r>
              <a:rPr lang="en-GB" b="1" dirty="0"/>
              <a:t> </a:t>
            </a:r>
            <a:r>
              <a:rPr lang="en-GB" b="1" dirty="0" err="1"/>
              <a:t>te</a:t>
            </a:r>
            <a:r>
              <a:rPr lang="en-GB" b="1" dirty="0"/>
              <a:t> </a:t>
            </a:r>
            <a:r>
              <a:rPr lang="en-GB" b="1" dirty="0" err="1"/>
              <a:t>brengen</a:t>
            </a:r>
            <a:r>
              <a:rPr lang="en-GB" b="1" dirty="0"/>
              <a:t> tot </a:t>
            </a:r>
            <a:r>
              <a:rPr lang="en-GB" b="1" dirty="0" err="1"/>
              <a:t>actiedomeinen</a:t>
            </a:r>
            <a:r>
              <a:rPr lang="en-GB" b="1" dirty="0"/>
              <a:t> die men </a:t>
            </a:r>
            <a:r>
              <a:rPr lang="en-GB" b="1" dirty="0" err="1"/>
              <a:t>vervolgens</a:t>
            </a:r>
            <a:r>
              <a:rPr lang="en-GB" b="1" dirty="0"/>
              <a:t> </a:t>
            </a:r>
            <a:r>
              <a:rPr lang="en-GB" b="1" dirty="0" err="1"/>
              <a:t>kan</a:t>
            </a:r>
            <a:r>
              <a:rPr lang="en-GB" b="1" dirty="0"/>
              <a:t> </a:t>
            </a:r>
            <a:r>
              <a:rPr lang="en-GB" b="1" dirty="0" err="1"/>
              <a:t>vertalen</a:t>
            </a:r>
            <a:r>
              <a:rPr lang="en-GB" b="1" dirty="0"/>
              <a:t> </a:t>
            </a:r>
            <a:r>
              <a:rPr lang="en-GB" b="1" dirty="0" err="1"/>
              <a:t>naar</a:t>
            </a:r>
            <a:r>
              <a:rPr lang="en-GB" b="1" dirty="0"/>
              <a:t> </a:t>
            </a:r>
            <a:r>
              <a:rPr lang="en-GB" b="1" dirty="0" err="1"/>
              <a:t>acties</a:t>
            </a:r>
            <a:r>
              <a:rPr lang="en-GB" dirty="0"/>
              <a:t>. </a:t>
            </a:r>
            <a:r>
              <a:rPr lang="en-GB" dirty="0" err="1"/>
              <a:t>Deze</a:t>
            </a:r>
            <a:r>
              <a:rPr lang="en-GB" dirty="0"/>
              <a:t> </a:t>
            </a:r>
            <a:r>
              <a:rPr lang="en-GB" dirty="0" err="1"/>
              <a:t>acties</a:t>
            </a:r>
            <a:r>
              <a:rPr lang="en-GB" dirty="0"/>
              <a:t> </a:t>
            </a:r>
            <a:r>
              <a:rPr lang="en-GB" dirty="0" err="1"/>
              <a:t>houden</a:t>
            </a:r>
            <a:r>
              <a:rPr lang="en-GB" dirty="0"/>
              <a:t> </a:t>
            </a:r>
            <a:r>
              <a:rPr lang="en-GB" dirty="0" err="1"/>
              <a:t>rekening</a:t>
            </a:r>
            <a:r>
              <a:rPr lang="en-GB" dirty="0"/>
              <a:t> met 3 criteria: </a:t>
            </a:r>
          </a:p>
          <a:p>
            <a:pPr marL="222976" indent="-222976" defTabSz="445953">
              <a:buFontTx/>
              <a:buAutoNum type="arabicParenR"/>
              <a:defRPr/>
            </a:pPr>
            <a:r>
              <a:rPr lang="en-GB" b="1" dirty="0" err="1"/>
              <a:t>Preventie</a:t>
            </a:r>
            <a:r>
              <a:rPr lang="en-GB" b="1" dirty="0"/>
              <a:t> </a:t>
            </a:r>
            <a:r>
              <a:rPr lang="en-GB" b="1" dirty="0" err="1"/>
              <a:t>én</a:t>
            </a:r>
            <a:r>
              <a:rPr lang="en-GB" b="1" dirty="0"/>
              <a:t> </a:t>
            </a:r>
            <a:r>
              <a:rPr lang="en-GB" b="1" dirty="0" err="1"/>
              <a:t>amplitie</a:t>
            </a:r>
            <a:r>
              <a:rPr lang="en-GB" b="1" dirty="0"/>
              <a:t>: </a:t>
            </a:r>
            <a:r>
              <a:rPr lang="en-GB" dirty="0"/>
              <a:t>We </a:t>
            </a:r>
            <a:r>
              <a:rPr lang="en-GB" dirty="0" err="1"/>
              <a:t>pleiten</a:t>
            </a:r>
            <a:r>
              <a:rPr lang="en-GB" dirty="0"/>
              <a:t> </a:t>
            </a:r>
            <a:r>
              <a:rPr lang="en-GB" dirty="0" err="1"/>
              <a:t>hiervoor</a:t>
            </a:r>
            <a:r>
              <a:rPr lang="en-GB" dirty="0"/>
              <a:t> </a:t>
            </a:r>
            <a:r>
              <a:rPr lang="en-GB" dirty="0" err="1"/>
              <a:t>voor</a:t>
            </a:r>
            <a:r>
              <a:rPr lang="en-GB" dirty="0"/>
              <a:t> </a:t>
            </a:r>
            <a:r>
              <a:rPr lang="en-GB" dirty="0" err="1"/>
              <a:t>een</a:t>
            </a:r>
            <a:r>
              <a:rPr lang="en-GB" dirty="0"/>
              <a:t> “</a:t>
            </a:r>
            <a:r>
              <a:rPr lang="en-GB" dirty="0" err="1"/>
              <a:t>tweesporenbeleid</a:t>
            </a:r>
            <a:r>
              <a:rPr lang="en-GB" dirty="0"/>
              <a:t>” </a:t>
            </a:r>
            <a:r>
              <a:rPr lang="en-GB" dirty="0" err="1"/>
              <a:t>waarbij</a:t>
            </a:r>
            <a:r>
              <a:rPr lang="en-GB" dirty="0"/>
              <a:t> we </a:t>
            </a:r>
            <a:r>
              <a:rPr lang="en-GB" dirty="0" err="1"/>
              <a:t>enerzijds</a:t>
            </a:r>
            <a:r>
              <a:rPr lang="en-GB" dirty="0"/>
              <a:t> </a:t>
            </a:r>
            <a:r>
              <a:rPr lang="en-GB" dirty="0" err="1"/>
              <a:t>inzetten</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a:t>
            </a:r>
            <a:r>
              <a:rPr lang="en-GB" dirty="0" err="1"/>
              <a:t>preventief</a:t>
            </a:r>
            <a:r>
              <a:rPr lang="en-GB" dirty="0"/>
              <a:t> </a:t>
            </a:r>
            <a:r>
              <a:rPr lang="en-GB" dirty="0" err="1"/>
              <a:t>te</a:t>
            </a:r>
            <a:r>
              <a:rPr lang="en-GB" dirty="0"/>
              <a:t> </a:t>
            </a:r>
            <a:r>
              <a:rPr lang="en-GB" dirty="0" err="1"/>
              <a:t>zijn</a:t>
            </a:r>
            <a:r>
              <a:rPr lang="en-GB" dirty="0"/>
              <a:t> </a:t>
            </a:r>
            <a:r>
              <a:rPr lang="en-GB" dirty="0" err="1"/>
              <a:t>en</a:t>
            </a:r>
            <a:r>
              <a:rPr lang="en-GB" dirty="0"/>
              <a:t> </a:t>
            </a:r>
            <a:r>
              <a:rPr lang="en-GB" dirty="0" err="1"/>
              <a:t>ongewenste</a:t>
            </a:r>
            <a:r>
              <a:rPr lang="en-GB" dirty="0"/>
              <a:t> </a:t>
            </a:r>
            <a:r>
              <a:rPr lang="en-GB" dirty="0" err="1"/>
              <a:t>uitkomsten</a:t>
            </a:r>
            <a:r>
              <a:rPr lang="en-GB" dirty="0"/>
              <a:t> </a:t>
            </a:r>
            <a:r>
              <a:rPr lang="en-GB" dirty="0" err="1"/>
              <a:t>te</a:t>
            </a:r>
            <a:r>
              <a:rPr lang="en-GB" dirty="0"/>
              <a:t> </a:t>
            </a:r>
            <a:r>
              <a:rPr lang="en-GB" dirty="0" err="1"/>
              <a:t>voorkomen</a:t>
            </a:r>
            <a:r>
              <a:rPr lang="en-GB" dirty="0"/>
              <a:t> </a:t>
            </a:r>
            <a:r>
              <a:rPr lang="en-GB" i="1" dirty="0"/>
              <a:t>(</a:t>
            </a:r>
            <a:r>
              <a:rPr lang="en-GB" i="0" dirty="0" err="1"/>
              <a:t>stresspreventie</a:t>
            </a:r>
            <a:r>
              <a:rPr lang="en-GB" i="1" dirty="0"/>
              <a:t> - </a:t>
            </a:r>
            <a:r>
              <a:rPr lang="en-GB" i="1" dirty="0" err="1"/>
              <a:t>preventie</a:t>
            </a:r>
            <a:r>
              <a:rPr lang="en-GB" i="0" dirty="0"/>
              <a:t>)</a:t>
            </a:r>
            <a:r>
              <a:rPr lang="en-GB" i="1" dirty="0"/>
              <a:t>,</a:t>
            </a:r>
            <a:r>
              <a:rPr lang="en-GB" dirty="0"/>
              <a:t> </a:t>
            </a:r>
            <a:r>
              <a:rPr lang="en-GB" dirty="0" err="1"/>
              <a:t>en</a:t>
            </a:r>
            <a:r>
              <a:rPr lang="en-GB" dirty="0"/>
              <a:t> </a:t>
            </a:r>
            <a:r>
              <a:rPr lang="en-GB" dirty="0" err="1"/>
              <a:t>anderzijds</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de </a:t>
            </a:r>
            <a:r>
              <a:rPr lang="en-GB" dirty="0" err="1"/>
              <a:t>positieve</a:t>
            </a:r>
            <a:r>
              <a:rPr lang="en-GB" dirty="0"/>
              <a:t> </a:t>
            </a:r>
            <a:r>
              <a:rPr lang="en-GB" dirty="0" err="1"/>
              <a:t>werkbeleving</a:t>
            </a:r>
            <a:r>
              <a:rPr lang="en-GB" dirty="0"/>
              <a:t> net extra in de </a:t>
            </a:r>
            <a:r>
              <a:rPr lang="en-GB" dirty="0" err="1"/>
              <a:t>verf</a:t>
            </a:r>
            <a:r>
              <a:rPr lang="en-GB" dirty="0"/>
              <a:t> </a:t>
            </a:r>
            <a:r>
              <a:rPr lang="en-GB" dirty="0" err="1"/>
              <a:t>te</a:t>
            </a:r>
            <a:r>
              <a:rPr lang="en-GB" dirty="0"/>
              <a:t> </a:t>
            </a:r>
            <a:r>
              <a:rPr lang="en-GB" dirty="0" err="1"/>
              <a:t>zetten</a:t>
            </a:r>
            <a:r>
              <a:rPr lang="en-GB" dirty="0"/>
              <a:t> of </a:t>
            </a:r>
            <a:r>
              <a:rPr lang="en-GB" dirty="0" err="1"/>
              <a:t>te</a:t>
            </a:r>
            <a:r>
              <a:rPr lang="en-GB" dirty="0"/>
              <a:t> </a:t>
            </a:r>
            <a:r>
              <a:rPr lang="en-GB" dirty="0" err="1"/>
              <a:t>bevorderen</a:t>
            </a:r>
            <a:r>
              <a:rPr lang="en-GB" dirty="0"/>
              <a:t> (engagement </a:t>
            </a:r>
            <a:r>
              <a:rPr lang="en-GB" dirty="0" err="1"/>
              <a:t>bevordering</a:t>
            </a:r>
            <a:r>
              <a:rPr lang="en-GB" dirty="0"/>
              <a:t> – </a:t>
            </a:r>
            <a:r>
              <a:rPr lang="en-GB" i="1" dirty="0" err="1"/>
              <a:t>amplitie</a:t>
            </a:r>
            <a:r>
              <a:rPr lang="en-GB" dirty="0"/>
              <a:t>). </a:t>
            </a:r>
            <a:r>
              <a:rPr lang="en-GB" dirty="0" err="1"/>
              <a:t>Welke</a:t>
            </a:r>
            <a:r>
              <a:rPr lang="en-GB" dirty="0"/>
              <a:t> </a:t>
            </a:r>
            <a:r>
              <a:rPr lang="en-GB" dirty="0" err="1"/>
              <a:t>werkaspecten</a:t>
            </a:r>
            <a:r>
              <a:rPr lang="en-GB" dirty="0"/>
              <a:t> </a:t>
            </a:r>
            <a:r>
              <a:rPr lang="en-GB" dirty="0" err="1"/>
              <a:t>beïnvloeden</a:t>
            </a:r>
            <a:r>
              <a:rPr lang="en-GB" dirty="0"/>
              <a:t> </a:t>
            </a:r>
            <a:r>
              <a:rPr lang="en-GB" dirty="0" err="1"/>
              <a:t>welke</a:t>
            </a:r>
            <a:r>
              <a:rPr lang="en-GB" dirty="0"/>
              <a:t> </a:t>
            </a:r>
            <a:r>
              <a:rPr lang="en-GB" dirty="0" err="1"/>
              <a:t>sporen</a:t>
            </a:r>
            <a:r>
              <a:rPr lang="en-GB" dirty="0"/>
              <a:t>?</a:t>
            </a:r>
          </a:p>
          <a:p>
            <a:pPr marL="222976" indent="-222976">
              <a:buAutoNum type="arabicParenR"/>
            </a:pPr>
            <a:r>
              <a:rPr lang="en-GB" b="1" dirty="0" err="1"/>
              <a:t>Verschillende</a:t>
            </a:r>
            <a:r>
              <a:rPr lang="en-GB" b="1" dirty="0"/>
              <a:t> </a:t>
            </a:r>
            <a:r>
              <a:rPr lang="en-GB" b="1" dirty="0" err="1"/>
              <a:t>niveaus</a:t>
            </a:r>
            <a:r>
              <a:rPr lang="en-GB" b="1" dirty="0"/>
              <a:t>: </a:t>
            </a:r>
            <a:r>
              <a:rPr lang="en-GB" dirty="0" err="1"/>
              <a:t>Acties</a:t>
            </a:r>
            <a:r>
              <a:rPr lang="en-GB" dirty="0"/>
              <a:t> die </a:t>
            </a:r>
            <a:r>
              <a:rPr lang="en-GB" dirty="0" err="1"/>
              <a:t>betrekking</a:t>
            </a:r>
            <a:r>
              <a:rPr lang="en-GB" dirty="0"/>
              <a:t> </a:t>
            </a:r>
            <a:r>
              <a:rPr lang="en-GB" dirty="0" err="1"/>
              <a:t>hebben</a:t>
            </a:r>
            <a:r>
              <a:rPr lang="en-GB" dirty="0"/>
              <a:t> op </a:t>
            </a:r>
            <a:r>
              <a:rPr lang="en-GB" dirty="0" err="1"/>
              <a:t>zowel</a:t>
            </a:r>
            <a:r>
              <a:rPr lang="en-GB" dirty="0"/>
              <a:t> het </a:t>
            </a:r>
            <a:r>
              <a:rPr lang="en-GB" dirty="0" err="1"/>
              <a:t>organisatie</a:t>
            </a:r>
            <a:r>
              <a:rPr lang="en-GB" dirty="0"/>
              <a:t>-, </a:t>
            </a:r>
            <a:r>
              <a:rPr lang="en-GB" dirty="0" err="1"/>
              <a:t>leiderschaps</a:t>
            </a:r>
            <a:r>
              <a:rPr lang="en-GB" dirty="0"/>
              <a:t>-, team- </a:t>
            </a:r>
            <a:r>
              <a:rPr lang="en-GB" dirty="0" err="1"/>
              <a:t>en</a:t>
            </a:r>
            <a:r>
              <a:rPr lang="en-GB" dirty="0"/>
              <a:t> </a:t>
            </a:r>
            <a:r>
              <a:rPr lang="en-GB" dirty="0" err="1"/>
              <a:t>individueel</a:t>
            </a:r>
            <a:r>
              <a:rPr lang="en-GB" dirty="0"/>
              <a:t> </a:t>
            </a:r>
            <a:r>
              <a:rPr lang="en-GB" dirty="0" err="1"/>
              <a:t>niveau</a:t>
            </a:r>
            <a:r>
              <a:rPr lang="en-GB" dirty="0"/>
              <a:t>. </a:t>
            </a:r>
          </a:p>
          <a:p>
            <a:pPr marL="222976" indent="-222976">
              <a:buAutoNum type="arabicParenR"/>
            </a:pPr>
            <a:r>
              <a:rPr lang="nl-BE" b="1" dirty="0"/>
              <a:t>Quick </a:t>
            </a:r>
            <a:r>
              <a:rPr lang="nl-BE" b="1" dirty="0" err="1"/>
              <a:t>wins</a:t>
            </a:r>
            <a:r>
              <a:rPr lang="nl-BE" b="1" dirty="0"/>
              <a:t> én meer structurele/diepgaandere initiatieven: </a:t>
            </a:r>
            <a:r>
              <a:rPr lang="nl-BE" dirty="0"/>
              <a:t>Z</a:t>
            </a:r>
            <a:r>
              <a:rPr lang="en-GB" dirty="0" err="1"/>
              <a:t>owel</a:t>
            </a:r>
            <a:r>
              <a:rPr lang="en-GB" dirty="0"/>
              <a:t> </a:t>
            </a:r>
            <a:r>
              <a:rPr lang="en-GB" dirty="0" err="1"/>
              <a:t>acties</a:t>
            </a:r>
            <a:r>
              <a:rPr lang="en-GB" dirty="0"/>
              <a:t> die “</a:t>
            </a:r>
            <a:r>
              <a:rPr lang="en-GB" dirty="0" err="1"/>
              <a:t>snel</a:t>
            </a:r>
            <a:r>
              <a:rPr lang="en-GB" dirty="0"/>
              <a:t>” </a:t>
            </a:r>
            <a:r>
              <a:rPr lang="en-GB" dirty="0" err="1"/>
              <a:t>realiseerbaar</a:t>
            </a:r>
            <a:r>
              <a:rPr lang="en-GB" dirty="0"/>
              <a:t> </a:t>
            </a:r>
            <a:r>
              <a:rPr lang="en-GB" dirty="0" err="1"/>
              <a:t>zijn</a:t>
            </a:r>
            <a:r>
              <a:rPr lang="en-GB" dirty="0"/>
              <a:t> </a:t>
            </a:r>
            <a:r>
              <a:rPr lang="en-GB" dirty="0" err="1"/>
              <a:t>en</a:t>
            </a:r>
            <a:r>
              <a:rPr lang="en-GB" dirty="0"/>
              <a:t> </a:t>
            </a:r>
            <a:r>
              <a:rPr lang="en-GB" dirty="0" err="1"/>
              <a:t>een</a:t>
            </a:r>
            <a:r>
              <a:rPr lang="en-GB" dirty="0"/>
              <a:t> </a:t>
            </a:r>
            <a:r>
              <a:rPr lang="en-GB" dirty="0" err="1"/>
              <a:t>verschil</a:t>
            </a:r>
            <a:r>
              <a:rPr lang="en-GB" dirty="0"/>
              <a:t> </a:t>
            </a:r>
            <a:r>
              <a:rPr lang="en-GB" dirty="0" err="1"/>
              <a:t>kunnen</a:t>
            </a:r>
            <a:r>
              <a:rPr lang="en-GB" dirty="0"/>
              <a:t> </a:t>
            </a:r>
            <a:r>
              <a:rPr lang="en-GB" dirty="0" err="1"/>
              <a:t>maken</a:t>
            </a:r>
            <a:r>
              <a:rPr lang="en-GB" dirty="0"/>
              <a:t> (“</a:t>
            </a:r>
            <a:r>
              <a:rPr lang="en-GB" i="1" dirty="0"/>
              <a:t>quick wins”</a:t>
            </a:r>
            <a:r>
              <a:rPr lang="en-GB" i="0" dirty="0"/>
              <a:t>), </a:t>
            </a:r>
            <a:r>
              <a:rPr lang="en-GB" i="0" dirty="0" err="1"/>
              <a:t>als</a:t>
            </a:r>
            <a:r>
              <a:rPr lang="en-GB" i="0" dirty="0"/>
              <a:t> </a:t>
            </a:r>
            <a:r>
              <a:rPr lang="en-GB" i="0" dirty="0" err="1"/>
              <a:t>acties</a:t>
            </a:r>
            <a:r>
              <a:rPr lang="en-GB" i="0" dirty="0"/>
              <a:t> die </a:t>
            </a:r>
            <a:r>
              <a:rPr lang="en-GB" i="0" dirty="0" err="1"/>
              <a:t>mogelijks</a:t>
            </a:r>
            <a:r>
              <a:rPr lang="en-GB" i="0" dirty="0"/>
              <a:t> wat </a:t>
            </a:r>
            <a:r>
              <a:rPr lang="en-GB" i="0" dirty="0" err="1"/>
              <a:t>meer</a:t>
            </a:r>
            <a:r>
              <a:rPr lang="en-GB" i="0" dirty="0"/>
              <a:t> </a:t>
            </a:r>
            <a:r>
              <a:rPr lang="en-GB" i="0" dirty="0" err="1"/>
              <a:t>tijd</a:t>
            </a:r>
            <a:r>
              <a:rPr lang="en-GB" i="0" dirty="0"/>
              <a:t> </a:t>
            </a:r>
            <a:r>
              <a:rPr lang="en-GB" i="0" dirty="0" err="1"/>
              <a:t>en</a:t>
            </a:r>
            <a:r>
              <a:rPr lang="en-GB" i="0" dirty="0"/>
              <a:t> </a:t>
            </a:r>
            <a:r>
              <a:rPr lang="en-GB" i="0" dirty="0" err="1"/>
              <a:t>inspanning</a:t>
            </a:r>
            <a:r>
              <a:rPr lang="en-GB" i="0" dirty="0"/>
              <a:t> </a:t>
            </a:r>
            <a:r>
              <a:rPr lang="en-GB" i="0" dirty="0" err="1"/>
              <a:t>vergen</a:t>
            </a:r>
            <a:r>
              <a:rPr lang="en-GB" i="0" dirty="0"/>
              <a:t> maar </a:t>
            </a:r>
            <a:r>
              <a:rPr lang="en-GB" i="0" dirty="0" err="1"/>
              <a:t>wel</a:t>
            </a:r>
            <a:r>
              <a:rPr lang="en-GB" i="0" dirty="0"/>
              <a:t> </a:t>
            </a:r>
            <a:r>
              <a:rPr lang="en-GB" i="0" dirty="0" err="1"/>
              <a:t>structureel</a:t>
            </a:r>
            <a:r>
              <a:rPr lang="en-GB" i="0" dirty="0"/>
              <a:t> </a:t>
            </a:r>
            <a:r>
              <a:rPr lang="en-GB" i="0" dirty="0" err="1"/>
              <a:t>oorzaken</a:t>
            </a:r>
            <a:r>
              <a:rPr lang="en-GB" i="0" dirty="0"/>
              <a:t> </a:t>
            </a:r>
            <a:r>
              <a:rPr lang="en-GB" i="0" dirty="0" err="1"/>
              <a:t>aanpakken</a:t>
            </a:r>
            <a:r>
              <a:rPr lang="en-GB" i="0" dirty="0"/>
              <a:t> </a:t>
            </a:r>
            <a:r>
              <a:rPr lang="en-GB" i="0" dirty="0" err="1"/>
              <a:t>en</a:t>
            </a:r>
            <a:r>
              <a:rPr lang="en-GB" i="0" dirty="0"/>
              <a:t> </a:t>
            </a:r>
            <a:r>
              <a:rPr lang="en-GB" i="0" dirty="0" err="1"/>
              <a:t>ingebed</a:t>
            </a:r>
            <a:r>
              <a:rPr lang="en-GB" i="0" dirty="0"/>
              <a:t> </a:t>
            </a:r>
            <a:r>
              <a:rPr lang="en-GB" i="0" dirty="0" err="1"/>
              <a:t>worden</a:t>
            </a:r>
            <a:r>
              <a:rPr lang="en-GB" i="0" dirty="0"/>
              <a:t> in </a:t>
            </a:r>
            <a:r>
              <a:rPr lang="en-GB" i="0" dirty="0" err="1"/>
              <a:t>beleid</a:t>
            </a:r>
            <a:r>
              <a:rPr lang="en-GB" i="0" dirty="0"/>
              <a:t> (LT-</a:t>
            </a:r>
            <a:r>
              <a:rPr lang="en-GB" i="0" dirty="0" err="1"/>
              <a:t>acties</a:t>
            </a:r>
            <a:r>
              <a:rPr lang="en-GB" i="0" dirty="0"/>
              <a:t>). Tot slot </a:t>
            </a:r>
            <a:r>
              <a:rPr lang="en-GB" i="0" dirty="0" err="1"/>
              <a:t>kan</a:t>
            </a:r>
            <a:r>
              <a:rPr lang="en-GB" i="0" dirty="0"/>
              <a:t> het </a:t>
            </a:r>
            <a:r>
              <a:rPr lang="en-GB" i="0" dirty="0" err="1"/>
              <a:t>ook</a:t>
            </a:r>
            <a:r>
              <a:rPr lang="en-GB" i="0" dirty="0"/>
              <a:t> relevant </a:t>
            </a:r>
            <a:r>
              <a:rPr lang="en-GB" i="0" dirty="0" err="1"/>
              <a:t>zijn</a:t>
            </a:r>
            <a:r>
              <a:rPr lang="en-GB" i="0" dirty="0"/>
              <a:t> om de </a:t>
            </a:r>
            <a:r>
              <a:rPr lang="en-GB" i="0" dirty="0" err="1"/>
              <a:t>arbeidsorganisatie</a:t>
            </a:r>
            <a:r>
              <a:rPr lang="en-GB" i="0" dirty="0"/>
              <a:t> wat </a:t>
            </a:r>
            <a:r>
              <a:rPr lang="en-GB" i="0" dirty="0" err="1"/>
              <a:t>beter</a:t>
            </a:r>
            <a:r>
              <a:rPr lang="en-GB" i="0" dirty="0"/>
              <a:t> </a:t>
            </a:r>
            <a:r>
              <a:rPr lang="en-GB" i="0" dirty="0" err="1"/>
              <a:t>onder</a:t>
            </a:r>
            <a:r>
              <a:rPr lang="en-GB" i="0" dirty="0"/>
              <a:t> de </a:t>
            </a:r>
            <a:r>
              <a:rPr lang="en-GB" i="0" dirty="0" err="1"/>
              <a:t>loep</a:t>
            </a:r>
            <a:r>
              <a:rPr lang="en-GB" i="0" dirty="0"/>
              <a:t> </a:t>
            </a:r>
            <a:r>
              <a:rPr lang="en-GB" i="0" dirty="0" err="1"/>
              <a:t>te</a:t>
            </a:r>
            <a:r>
              <a:rPr lang="en-GB" i="0" dirty="0"/>
              <a:t> </a:t>
            </a:r>
            <a:r>
              <a:rPr lang="en-GB" i="0" dirty="0" err="1"/>
              <a:t>nemen</a:t>
            </a:r>
            <a:r>
              <a:rPr lang="en-GB" i="0" dirty="0"/>
              <a:t> </a:t>
            </a:r>
            <a:r>
              <a:rPr lang="en-GB" i="0" dirty="0" err="1"/>
              <a:t>en</a:t>
            </a:r>
            <a:r>
              <a:rPr lang="en-GB" i="0" dirty="0"/>
              <a:t> </a:t>
            </a:r>
            <a:r>
              <a:rPr lang="en-GB" i="0" dirty="0" err="1"/>
              <a:t>eventuele</a:t>
            </a:r>
            <a:r>
              <a:rPr lang="en-GB" i="0" dirty="0"/>
              <a:t> </a:t>
            </a:r>
            <a:r>
              <a:rPr lang="en-GB" i="0" dirty="0" err="1"/>
              <a:t>veranderingen</a:t>
            </a:r>
            <a:r>
              <a:rPr lang="en-GB" i="0" dirty="0"/>
              <a:t> door </a:t>
            </a:r>
            <a:r>
              <a:rPr lang="en-GB" i="0" dirty="0" err="1"/>
              <a:t>te</a:t>
            </a:r>
            <a:r>
              <a:rPr lang="en-GB" i="0" dirty="0"/>
              <a:t> </a:t>
            </a:r>
            <a:r>
              <a:rPr lang="en-GB" i="0" dirty="0" err="1"/>
              <a:t>voeren</a:t>
            </a:r>
            <a:r>
              <a:rPr lang="en-GB" i="0" dirty="0"/>
              <a:t>. </a:t>
            </a:r>
          </a:p>
          <a:p>
            <a:pPr marL="222976" indent="-222976">
              <a:buAutoNum type="arabicParenR"/>
            </a:pPr>
            <a:endParaRPr lang="en-GB" i="0" dirty="0"/>
          </a:p>
          <a:p>
            <a:r>
              <a:rPr lang="en-GB" i="0" dirty="0"/>
              <a:t>CONCEPT, ACTIE &amp; INTEGRATIE:</a:t>
            </a:r>
          </a:p>
          <a:p>
            <a:r>
              <a:rPr lang="en-GB" i="0" dirty="0" err="1"/>
              <a:t>Eens</a:t>
            </a:r>
            <a:r>
              <a:rPr lang="en-GB" i="0" dirty="0"/>
              <a:t> </a:t>
            </a:r>
            <a:r>
              <a:rPr lang="en-GB" i="0" dirty="0" err="1"/>
              <a:t>actiemaatregelen</a:t>
            </a:r>
            <a:r>
              <a:rPr lang="en-GB" i="0" dirty="0"/>
              <a:t> </a:t>
            </a:r>
            <a:r>
              <a:rPr lang="en-GB" i="0" dirty="0" err="1"/>
              <a:t>gedefinieerd</a:t>
            </a:r>
            <a:r>
              <a:rPr lang="en-GB" i="0" dirty="0"/>
              <a:t>, is het </a:t>
            </a:r>
            <a:r>
              <a:rPr lang="en-GB" i="0" dirty="0" err="1"/>
              <a:t>belangrijk</a:t>
            </a:r>
            <a:r>
              <a:rPr lang="en-GB" i="0" dirty="0"/>
              <a:t> om </a:t>
            </a:r>
            <a:r>
              <a:rPr lang="en-GB" b="1" i="0" dirty="0" err="1"/>
              <a:t>prioriteiten</a:t>
            </a:r>
            <a:r>
              <a:rPr lang="en-GB" b="1" i="0" dirty="0"/>
              <a:t> </a:t>
            </a:r>
            <a:r>
              <a:rPr lang="en-GB" b="1" i="0" dirty="0" err="1"/>
              <a:t>te</a:t>
            </a:r>
            <a:r>
              <a:rPr lang="en-GB" b="1" i="0" dirty="0"/>
              <a:t> </a:t>
            </a:r>
            <a:r>
              <a:rPr lang="en-GB" b="1" i="0" dirty="0" err="1"/>
              <a:t>stellen</a:t>
            </a:r>
            <a:r>
              <a:rPr lang="en-GB" b="1" i="0" dirty="0"/>
              <a:t>, </a:t>
            </a:r>
            <a:r>
              <a:rPr lang="en-GB" b="1" i="0" dirty="0" err="1"/>
              <a:t>een</a:t>
            </a:r>
            <a:r>
              <a:rPr lang="en-GB" b="1" i="0" dirty="0"/>
              <a:t> </a:t>
            </a:r>
            <a:r>
              <a:rPr lang="en-GB" b="1" i="0" dirty="0" err="1"/>
              <a:t>communicatie</a:t>
            </a:r>
            <a:r>
              <a:rPr lang="en-GB" b="1" i="0" dirty="0"/>
              <a:t> </a:t>
            </a:r>
            <a:r>
              <a:rPr lang="en-GB" b="1" i="0" dirty="0" err="1"/>
              <a:t>te</a:t>
            </a:r>
            <a:r>
              <a:rPr lang="en-GB" b="1" i="0" dirty="0"/>
              <a:t> </a:t>
            </a:r>
            <a:r>
              <a:rPr lang="en-GB" b="1" i="0" dirty="0" err="1"/>
              <a:t>organiseren</a:t>
            </a:r>
            <a:r>
              <a:rPr lang="en-GB" b="1" i="0" dirty="0"/>
              <a:t> </a:t>
            </a:r>
            <a:r>
              <a:rPr lang="en-GB" b="1" i="0" dirty="0" err="1"/>
              <a:t>en</a:t>
            </a:r>
            <a:r>
              <a:rPr lang="en-GB" b="1" i="0" dirty="0"/>
              <a:t> </a:t>
            </a:r>
            <a:r>
              <a:rPr lang="en-GB" b="1" i="0" dirty="0" err="1"/>
              <a:t>te</a:t>
            </a:r>
            <a:r>
              <a:rPr lang="en-GB" b="1" i="0" dirty="0"/>
              <a:t> </a:t>
            </a:r>
            <a:r>
              <a:rPr lang="en-GB" b="1" i="0" dirty="0" err="1"/>
              <a:t>cascaderen</a:t>
            </a:r>
            <a:r>
              <a:rPr lang="en-GB" b="1" i="0" dirty="0"/>
              <a:t> </a:t>
            </a:r>
            <a:r>
              <a:rPr lang="en-GB" i="0" dirty="0" err="1"/>
              <a:t>doorheen</a:t>
            </a:r>
            <a:r>
              <a:rPr lang="en-GB" i="0" dirty="0"/>
              <a:t> de </a:t>
            </a:r>
            <a:r>
              <a:rPr lang="en-GB" i="0" dirty="0" err="1"/>
              <a:t>organisatie</a:t>
            </a:r>
            <a:r>
              <a:rPr lang="en-GB" i="0" dirty="0"/>
              <a:t> (CONCEPT </a:t>
            </a:r>
            <a:r>
              <a:rPr lang="en-GB" i="0" dirty="0" err="1"/>
              <a:t>participatief</a:t>
            </a:r>
            <a:r>
              <a:rPr lang="en-GB" i="0" dirty="0"/>
              <a:t> </a:t>
            </a:r>
            <a:r>
              <a:rPr lang="en-GB" i="0" dirty="0" err="1"/>
              <a:t>verankeren</a:t>
            </a:r>
            <a:r>
              <a:rPr lang="en-GB" i="0" dirty="0"/>
              <a:t>) </a:t>
            </a:r>
            <a:r>
              <a:rPr lang="en-GB" i="0" dirty="0" err="1"/>
              <a:t>en</a:t>
            </a:r>
            <a:r>
              <a:rPr lang="en-GB" i="0" dirty="0"/>
              <a:t> </a:t>
            </a:r>
            <a:r>
              <a:rPr lang="en-GB" b="1" i="0" dirty="0" err="1"/>
              <a:t>een</a:t>
            </a:r>
            <a:r>
              <a:rPr lang="en-GB" b="1" i="0" dirty="0"/>
              <a:t> plan van </a:t>
            </a:r>
            <a:r>
              <a:rPr lang="en-GB" b="1" i="0" dirty="0" err="1"/>
              <a:t>aanpak</a:t>
            </a:r>
            <a:r>
              <a:rPr lang="en-GB" b="1" i="0" dirty="0"/>
              <a:t> op </a:t>
            </a:r>
            <a:r>
              <a:rPr lang="en-GB" b="1" i="0" dirty="0" err="1"/>
              <a:t>te</a:t>
            </a:r>
            <a:r>
              <a:rPr lang="en-GB" b="1" i="0" dirty="0"/>
              <a:t> </a:t>
            </a:r>
            <a:r>
              <a:rPr lang="en-GB" b="1" i="0" dirty="0" err="1"/>
              <a:t>maken</a:t>
            </a:r>
            <a:r>
              <a:rPr lang="en-GB" b="1" i="0" dirty="0"/>
              <a:t> (SMART ACTIE)</a:t>
            </a:r>
            <a:r>
              <a:rPr lang="en-GB" i="0" dirty="0"/>
              <a:t>. </a:t>
            </a:r>
          </a:p>
          <a:p>
            <a:endParaRPr lang="en-GB" i="0" dirty="0"/>
          </a:p>
          <a:p>
            <a:r>
              <a:rPr lang="en-GB" i="0" dirty="0"/>
              <a:t>Op </a:t>
            </a:r>
            <a:r>
              <a:rPr lang="en-GB" i="0" dirty="0" err="1"/>
              <a:t>termijn</a:t>
            </a:r>
            <a:r>
              <a:rPr lang="en-GB" i="0" dirty="0"/>
              <a:t> (</a:t>
            </a:r>
            <a:r>
              <a:rPr lang="en-GB" i="0" dirty="0" err="1"/>
              <a:t>en</a:t>
            </a:r>
            <a:r>
              <a:rPr lang="en-GB" i="0" dirty="0"/>
              <a:t> </a:t>
            </a:r>
            <a:r>
              <a:rPr lang="en-GB" i="0" dirty="0" err="1"/>
              <a:t>indien</a:t>
            </a:r>
            <a:r>
              <a:rPr lang="en-GB" i="0" dirty="0"/>
              <a:t> </a:t>
            </a:r>
            <a:r>
              <a:rPr lang="en-GB" i="0" dirty="0" err="1"/>
              <a:t>gewenst</a:t>
            </a:r>
            <a:r>
              <a:rPr lang="en-GB" i="0" dirty="0"/>
              <a:t>) </a:t>
            </a:r>
            <a:r>
              <a:rPr lang="en-GB" i="0" dirty="0" err="1"/>
              <a:t>draaien</a:t>
            </a:r>
            <a:r>
              <a:rPr lang="en-GB" i="0" dirty="0"/>
              <a:t> we de </a:t>
            </a:r>
            <a:r>
              <a:rPr lang="en-GB" i="0" dirty="0" err="1"/>
              <a:t>zandloper</a:t>
            </a:r>
            <a:r>
              <a:rPr lang="en-GB" i="0" dirty="0"/>
              <a:t> </a:t>
            </a:r>
            <a:r>
              <a:rPr lang="en-GB" i="0" dirty="0" err="1"/>
              <a:t>opnieuw</a:t>
            </a:r>
            <a:r>
              <a:rPr lang="en-GB" i="0" dirty="0"/>
              <a:t> om </a:t>
            </a:r>
            <a:r>
              <a:rPr lang="en-GB" i="0" dirty="0" err="1"/>
              <a:t>aan</a:t>
            </a:r>
            <a:r>
              <a:rPr lang="en-GB" i="0" dirty="0"/>
              <a:t> de hand van </a:t>
            </a:r>
            <a:r>
              <a:rPr lang="en-GB" b="1" i="0" dirty="0" err="1"/>
              <a:t>hermeting</a:t>
            </a:r>
            <a:r>
              <a:rPr lang="en-GB" b="1" i="0" dirty="0"/>
              <a:t> (</a:t>
            </a:r>
            <a:r>
              <a:rPr lang="en-GB" b="1" i="0" dirty="0" err="1"/>
              <a:t>na</a:t>
            </a:r>
            <a:r>
              <a:rPr lang="en-GB" b="1" i="0" dirty="0"/>
              <a:t> +/- 2j) om de </a:t>
            </a:r>
            <a:r>
              <a:rPr lang="en-GB" b="1" i="0" dirty="0" err="1"/>
              <a:t>nodige</a:t>
            </a:r>
            <a:r>
              <a:rPr lang="en-GB" b="1" i="0" dirty="0"/>
              <a:t> </a:t>
            </a:r>
            <a:r>
              <a:rPr lang="en-GB" b="1" i="0" dirty="0" err="1"/>
              <a:t>opvolging</a:t>
            </a:r>
            <a:r>
              <a:rPr lang="en-GB" b="1" i="0" dirty="0"/>
              <a:t> </a:t>
            </a:r>
            <a:r>
              <a:rPr lang="en-GB" b="1" i="0" dirty="0" err="1"/>
              <a:t>en</a:t>
            </a:r>
            <a:r>
              <a:rPr lang="en-GB" b="1" i="0" dirty="0"/>
              <a:t> </a:t>
            </a:r>
            <a:r>
              <a:rPr lang="en-GB" b="1" i="0" dirty="0" err="1"/>
              <a:t>bijsturing</a:t>
            </a:r>
            <a:r>
              <a:rPr lang="en-GB" b="1" i="0" dirty="0"/>
              <a:t> </a:t>
            </a:r>
            <a:r>
              <a:rPr lang="en-GB" i="0" dirty="0" err="1"/>
              <a:t>te</a:t>
            </a:r>
            <a:r>
              <a:rPr lang="en-GB" i="0" dirty="0"/>
              <a:t> </a:t>
            </a:r>
            <a:r>
              <a:rPr lang="en-GB" i="0" dirty="0" err="1"/>
              <a:t>realiseren</a:t>
            </a:r>
            <a:r>
              <a:rPr lang="en-GB" i="0" dirty="0"/>
              <a:t> </a:t>
            </a:r>
            <a:r>
              <a:rPr lang="en-GB" i="0" dirty="0" err="1"/>
              <a:t>zodoende</a:t>
            </a:r>
            <a:r>
              <a:rPr lang="en-GB" i="0" dirty="0"/>
              <a:t> </a:t>
            </a:r>
            <a:r>
              <a:rPr lang="en-GB" i="0" dirty="0" err="1"/>
              <a:t>een</a:t>
            </a:r>
            <a:r>
              <a:rPr lang="en-GB" i="0" dirty="0"/>
              <a:t> </a:t>
            </a:r>
            <a:r>
              <a:rPr lang="en-GB" i="0" dirty="0" err="1"/>
              <a:t>duurzaam</a:t>
            </a:r>
            <a:r>
              <a:rPr lang="en-GB" i="0" dirty="0"/>
              <a:t> </a:t>
            </a:r>
            <a:r>
              <a:rPr lang="en-GB" i="0" dirty="0" err="1"/>
              <a:t>beleid</a:t>
            </a:r>
            <a:r>
              <a:rPr lang="en-GB" i="0" dirty="0"/>
              <a:t> </a:t>
            </a:r>
            <a:r>
              <a:rPr lang="en-GB" i="0" dirty="0" err="1"/>
              <a:t>na</a:t>
            </a:r>
            <a:r>
              <a:rPr lang="en-GB" i="0" dirty="0"/>
              <a:t> </a:t>
            </a:r>
            <a:r>
              <a:rPr lang="en-GB" i="0" dirty="0" err="1"/>
              <a:t>te</a:t>
            </a:r>
            <a:r>
              <a:rPr lang="en-GB" i="0" dirty="0"/>
              <a:t> </a:t>
            </a:r>
            <a:r>
              <a:rPr lang="en-GB" i="0" dirty="0" err="1"/>
              <a:t>streven</a:t>
            </a:r>
            <a:r>
              <a:rPr lang="en-GB" i="0" dirty="0"/>
              <a:t>. </a:t>
            </a:r>
            <a:endParaRPr lang="nl-BE" i="0" dirty="0"/>
          </a:p>
          <a:p>
            <a:pPr marL="222976" indent="-222976">
              <a:buAutoNum type="arabicParenR"/>
            </a:pPr>
            <a:endParaRPr lang="nl-BE" i="0" dirty="0"/>
          </a:p>
          <a:p>
            <a:r>
              <a:rPr lang="nl-BE" i="0" dirty="0"/>
              <a:t>Het in kaart brengen van de werkbeleving en werkbaarheid van werk neemt </a:t>
            </a:r>
            <a:r>
              <a:rPr lang="en-GB" b="0" i="0" dirty="0" err="1"/>
              <a:t>een</a:t>
            </a:r>
            <a:r>
              <a:rPr lang="en-GB" b="0" i="0" dirty="0"/>
              <a:t> </a:t>
            </a:r>
            <a:r>
              <a:rPr lang="en-GB" b="0" i="0" dirty="0" err="1"/>
              <a:t>centrale</a:t>
            </a:r>
            <a:r>
              <a:rPr lang="en-GB" b="0" i="0" dirty="0"/>
              <a:t> </a:t>
            </a:r>
            <a:r>
              <a:rPr lang="en-GB" b="0" i="0" dirty="0" err="1"/>
              <a:t>plaats</a:t>
            </a:r>
            <a:r>
              <a:rPr lang="en-GB" b="0" i="0" dirty="0"/>
              <a:t> in in het </a:t>
            </a:r>
            <a:r>
              <a:rPr lang="en-GB" b="0" i="0" dirty="0" err="1"/>
              <a:t>vergaren</a:t>
            </a:r>
            <a:r>
              <a:rPr lang="en-GB" b="0" i="0" dirty="0"/>
              <a:t> van </a:t>
            </a:r>
            <a:r>
              <a:rPr lang="en-GB" b="0" i="0" dirty="0" err="1"/>
              <a:t>essentiële</a:t>
            </a:r>
            <a:r>
              <a:rPr lang="en-GB" b="0" i="0" dirty="0"/>
              <a:t> data. Op basis van </a:t>
            </a:r>
            <a:r>
              <a:rPr lang="en-GB" b="0" i="0" dirty="0" err="1"/>
              <a:t>deze</a:t>
            </a:r>
            <a:r>
              <a:rPr lang="en-GB" b="0" i="0" dirty="0"/>
              <a:t> data </a:t>
            </a:r>
            <a:r>
              <a:rPr lang="en-GB" b="0" i="0" dirty="0" err="1"/>
              <a:t>kunnen</a:t>
            </a:r>
            <a:r>
              <a:rPr lang="en-GB" b="0" i="0" dirty="0"/>
              <a:t> we </a:t>
            </a:r>
            <a:r>
              <a:rPr lang="en-GB" b="0" i="0" dirty="0" err="1"/>
              <a:t>immers</a:t>
            </a:r>
            <a:r>
              <a:rPr lang="en-GB" b="0" i="0" dirty="0"/>
              <a:t> reeds </a:t>
            </a:r>
            <a:r>
              <a:rPr lang="en-GB" b="0" i="0" dirty="0" err="1"/>
              <a:t>actiedomeinen</a:t>
            </a:r>
            <a:r>
              <a:rPr lang="en-GB" b="0" i="0" dirty="0"/>
              <a:t> </a:t>
            </a:r>
            <a:r>
              <a:rPr lang="en-GB" b="0" i="0" dirty="0" err="1"/>
              <a:t>detecteren</a:t>
            </a:r>
            <a:r>
              <a:rPr lang="en-GB" b="0" i="0" dirty="0"/>
              <a:t> </a:t>
            </a:r>
            <a:r>
              <a:rPr lang="en-GB" b="0" i="0" dirty="0" err="1"/>
              <a:t>waarop</a:t>
            </a:r>
            <a:r>
              <a:rPr lang="en-GB" b="0" i="0" dirty="0"/>
              <a:t> men </a:t>
            </a:r>
            <a:r>
              <a:rPr lang="en-GB" b="0" i="0" dirty="0" err="1"/>
              <a:t>actie</a:t>
            </a:r>
            <a:r>
              <a:rPr lang="en-GB" b="0" i="0" dirty="0"/>
              <a:t> </a:t>
            </a:r>
            <a:r>
              <a:rPr lang="en-GB" b="0" i="0" dirty="0" err="1"/>
              <a:t>kan</a:t>
            </a:r>
            <a:r>
              <a:rPr lang="en-GB" b="0" i="0" dirty="0"/>
              <a:t> </a:t>
            </a:r>
            <a:r>
              <a:rPr lang="en-GB" b="0" i="0" dirty="0" err="1"/>
              <a:t>ondernemen</a:t>
            </a:r>
            <a:r>
              <a:rPr lang="en-GB" b="0" i="0" dirty="0"/>
              <a:t> </a:t>
            </a:r>
            <a:r>
              <a:rPr lang="en-GB" b="0" i="0" dirty="0" err="1"/>
              <a:t>wil</a:t>
            </a:r>
            <a:r>
              <a:rPr lang="en-GB" b="0" i="0" dirty="0"/>
              <a:t> men de </a:t>
            </a:r>
            <a:r>
              <a:rPr lang="en-GB" b="0" i="0" dirty="0" err="1"/>
              <a:t>herstelbehoefte</a:t>
            </a:r>
            <a:r>
              <a:rPr lang="en-GB" b="0" i="0" dirty="0"/>
              <a:t> </a:t>
            </a:r>
            <a:r>
              <a:rPr lang="en-GB" b="0" i="0" dirty="0" err="1"/>
              <a:t>terugdingen</a:t>
            </a:r>
            <a:r>
              <a:rPr lang="en-GB" b="0" i="0" dirty="0"/>
              <a:t>, </a:t>
            </a:r>
            <a:r>
              <a:rPr lang="en-GB" b="0" i="0" dirty="0" err="1"/>
              <a:t>plezier</a:t>
            </a:r>
            <a:r>
              <a:rPr lang="en-GB" b="0" i="0" dirty="0"/>
              <a:t> in het </a:t>
            </a:r>
            <a:r>
              <a:rPr lang="en-GB" b="0" i="0" dirty="0" err="1"/>
              <a:t>werk</a:t>
            </a:r>
            <a:r>
              <a:rPr lang="en-GB" b="0" i="0" dirty="0"/>
              <a:t> </a:t>
            </a:r>
            <a:r>
              <a:rPr lang="en-GB" b="0" i="0" dirty="0" err="1"/>
              <a:t>vergroten</a:t>
            </a:r>
            <a:r>
              <a:rPr lang="en-GB" b="0" i="0" dirty="0"/>
              <a:t> </a:t>
            </a:r>
            <a:r>
              <a:rPr lang="en-GB" b="0" i="0" dirty="0" err="1"/>
              <a:t>en</a:t>
            </a:r>
            <a:r>
              <a:rPr lang="en-GB" b="0" i="0" dirty="0"/>
              <a:t> engagement </a:t>
            </a:r>
            <a:r>
              <a:rPr lang="en-GB" b="0" i="0" dirty="0" err="1"/>
              <a:t>bevorderen</a:t>
            </a:r>
            <a:r>
              <a:rPr lang="en-GB" b="0" i="0" dirty="0"/>
              <a:t>. Erg </a:t>
            </a:r>
            <a:r>
              <a:rPr lang="en-GB" b="0" i="0" dirty="0" err="1"/>
              <a:t>zinvol</a:t>
            </a:r>
            <a:r>
              <a:rPr lang="en-GB" b="0" i="0" dirty="0"/>
              <a:t> </a:t>
            </a:r>
            <a:r>
              <a:rPr lang="en-GB" b="0" i="0" dirty="0" err="1"/>
              <a:t>aangezien</a:t>
            </a:r>
            <a:r>
              <a:rPr lang="en-GB" b="0" i="0" dirty="0"/>
              <a:t> </a:t>
            </a:r>
            <a:r>
              <a:rPr lang="en-GB" b="0" i="0" dirty="0" err="1"/>
              <a:t>deze</a:t>
            </a:r>
            <a:r>
              <a:rPr lang="en-GB" b="0" i="0" dirty="0"/>
              <a:t> </a:t>
            </a:r>
            <a:r>
              <a:rPr lang="en-GB" b="0" i="0" dirty="0" err="1"/>
              <a:t>subjectieve</a:t>
            </a:r>
            <a:r>
              <a:rPr lang="en-GB" b="0" i="0" dirty="0"/>
              <a:t>, </a:t>
            </a:r>
            <a:r>
              <a:rPr lang="en-GB" b="0" i="0" dirty="0" err="1"/>
              <a:t>psychosociale</a:t>
            </a:r>
            <a:r>
              <a:rPr lang="en-GB" b="0" i="0" dirty="0"/>
              <a:t> </a:t>
            </a:r>
            <a:r>
              <a:rPr lang="en-GB" b="0" i="0" dirty="0" err="1"/>
              <a:t>uitkomstmaten</a:t>
            </a:r>
            <a:r>
              <a:rPr lang="en-GB" b="0" i="0" dirty="0"/>
              <a:t> </a:t>
            </a:r>
            <a:r>
              <a:rPr lang="en-GB" b="0" i="0" dirty="0" err="1"/>
              <a:t>voorspellend</a:t>
            </a:r>
            <a:r>
              <a:rPr lang="en-GB" b="0" i="0" dirty="0"/>
              <a:t> </a:t>
            </a:r>
            <a:r>
              <a:rPr lang="en-GB" b="0" i="0" dirty="0" err="1"/>
              <a:t>zijn</a:t>
            </a:r>
            <a:r>
              <a:rPr lang="en-GB" b="0" i="0" dirty="0"/>
              <a:t> </a:t>
            </a:r>
            <a:r>
              <a:rPr lang="en-GB" b="0" i="0" dirty="0" err="1"/>
              <a:t>voor</a:t>
            </a:r>
            <a:r>
              <a:rPr lang="en-GB" b="0" i="0" dirty="0"/>
              <a:t> </a:t>
            </a:r>
            <a:r>
              <a:rPr lang="en-GB" b="0" i="0" dirty="0" err="1"/>
              <a:t>meer</a:t>
            </a:r>
            <a:r>
              <a:rPr lang="en-GB" b="0" i="0" dirty="0"/>
              <a:t> </a:t>
            </a:r>
            <a:r>
              <a:rPr lang="en-GB" b="0" i="0" dirty="0" err="1"/>
              <a:t>objectieve</a:t>
            </a:r>
            <a:r>
              <a:rPr lang="en-GB" b="0" i="0" dirty="0"/>
              <a:t>, </a:t>
            </a:r>
            <a:r>
              <a:rPr lang="en-GB" b="0" i="0" dirty="0" err="1"/>
              <a:t>hardere</a:t>
            </a:r>
            <a:r>
              <a:rPr lang="en-GB" b="0" i="0" dirty="0"/>
              <a:t> HR data </a:t>
            </a:r>
            <a:r>
              <a:rPr lang="en-GB" b="0" i="0" dirty="0" err="1"/>
              <a:t>inzake</a:t>
            </a:r>
            <a:r>
              <a:rPr lang="en-GB" b="0" i="0" dirty="0"/>
              <a:t> </a:t>
            </a:r>
            <a:r>
              <a:rPr lang="en-GB" b="0" i="0" dirty="0" err="1"/>
              <a:t>performantie</a:t>
            </a:r>
            <a:r>
              <a:rPr lang="en-GB" b="0" i="0" dirty="0"/>
              <a:t>, </a:t>
            </a:r>
            <a:r>
              <a:rPr lang="en-GB" b="0" i="0" dirty="0" err="1"/>
              <a:t>verzuim</a:t>
            </a:r>
            <a:r>
              <a:rPr lang="en-GB" b="0" i="0" dirty="0"/>
              <a:t> </a:t>
            </a:r>
            <a:r>
              <a:rPr lang="en-GB" b="0" i="0" dirty="0" err="1"/>
              <a:t>en</a:t>
            </a:r>
            <a:r>
              <a:rPr lang="en-GB" b="0" i="0" dirty="0"/>
              <a:t> </a:t>
            </a:r>
            <a:r>
              <a:rPr lang="en-GB" b="0" i="0" dirty="0" err="1"/>
              <a:t>verloop</a:t>
            </a:r>
            <a:r>
              <a:rPr lang="en-GB" b="0" i="0" dirty="0"/>
              <a:t>. </a:t>
            </a:r>
          </a:p>
          <a:p>
            <a:endParaRPr lang="en-GB" b="0" i="0" dirty="0"/>
          </a:p>
          <a:p>
            <a:r>
              <a:rPr lang="en-GB" b="1" i="0" u="sng" dirty="0" err="1"/>
              <a:t>Illustratie</a:t>
            </a:r>
            <a:r>
              <a:rPr lang="en-GB" b="1" i="0" u="sng" dirty="0"/>
              <a:t> </a:t>
            </a:r>
            <a:r>
              <a:rPr lang="en-GB" b="1" i="0" u="sng" dirty="0" err="1"/>
              <a:t>adhv</a:t>
            </a:r>
            <a:r>
              <a:rPr lang="en-GB" b="1" i="0" u="sng" dirty="0"/>
              <a:t> data </a:t>
            </a:r>
            <a:r>
              <a:rPr lang="en-GB" b="1" i="0" u="sng" dirty="0" err="1"/>
              <a:t>inzake</a:t>
            </a:r>
            <a:r>
              <a:rPr lang="en-GB" b="1" i="0" u="sng" dirty="0"/>
              <a:t> </a:t>
            </a:r>
            <a:r>
              <a:rPr lang="en-GB" b="1" i="0" u="sng" dirty="0" err="1"/>
              <a:t>werkbeleving</a:t>
            </a:r>
            <a:r>
              <a:rPr lang="en-GB" b="1" i="0" u="sng" dirty="0"/>
              <a:t> </a:t>
            </a:r>
            <a:r>
              <a:rPr lang="en-GB" b="1" i="0" u="sng" dirty="0" err="1"/>
              <a:t>en</a:t>
            </a:r>
            <a:r>
              <a:rPr lang="en-GB" b="1" i="0" u="sng" dirty="0"/>
              <a:t> </a:t>
            </a:r>
            <a:r>
              <a:rPr lang="en-GB" b="1" i="0" u="sng" dirty="0" err="1"/>
              <a:t>kwaliteit</a:t>
            </a:r>
            <a:r>
              <a:rPr lang="en-GB" b="1" i="0" u="sng" dirty="0"/>
              <a:t> van de </a:t>
            </a:r>
            <a:r>
              <a:rPr lang="en-GB" b="1" i="0" u="sng" dirty="0" err="1"/>
              <a:t>arbeid</a:t>
            </a:r>
            <a:r>
              <a:rPr lang="en-GB" b="1" i="0" u="sng" dirty="0"/>
              <a:t> die we </a:t>
            </a:r>
            <a:r>
              <a:rPr lang="en-GB" b="1" i="0" u="sng" dirty="0" err="1"/>
              <a:t>vanuit</a:t>
            </a:r>
            <a:r>
              <a:rPr lang="en-GB" b="1" i="0" u="sng" dirty="0"/>
              <a:t> </a:t>
            </a:r>
            <a:r>
              <a:rPr lang="en-GB" b="1" i="0" u="sng" dirty="0" err="1"/>
              <a:t>attentia</a:t>
            </a:r>
            <a:r>
              <a:rPr lang="en-GB" b="1" i="0" u="sng" dirty="0"/>
              <a:t> </a:t>
            </a:r>
            <a:r>
              <a:rPr lang="en-GB" b="1" i="0" u="sng" dirty="0" err="1"/>
              <a:t>bij</a:t>
            </a:r>
            <a:r>
              <a:rPr lang="en-GB" b="1" i="0" u="sng" dirty="0"/>
              <a:t> </a:t>
            </a:r>
            <a:r>
              <a:rPr lang="en-GB" b="1" i="0" u="sng" dirty="0" err="1"/>
              <a:t>onze</a:t>
            </a:r>
            <a:r>
              <a:rPr lang="en-GB" b="1" i="0" u="sng" dirty="0"/>
              <a:t> </a:t>
            </a:r>
            <a:r>
              <a:rPr lang="en-GB" b="1" i="0" u="sng" dirty="0" err="1"/>
              <a:t>klanten</a:t>
            </a:r>
            <a:r>
              <a:rPr lang="en-GB" b="1" i="0" u="sng" dirty="0"/>
              <a:t> </a:t>
            </a:r>
            <a:r>
              <a:rPr lang="en-GB" b="1" i="0" u="sng" dirty="0" err="1"/>
              <a:t>hebben</a:t>
            </a:r>
            <a:r>
              <a:rPr lang="en-GB" b="1" i="0" u="sng" dirty="0"/>
              <a:t> </a:t>
            </a:r>
            <a:r>
              <a:rPr lang="en-GB" b="1" i="0" u="sng" dirty="0" err="1"/>
              <a:t>verzameld</a:t>
            </a:r>
            <a:r>
              <a:rPr lang="en-GB" b="1" i="0" u="sng" dirty="0"/>
              <a:t> in 2016-2017:</a:t>
            </a:r>
          </a:p>
          <a:p>
            <a:r>
              <a:rPr lang="en-GB" b="0" i="0" dirty="0"/>
              <a:t>In het </a:t>
            </a:r>
            <a:r>
              <a:rPr lang="en-GB" b="0" i="0" dirty="0" err="1"/>
              <a:t>volgende</a:t>
            </a:r>
            <a:r>
              <a:rPr lang="en-GB" b="0" i="0" dirty="0"/>
              <a:t> </a:t>
            </a:r>
            <a:r>
              <a:rPr lang="en-GB" b="0" i="0" dirty="0" err="1"/>
              <a:t>deel</a:t>
            </a:r>
            <a:r>
              <a:rPr lang="en-GB" b="0" i="0" dirty="0"/>
              <a:t> van </a:t>
            </a:r>
            <a:r>
              <a:rPr lang="en-GB" b="0" i="0" dirty="0" err="1"/>
              <a:t>deze</a:t>
            </a:r>
            <a:r>
              <a:rPr lang="en-GB" b="0" i="0" dirty="0"/>
              <a:t> </a:t>
            </a:r>
            <a:r>
              <a:rPr lang="nl-BE" b="0" i="0" noProof="0" dirty="0"/>
              <a:t>presentatie</a:t>
            </a:r>
            <a:r>
              <a:rPr lang="en-GB" b="0" i="0" dirty="0"/>
              <a:t> </a:t>
            </a:r>
            <a:r>
              <a:rPr lang="en-GB" b="0" i="0" dirty="0" err="1"/>
              <a:t>tonen</a:t>
            </a:r>
            <a:r>
              <a:rPr lang="en-GB" b="0" i="0" dirty="0"/>
              <a:t> we </a:t>
            </a:r>
            <a:r>
              <a:rPr lang="en-GB" b="0" i="0" dirty="0" err="1"/>
              <a:t>graag</a:t>
            </a:r>
            <a:r>
              <a:rPr lang="en-GB" b="0" i="0" dirty="0"/>
              <a:t> even “hoe de </a:t>
            </a:r>
            <a:r>
              <a:rPr lang="en-GB" b="0" i="0" dirty="0" err="1"/>
              <a:t>Belg</a:t>
            </a:r>
            <a:r>
              <a:rPr lang="en-GB" b="0" i="0" dirty="0"/>
              <a:t> </a:t>
            </a:r>
            <a:r>
              <a:rPr lang="en-GB" b="0" i="0" dirty="0" err="1"/>
              <a:t>zich</a:t>
            </a:r>
            <a:r>
              <a:rPr lang="en-GB" b="0" i="0" dirty="0"/>
              <a:t> de </a:t>
            </a:r>
            <a:r>
              <a:rPr lang="en-GB" b="0" i="0" dirty="0" err="1"/>
              <a:t>afgelopen</a:t>
            </a:r>
            <a:r>
              <a:rPr lang="en-GB" b="0" i="0" dirty="0"/>
              <a:t> twee </a:t>
            </a:r>
            <a:r>
              <a:rPr lang="en-GB" b="0" i="0" dirty="0" err="1"/>
              <a:t>jaren</a:t>
            </a:r>
            <a:r>
              <a:rPr lang="en-GB" b="0" i="0" dirty="0"/>
              <a:t> </a:t>
            </a:r>
            <a:r>
              <a:rPr lang="en-GB" b="0" i="0" dirty="0" err="1"/>
              <a:t>heeft</a:t>
            </a:r>
            <a:r>
              <a:rPr lang="en-GB" b="0" i="0" dirty="0"/>
              <a:t> </a:t>
            </a:r>
            <a:r>
              <a:rPr lang="en-GB" b="0" i="0" dirty="0" err="1"/>
              <a:t>gevoeld</a:t>
            </a:r>
            <a:r>
              <a:rPr lang="en-GB" b="0" i="0" dirty="0"/>
              <a:t> op het </a:t>
            </a:r>
            <a:r>
              <a:rPr lang="en-GB" b="0" i="0" dirty="0" err="1"/>
              <a:t>werk</a:t>
            </a:r>
            <a:r>
              <a:rPr lang="en-GB" b="0" i="0" dirty="0"/>
              <a:t>”? Hoe zit het met de </a:t>
            </a:r>
            <a:r>
              <a:rPr lang="en-GB" b="1" i="0" dirty="0" err="1"/>
              <a:t>werkbeleving</a:t>
            </a:r>
            <a:r>
              <a:rPr lang="en-GB" b="0" i="0" dirty="0"/>
              <a:t> van de </a:t>
            </a:r>
            <a:r>
              <a:rPr lang="en-GB" b="0" i="0" dirty="0" err="1"/>
              <a:t>Belgen</a:t>
            </a:r>
            <a:r>
              <a:rPr lang="en-GB" b="0" i="0" dirty="0"/>
              <a:t> die we </a:t>
            </a:r>
            <a:r>
              <a:rPr lang="en-GB" b="0" i="0" dirty="0" err="1"/>
              <a:t>bevraagd</a:t>
            </a:r>
            <a:r>
              <a:rPr lang="en-GB" b="0" i="0" dirty="0"/>
              <a:t> </a:t>
            </a:r>
            <a:r>
              <a:rPr lang="en-GB" b="0" i="0" dirty="0" err="1"/>
              <a:t>hebben</a:t>
            </a:r>
            <a:r>
              <a:rPr lang="en-GB" b="0" i="0" dirty="0"/>
              <a:t> </a:t>
            </a:r>
            <a:r>
              <a:rPr lang="en-GB" b="0" i="0" dirty="0" err="1"/>
              <a:t>en</a:t>
            </a:r>
            <a:r>
              <a:rPr lang="en-GB" b="0" i="0" dirty="0"/>
              <a:t> </a:t>
            </a:r>
            <a:r>
              <a:rPr lang="en-GB" b="0" i="0" dirty="0" err="1"/>
              <a:t>welke</a:t>
            </a:r>
            <a:r>
              <a:rPr lang="en-GB" b="0" i="0" dirty="0"/>
              <a:t> </a:t>
            </a:r>
            <a:r>
              <a:rPr lang="en-GB" b="1" i="0" dirty="0" err="1"/>
              <a:t>werkaspecten</a:t>
            </a:r>
            <a:r>
              <a:rPr lang="en-GB" b="0" i="0" dirty="0"/>
              <a:t> </a:t>
            </a:r>
            <a:r>
              <a:rPr lang="en-GB" b="0" i="0" dirty="0" err="1"/>
              <a:t>spelen</a:t>
            </a:r>
            <a:r>
              <a:rPr lang="en-GB" b="0" i="0" dirty="0"/>
              <a:t> </a:t>
            </a:r>
            <a:r>
              <a:rPr lang="en-GB" b="0" i="0" dirty="0" err="1"/>
              <a:t>een</a:t>
            </a:r>
            <a:r>
              <a:rPr lang="en-GB" b="0" i="0" dirty="0"/>
              <a:t> </a:t>
            </a:r>
            <a:r>
              <a:rPr lang="en-GB" b="0" i="0" dirty="0" err="1"/>
              <a:t>belangrijk</a:t>
            </a:r>
            <a:r>
              <a:rPr lang="en-GB" b="0" i="0" dirty="0"/>
              <a:t> </a:t>
            </a:r>
            <a:r>
              <a:rPr lang="en-GB" b="0" i="0" dirty="0" err="1"/>
              <a:t>rol</a:t>
            </a:r>
            <a:r>
              <a:rPr lang="en-GB" b="0" i="0" dirty="0"/>
              <a:t>? Wat </a:t>
            </a:r>
            <a:r>
              <a:rPr lang="en-GB" b="0" i="0" dirty="0" err="1"/>
              <a:t>zijn</a:t>
            </a:r>
            <a:r>
              <a:rPr lang="en-GB" b="0" i="0" dirty="0"/>
              <a:t> </a:t>
            </a:r>
            <a:r>
              <a:rPr lang="en-GB" b="0" i="0" dirty="0" err="1"/>
              <a:t>zoal</a:t>
            </a:r>
            <a:r>
              <a:rPr lang="en-GB" b="0" i="0" dirty="0"/>
              <a:t> </a:t>
            </a:r>
            <a:r>
              <a:rPr lang="en-GB" b="0" i="0" dirty="0" err="1"/>
              <a:t>knoppen</a:t>
            </a:r>
            <a:r>
              <a:rPr lang="en-GB" b="0" i="0" dirty="0"/>
              <a:t> om </a:t>
            </a:r>
            <a:r>
              <a:rPr lang="en-GB" b="0" i="0" dirty="0" err="1"/>
              <a:t>aan</a:t>
            </a:r>
            <a:r>
              <a:rPr lang="en-GB" b="0" i="0" dirty="0"/>
              <a:t> </a:t>
            </a:r>
            <a:r>
              <a:rPr lang="en-GB" b="0" i="0" dirty="0" err="1"/>
              <a:t>te</a:t>
            </a:r>
            <a:r>
              <a:rPr lang="en-GB" b="0" i="0" dirty="0"/>
              <a:t> </a:t>
            </a:r>
            <a:r>
              <a:rPr lang="en-GB" b="0" i="0" dirty="0" err="1"/>
              <a:t>draaien</a:t>
            </a:r>
            <a:r>
              <a:rPr lang="en-GB" b="0" i="0" dirty="0"/>
              <a:t>? </a:t>
            </a:r>
            <a:endParaRPr lang="en-GB" dirty="0"/>
          </a:p>
        </p:txBody>
      </p:sp>
      <p:sp>
        <p:nvSpPr>
          <p:cNvPr id="4" name="Slide Number Placeholder 3"/>
          <p:cNvSpPr>
            <a:spLocks noGrp="1"/>
          </p:cNvSpPr>
          <p:nvPr>
            <p:ph type="sldNum" sz="quarter" idx="10"/>
          </p:nvPr>
        </p:nvSpPr>
        <p:spPr/>
        <p:txBody>
          <a:bodyPr/>
          <a:lstStyle/>
          <a:p>
            <a:pPr marL="0" marR="0" lvl="0" indent="0" algn="r" defTabSz="445953"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45953"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597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5953">
              <a:defRPr/>
            </a:pPr>
            <a:r>
              <a:rPr lang="nl-BE" b="0" i="0" dirty="0"/>
              <a:t>Meten is weten als belangrijk leidend principe. Analyse als opstap op de knoppen om aan te draaien te detecteren. </a:t>
            </a:r>
          </a:p>
          <a:p>
            <a:pPr defTabSz="445953">
              <a:defRPr/>
            </a:pPr>
            <a:endParaRPr lang="nl-BE" b="0" i="0" dirty="0"/>
          </a:p>
          <a:p>
            <a:pPr defTabSz="445953">
              <a:defRPr/>
            </a:pPr>
            <a:r>
              <a:rPr lang="nl-BE" b="0" i="0" dirty="0"/>
              <a:t>De aanpak die we voor ogen hebben, geven we visueel weer </a:t>
            </a:r>
            <a:r>
              <a:rPr lang="nl-BE" b="0" i="0" dirty="0" err="1"/>
              <a:t>adhv</a:t>
            </a:r>
            <a:r>
              <a:rPr lang="nl-BE" b="0" i="0" dirty="0"/>
              <a:t> deze zandloper. Enkele metaforen (kunnen inspirerend zijn – hoeft niet noodzakelijk hier al vermeld te worden): </a:t>
            </a:r>
          </a:p>
          <a:p>
            <a:pPr marL="167232" indent="-167232" defTabSz="445953">
              <a:buFontTx/>
              <a:buChar char="-"/>
              <a:defRPr/>
            </a:pPr>
            <a:r>
              <a:rPr lang="nl-BE" b="0" i="0" dirty="0"/>
              <a:t>Veel zand moet door trechter of zandloperhals = verzamelen van data als input voor prioriteiten en acties </a:t>
            </a:r>
          </a:p>
          <a:p>
            <a:pPr marL="167232" indent="-167232" defTabSz="445953">
              <a:buFontTx/>
              <a:buChar char="-"/>
              <a:defRPr/>
            </a:pPr>
            <a:r>
              <a:rPr lang="nl-BE" b="0" i="0" dirty="0"/>
              <a:t>Zandloper kan je omdraaien </a:t>
            </a:r>
            <a:endParaRPr lang="en-GB" b="0" i="0" dirty="0"/>
          </a:p>
          <a:p>
            <a:pPr defTabSz="445953">
              <a:defRPr/>
            </a:pPr>
            <a:endParaRPr lang="en-GB" b="0" i="0" dirty="0"/>
          </a:p>
          <a:p>
            <a:r>
              <a:rPr lang="nl-BE" i="1" dirty="0"/>
              <a:t>Extra info voor presentator: </a:t>
            </a:r>
          </a:p>
          <a:p>
            <a:r>
              <a:rPr lang="nl-BE" dirty="0"/>
              <a:t>Bovenste weergave van de “zandloper” – met name: idealiter verzamelen we gegevens/data inzake 5 grote aspecten:</a:t>
            </a:r>
          </a:p>
          <a:p>
            <a:r>
              <a:rPr lang="nl-BE" dirty="0"/>
              <a:t>ANALYSE</a:t>
            </a:r>
          </a:p>
          <a:p>
            <a:pPr marL="222976" indent="-222976">
              <a:buAutoNum type="arabicParenR"/>
            </a:pPr>
            <a:r>
              <a:rPr lang="nl-BE" dirty="0"/>
              <a:t>Werkbeleving en kwaliteit van de arbeid </a:t>
            </a:r>
          </a:p>
          <a:p>
            <a:pPr marL="222976" indent="-222976">
              <a:buAutoNum type="arabicParenR"/>
            </a:pPr>
            <a:r>
              <a:rPr lang="nl-BE" dirty="0"/>
              <a:t>HR-data</a:t>
            </a:r>
            <a:r>
              <a:rPr lang="nl-BE" baseline="0" dirty="0"/>
              <a:t> </a:t>
            </a:r>
            <a:r>
              <a:rPr lang="nl-BE" dirty="0"/>
              <a:t>zoals verzuim, verloop, </a:t>
            </a:r>
            <a:r>
              <a:rPr lang="nl-BE" dirty="0" err="1"/>
              <a:t>leeftijdspyramide</a:t>
            </a:r>
            <a:r>
              <a:rPr lang="nl-BE" dirty="0"/>
              <a:t>,… </a:t>
            </a:r>
          </a:p>
          <a:p>
            <a:pPr marL="222976" indent="-222976" defTabSz="445953">
              <a:buFontTx/>
              <a:buAutoNum type="arabicParenR"/>
              <a:defRPr/>
            </a:pPr>
            <a:r>
              <a:rPr lang="nl-BE" dirty="0"/>
              <a:t>Organisatie-identiteit: hoe ziet de organisatie er uit wat structuur, cultuur, afzetmarkt, onderlinge samenwerking, besluitvormingsprocessen etc. er uit? Wat vertelt ons dit over mogelijke uitdagingen inzake werkbaar werk en de wendbaarheid van de organisatie? </a:t>
            </a:r>
          </a:p>
          <a:p>
            <a:pPr defTabSz="445953">
              <a:defRPr/>
            </a:pPr>
            <a:endParaRPr lang="en-GB" dirty="0"/>
          </a:p>
          <a:p>
            <a:pPr marL="222976" indent="-222976">
              <a:buFont typeface="+mj-lt"/>
              <a:buAutoNum type="arabicParenR" startAt="4"/>
            </a:pPr>
            <a:r>
              <a:rPr lang="nl-BE" dirty="0"/>
              <a:t>“Bestaande welzijnsinitiatieven + impact” – wat doet een organisatie momenteel reeds rond welzijn en hoe hangen die verschillende initiatieven samen (structuur proberen brengen in veelheid van acties)</a:t>
            </a:r>
          </a:p>
          <a:p>
            <a:pPr marL="222976" indent="-222976">
              <a:buAutoNum type="arabicParenR" startAt="4"/>
            </a:pPr>
            <a:r>
              <a:rPr lang="nl-BE" dirty="0"/>
              <a:t>“Gewenste situatie </a:t>
            </a:r>
            <a:r>
              <a:rPr lang="nl-BE" dirty="0" err="1"/>
              <a:t>i.f.v</a:t>
            </a:r>
            <a:r>
              <a:rPr lang="nl-BE" dirty="0"/>
              <a:t>. noden” – waar wilt en dient men op in te zetten? Zijn er specifieke doelgroepen met specifieke noden? </a:t>
            </a:r>
          </a:p>
          <a:p>
            <a:endParaRPr lang="nl-BE" dirty="0"/>
          </a:p>
          <a:p>
            <a:r>
              <a:rPr lang="nl-BE" dirty="0"/>
              <a:t>D</a:t>
            </a:r>
            <a:r>
              <a:rPr lang="en-GB" dirty="0" err="1"/>
              <a:t>eze</a:t>
            </a:r>
            <a:r>
              <a:rPr lang="en-GB" dirty="0"/>
              <a:t> input </a:t>
            </a:r>
            <a:r>
              <a:rPr lang="en-GB" dirty="0" err="1"/>
              <a:t>levert</a:t>
            </a:r>
            <a:r>
              <a:rPr lang="en-GB" dirty="0"/>
              <a:t> </a:t>
            </a:r>
            <a:r>
              <a:rPr lang="en-GB" dirty="0" err="1"/>
              <a:t>ons</a:t>
            </a:r>
            <a:r>
              <a:rPr lang="en-GB" dirty="0"/>
              <a:t> </a:t>
            </a:r>
            <a:r>
              <a:rPr lang="en-GB" dirty="0" err="1"/>
              <a:t>informatie</a:t>
            </a:r>
            <a:r>
              <a:rPr lang="en-GB" dirty="0"/>
              <a:t> op </a:t>
            </a:r>
            <a:r>
              <a:rPr lang="en-GB" dirty="0" err="1"/>
              <a:t>inzake</a:t>
            </a:r>
            <a:r>
              <a:rPr lang="en-GB" dirty="0"/>
              <a:t> </a:t>
            </a:r>
            <a:r>
              <a:rPr lang="en-GB" dirty="0" err="1"/>
              <a:t>knelpunten</a:t>
            </a:r>
            <a:r>
              <a:rPr lang="en-GB" dirty="0"/>
              <a:t>, </a:t>
            </a:r>
            <a:r>
              <a:rPr lang="en-GB" dirty="0" err="1"/>
              <a:t>aandachtspunten</a:t>
            </a:r>
            <a:r>
              <a:rPr lang="en-GB" dirty="0"/>
              <a:t> </a:t>
            </a:r>
            <a:r>
              <a:rPr lang="en-GB" dirty="0" err="1"/>
              <a:t>en</a:t>
            </a:r>
            <a:r>
              <a:rPr lang="en-GB" dirty="0"/>
              <a:t> </a:t>
            </a:r>
            <a:r>
              <a:rPr lang="en-GB" dirty="0" err="1"/>
              <a:t>sterke</a:t>
            </a:r>
            <a:r>
              <a:rPr lang="en-GB" dirty="0"/>
              <a:t> </a:t>
            </a:r>
            <a:r>
              <a:rPr lang="en-GB" dirty="0" err="1"/>
              <a:t>punten</a:t>
            </a:r>
            <a:r>
              <a:rPr lang="en-GB" dirty="0"/>
              <a:t>. Het </a:t>
            </a:r>
            <a:r>
              <a:rPr lang="en-GB" dirty="0" err="1"/>
              <a:t>biedt</a:t>
            </a:r>
            <a:r>
              <a:rPr lang="en-GB" dirty="0"/>
              <a:t> </a:t>
            </a:r>
            <a:r>
              <a:rPr lang="en-GB" dirty="0" err="1"/>
              <a:t>handvatten</a:t>
            </a:r>
            <a:r>
              <a:rPr lang="en-GB" dirty="0"/>
              <a:t> of </a:t>
            </a:r>
            <a:r>
              <a:rPr lang="en-GB" dirty="0" err="1"/>
              <a:t>knoppen</a:t>
            </a:r>
            <a:r>
              <a:rPr lang="en-GB" dirty="0"/>
              <a:t> om </a:t>
            </a:r>
            <a:r>
              <a:rPr lang="en-GB" dirty="0" err="1"/>
              <a:t>aan</a:t>
            </a:r>
            <a:r>
              <a:rPr lang="en-GB" dirty="0"/>
              <a:t> </a:t>
            </a:r>
            <a:r>
              <a:rPr lang="en-GB" dirty="0" err="1"/>
              <a:t>te</a:t>
            </a:r>
            <a:r>
              <a:rPr lang="en-GB" dirty="0"/>
              <a:t> </a:t>
            </a:r>
            <a:r>
              <a:rPr lang="en-GB" dirty="0" err="1"/>
              <a:t>draaien</a:t>
            </a:r>
            <a:r>
              <a:rPr lang="en-GB" dirty="0"/>
              <a:t> </a:t>
            </a:r>
            <a:r>
              <a:rPr lang="en-GB" dirty="0" err="1"/>
              <a:t>waar</a:t>
            </a:r>
            <a:r>
              <a:rPr lang="en-GB" dirty="0"/>
              <a:t> men het </a:t>
            </a:r>
            <a:r>
              <a:rPr lang="en-GB" dirty="0" err="1"/>
              <a:t>strategisch</a:t>
            </a:r>
            <a:r>
              <a:rPr lang="en-GB" dirty="0"/>
              <a:t> HR- </a:t>
            </a:r>
            <a:r>
              <a:rPr lang="en-GB" dirty="0" err="1"/>
              <a:t>en</a:t>
            </a:r>
            <a:r>
              <a:rPr lang="en-GB" dirty="0"/>
              <a:t> WB </a:t>
            </a:r>
            <a:r>
              <a:rPr lang="en-GB" dirty="0" err="1"/>
              <a:t>beleid</a:t>
            </a:r>
            <a:r>
              <a:rPr lang="en-GB" dirty="0"/>
              <a:t> op </a:t>
            </a:r>
            <a:r>
              <a:rPr lang="en-GB" dirty="0" err="1"/>
              <a:t>kan</a:t>
            </a:r>
            <a:r>
              <a:rPr lang="en-GB" dirty="0"/>
              <a:t> </a:t>
            </a:r>
            <a:r>
              <a:rPr lang="en-GB" dirty="0" err="1"/>
              <a:t>enten</a:t>
            </a:r>
            <a:r>
              <a:rPr lang="en-GB" dirty="0"/>
              <a:t>. </a:t>
            </a:r>
          </a:p>
          <a:p>
            <a:endParaRPr lang="en-GB" dirty="0"/>
          </a:p>
          <a:p>
            <a:r>
              <a:rPr lang="en-GB" dirty="0"/>
              <a:t>VISIE: </a:t>
            </a:r>
          </a:p>
          <a:p>
            <a:r>
              <a:rPr lang="en-GB" dirty="0" err="1"/>
              <a:t>Welke</a:t>
            </a:r>
            <a:r>
              <a:rPr lang="en-GB" dirty="0"/>
              <a:t> </a:t>
            </a:r>
            <a:r>
              <a:rPr lang="en-GB" dirty="0" err="1"/>
              <a:t>betekenis</a:t>
            </a:r>
            <a:r>
              <a:rPr lang="en-GB" dirty="0"/>
              <a:t> </a:t>
            </a:r>
            <a:r>
              <a:rPr lang="en-GB" dirty="0" err="1"/>
              <a:t>geeft</a:t>
            </a:r>
            <a:r>
              <a:rPr lang="en-GB" dirty="0"/>
              <a:t> men </a:t>
            </a:r>
            <a:r>
              <a:rPr lang="en-GB" dirty="0" err="1"/>
              <a:t>aan</a:t>
            </a:r>
            <a:r>
              <a:rPr lang="en-GB" dirty="0"/>
              <a:t> de </a:t>
            </a:r>
            <a:r>
              <a:rPr lang="en-GB" dirty="0" err="1"/>
              <a:t>verzamelde</a:t>
            </a:r>
            <a:r>
              <a:rPr lang="en-GB" dirty="0"/>
              <a:t> input? Hoe </a:t>
            </a:r>
            <a:r>
              <a:rPr lang="en-GB" dirty="0" err="1"/>
              <a:t>bekijkt</a:t>
            </a:r>
            <a:r>
              <a:rPr lang="en-GB" dirty="0"/>
              <a:t> men de </a:t>
            </a:r>
            <a:r>
              <a:rPr lang="en-GB" dirty="0" err="1"/>
              <a:t>resultaten</a:t>
            </a:r>
            <a:r>
              <a:rPr lang="en-GB" dirty="0"/>
              <a:t> </a:t>
            </a:r>
            <a:r>
              <a:rPr lang="en-GB" dirty="0" err="1"/>
              <a:t>vanuit</a:t>
            </a:r>
            <a:r>
              <a:rPr lang="en-GB" dirty="0"/>
              <a:t> de </a:t>
            </a:r>
            <a:r>
              <a:rPr lang="en-GB" dirty="0" err="1"/>
              <a:t>visie</a:t>
            </a:r>
            <a:r>
              <a:rPr lang="en-GB" dirty="0"/>
              <a:t>, </a:t>
            </a:r>
            <a:r>
              <a:rPr lang="en-GB" dirty="0" err="1"/>
              <a:t>missie</a:t>
            </a:r>
            <a:r>
              <a:rPr lang="en-GB" dirty="0"/>
              <a:t> </a:t>
            </a:r>
            <a:r>
              <a:rPr lang="en-GB" dirty="0" err="1"/>
              <a:t>en</a:t>
            </a:r>
            <a:r>
              <a:rPr lang="en-GB" dirty="0"/>
              <a:t> </a:t>
            </a:r>
            <a:r>
              <a:rPr lang="en-GB" dirty="0" err="1"/>
              <a:t>waarden</a:t>
            </a:r>
            <a:r>
              <a:rPr lang="en-GB" dirty="0"/>
              <a:t> van de </a:t>
            </a:r>
            <a:r>
              <a:rPr lang="en-GB" dirty="0" err="1"/>
              <a:t>organisatie</a:t>
            </a:r>
            <a:r>
              <a:rPr lang="en-GB" dirty="0"/>
              <a:t>? </a:t>
            </a:r>
          </a:p>
          <a:p>
            <a:endParaRPr lang="en-GB" dirty="0"/>
          </a:p>
          <a:p>
            <a:r>
              <a:rPr lang="en-GB" dirty="0"/>
              <a:t>STRATEGIE:</a:t>
            </a:r>
          </a:p>
          <a:p>
            <a:r>
              <a:rPr lang="en-GB" dirty="0"/>
              <a:t>De </a:t>
            </a:r>
            <a:r>
              <a:rPr lang="en-GB" dirty="0" err="1"/>
              <a:t>volgende</a:t>
            </a:r>
            <a:r>
              <a:rPr lang="en-GB" dirty="0"/>
              <a:t> </a:t>
            </a:r>
            <a:r>
              <a:rPr lang="en-GB" dirty="0" err="1"/>
              <a:t>oefeningen</a:t>
            </a:r>
            <a:r>
              <a:rPr lang="en-GB" dirty="0"/>
              <a:t> </a:t>
            </a:r>
            <a:r>
              <a:rPr lang="en-GB" dirty="0" err="1"/>
              <a:t>bestaat</a:t>
            </a:r>
            <a:r>
              <a:rPr lang="en-GB" dirty="0"/>
              <a:t> </a:t>
            </a:r>
            <a:r>
              <a:rPr lang="en-GB" dirty="0" err="1"/>
              <a:t>er</a:t>
            </a:r>
            <a:r>
              <a:rPr lang="en-GB" dirty="0"/>
              <a:t> </a:t>
            </a:r>
            <a:r>
              <a:rPr lang="en-GB" dirty="0" err="1"/>
              <a:t>uit</a:t>
            </a:r>
            <a:r>
              <a:rPr lang="en-GB" dirty="0"/>
              <a:t> om </a:t>
            </a:r>
            <a:r>
              <a:rPr lang="en-GB" dirty="0" err="1"/>
              <a:t>deze</a:t>
            </a:r>
            <a:r>
              <a:rPr lang="en-GB" dirty="0"/>
              <a:t> </a:t>
            </a:r>
            <a:r>
              <a:rPr lang="en-GB" b="1" dirty="0" err="1"/>
              <a:t>veelheid</a:t>
            </a:r>
            <a:r>
              <a:rPr lang="en-GB" b="1" dirty="0"/>
              <a:t> van data </a:t>
            </a:r>
            <a:r>
              <a:rPr lang="en-GB" b="1" dirty="0" err="1"/>
              <a:t>samen</a:t>
            </a:r>
            <a:r>
              <a:rPr lang="en-GB" b="1" dirty="0"/>
              <a:t> </a:t>
            </a:r>
            <a:r>
              <a:rPr lang="en-GB" b="1" dirty="0" err="1"/>
              <a:t>te</a:t>
            </a:r>
            <a:r>
              <a:rPr lang="en-GB" b="1" dirty="0"/>
              <a:t> </a:t>
            </a:r>
            <a:r>
              <a:rPr lang="en-GB" b="1" dirty="0" err="1"/>
              <a:t>brengen</a:t>
            </a:r>
            <a:r>
              <a:rPr lang="en-GB" b="1" dirty="0"/>
              <a:t> tot </a:t>
            </a:r>
            <a:r>
              <a:rPr lang="en-GB" b="1" dirty="0" err="1"/>
              <a:t>actiedomeinen</a:t>
            </a:r>
            <a:r>
              <a:rPr lang="en-GB" b="1" dirty="0"/>
              <a:t> die men </a:t>
            </a:r>
            <a:r>
              <a:rPr lang="en-GB" b="1" dirty="0" err="1"/>
              <a:t>vervolgens</a:t>
            </a:r>
            <a:r>
              <a:rPr lang="en-GB" b="1" dirty="0"/>
              <a:t> </a:t>
            </a:r>
            <a:r>
              <a:rPr lang="en-GB" b="1" dirty="0" err="1"/>
              <a:t>kan</a:t>
            </a:r>
            <a:r>
              <a:rPr lang="en-GB" b="1" dirty="0"/>
              <a:t> </a:t>
            </a:r>
            <a:r>
              <a:rPr lang="en-GB" b="1" dirty="0" err="1"/>
              <a:t>vertalen</a:t>
            </a:r>
            <a:r>
              <a:rPr lang="en-GB" b="1" dirty="0"/>
              <a:t> </a:t>
            </a:r>
            <a:r>
              <a:rPr lang="en-GB" b="1" dirty="0" err="1"/>
              <a:t>naar</a:t>
            </a:r>
            <a:r>
              <a:rPr lang="en-GB" b="1" dirty="0"/>
              <a:t> </a:t>
            </a:r>
            <a:r>
              <a:rPr lang="en-GB" b="1" dirty="0" err="1"/>
              <a:t>acties</a:t>
            </a:r>
            <a:r>
              <a:rPr lang="en-GB" dirty="0"/>
              <a:t>. </a:t>
            </a:r>
            <a:r>
              <a:rPr lang="en-GB" dirty="0" err="1"/>
              <a:t>Deze</a:t>
            </a:r>
            <a:r>
              <a:rPr lang="en-GB" dirty="0"/>
              <a:t> </a:t>
            </a:r>
            <a:r>
              <a:rPr lang="en-GB" dirty="0" err="1"/>
              <a:t>acties</a:t>
            </a:r>
            <a:r>
              <a:rPr lang="en-GB" dirty="0"/>
              <a:t> </a:t>
            </a:r>
            <a:r>
              <a:rPr lang="en-GB" dirty="0" err="1"/>
              <a:t>houden</a:t>
            </a:r>
            <a:r>
              <a:rPr lang="en-GB" dirty="0"/>
              <a:t> </a:t>
            </a:r>
            <a:r>
              <a:rPr lang="en-GB" dirty="0" err="1"/>
              <a:t>rekening</a:t>
            </a:r>
            <a:r>
              <a:rPr lang="en-GB" dirty="0"/>
              <a:t> met 3 criteria: </a:t>
            </a:r>
          </a:p>
          <a:p>
            <a:pPr marL="222976" indent="-222976" defTabSz="445953">
              <a:buFontTx/>
              <a:buAutoNum type="arabicParenR"/>
              <a:defRPr/>
            </a:pPr>
            <a:r>
              <a:rPr lang="en-GB" b="1" dirty="0" err="1"/>
              <a:t>Preventie</a:t>
            </a:r>
            <a:r>
              <a:rPr lang="en-GB" b="1" dirty="0"/>
              <a:t> </a:t>
            </a:r>
            <a:r>
              <a:rPr lang="en-GB" b="1" dirty="0" err="1"/>
              <a:t>én</a:t>
            </a:r>
            <a:r>
              <a:rPr lang="en-GB" b="1" dirty="0"/>
              <a:t> </a:t>
            </a:r>
            <a:r>
              <a:rPr lang="en-GB" b="1" dirty="0" err="1"/>
              <a:t>amplitie</a:t>
            </a:r>
            <a:r>
              <a:rPr lang="en-GB" b="1" dirty="0"/>
              <a:t>: </a:t>
            </a:r>
            <a:r>
              <a:rPr lang="en-GB" dirty="0"/>
              <a:t>We </a:t>
            </a:r>
            <a:r>
              <a:rPr lang="en-GB" dirty="0" err="1"/>
              <a:t>pleiten</a:t>
            </a:r>
            <a:r>
              <a:rPr lang="en-GB" dirty="0"/>
              <a:t> </a:t>
            </a:r>
            <a:r>
              <a:rPr lang="en-GB" dirty="0" err="1"/>
              <a:t>hiervoor</a:t>
            </a:r>
            <a:r>
              <a:rPr lang="en-GB" dirty="0"/>
              <a:t> </a:t>
            </a:r>
            <a:r>
              <a:rPr lang="en-GB" dirty="0" err="1"/>
              <a:t>voor</a:t>
            </a:r>
            <a:r>
              <a:rPr lang="en-GB" dirty="0"/>
              <a:t> </a:t>
            </a:r>
            <a:r>
              <a:rPr lang="en-GB" dirty="0" err="1"/>
              <a:t>een</a:t>
            </a:r>
            <a:r>
              <a:rPr lang="en-GB" dirty="0"/>
              <a:t> “</a:t>
            </a:r>
            <a:r>
              <a:rPr lang="en-GB" dirty="0" err="1"/>
              <a:t>tweesporenbeleid</a:t>
            </a:r>
            <a:r>
              <a:rPr lang="en-GB" dirty="0"/>
              <a:t>” </a:t>
            </a:r>
            <a:r>
              <a:rPr lang="en-GB" dirty="0" err="1"/>
              <a:t>waarbij</a:t>
            </a:r>
            <a:r>
              <a:rPr lang="en-GB" dirty="0"/>
              <a:t> we </a:t>
            </a:r>
            <a:r>
              <a:rPr lang="en-GB" dirty="0" err="1"/>
              <a:t>enerzijds</a:t>
            </a:r>
            <a:r>
              <a:rPr lang="en-GB" dirty="0"/>
              <a:t> </a:t>
            </a:r>
            <a:r>
              <a:rPr lang="en-GB" dirty="0" err="1"/>
              <a:t>inzetten</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a:t>
            </a:r>
            <a:r>
              <a:rPr lang="en-GB" dirty="0" err="1"/>
              <a:t>preventief</a:t>
            </a:r>
            <a:r>
              <a:rPr lang="en-GB" dirty="0"/>
              <a:t> </a:t>
            </a:r>
            <a:r>
              <a:rPr lang="en-GB" dirty="0" err="1"/>
              <a:t>te</a:t>
            </a:r>
            <a:r>
              <a:rPr lang="en-GB" dirty="0"/>
              <a:t> </a:t>
            </a:r>
            <a:r>
              <a:rPr lang="en-GB" dirty="0" err="1"/>
              <a:t>zijn</a:t>
            </a:r>
            <a:r>
              <a:rPr lang="en-GB" dirty="0"/>
              <a:t> </a:t>
            </a:r>
            <a:r>
              <a:rPr lang="en-GB" dirty="0" err="1"/>
              <a:t>en</a:t>
            </a:r>
            <a:r>
              <a:rPr lang="en-GB" dirty="0"/>
              <a:t> </a:t>
            </a:r>
            <a:r>
              <a:rPr lang="en-GB" dirty="0" err="1"/>
              <a:t>ongewenste</a:t>
            </a:r>
            <a:r>
              <a:rPr lang="en-GB" dirty="0"/>
              <a:t> </a:t>
            </a:r>
            <a:r>
              <a:rPr lang="en-GB" dirty="0" err="1"/>
              <a:t>uitkomsten</a:t>
            </a:r>
            <a:r>
              <a:rPr lang="en-GB" dirty="0"/>
              <a:t> </a:t>
            </a:r>
            <a:r>
              <a:rPr lang="en-GB" dirty="0" err="1"/>
              <a:t>te</a:t>
            </a:r>
            <a:r>
              <a:rPr lang="en-GB" dirty="0"/>
              <a:t> </a:t>
            </a:r>
            <a:r>
              <a:rPr lang="en-GB" dirty="0" err="1"/>
              <a:t>voorkomen</a:t>
            </a:r>
            <a:r>
              <a:rPr lang="en-GB" dirty="0"/>
              <a:t> </a:t>
            </a:r>
            <a:r>
              <a:rPr lang="en-GB" i="1" dirty="0"/>
              <a:t>(</a:t>
            </a:r>
            <a:r>
              <a:rPr lang="en-GB" i="0" dirty="0" err="1"/>
              <a:t>stresspreventie</a:t>
            </a:r>
            <a:r>
              <a:rPr lang="en-GB" i="1" dirty="0"/>
              <a:t> - </a:t>
            </a:r>
            <a:r>
              <a:rPr lang="en-GB" i="1" dirty="0" err="1"/>
              <a:t>preventie</a:t>
            </a:r>
            <a:r>
              <a:rPr lang="en-GB" i="0" dirty="0"/>
              <a:t>)</a:t>
            </a:r>
            <a:r>
              <a:rPr lang="en-GB" i="1" dirty="0"/>
              <a:t>,</a:t>
            </a:r>
            <a:r>
              <a:rPr lang="en-GB" dirty="0"/>
              <a:t> </a:t>
            </a:r>
            <a:r>
              <a:rPr lang="en-GB" dirty="0" err="1"/>
              <a:t>en</a:t>
            </a:r>
            <a:r>
              <a:rPr lang="en-GB" dirty="0"/>
              <a:t> </a:t>
            </a:r>
            <a:r>
              <a:rPr lang="en-GB" dirty="0" err="1"/>
              <a:t>anderzijds</a:t>
            </a:r>
            <a:r>
              <a:rPr lang="en-GB" dirty="0"/>
              <a:t> op </a:t>
            </a:r>
            <a:r>
              <a:rPr lang="en-GB" dirty="0" err="1"/>
              <a:t>acties</a:t>
            </a:r>
            <a:r>
              <a:rPr lang="en-GB" dirty="0"/>
              <a:t> die </a:t>
            </a:r>
            <a:r>
              <a:rPr lang="en-GB" dirty="0" err="1"/>
              <a:t>er</a:t>
            </a:r>
            <a:r>
              <a:rPr lang="en-GB" dirty="0"/>
              <a:t> op </a:t>
            </a:r>
            <a:r>
              <a:rPr lang="en-GB" dirty="0" err="1"/>
              <a:t>gericht</a:t>
            </a:r>
            <a:r>
              <a:rPr lang="en-GB" dirty="0"/>
              <a:t> </a:t>
            </a:r>
            <a:r>
              <a:rPr lang="en-GB" dirty="0" err="1"/>
              <a:t>zijn</a:t>
            </a:r>
            <a:r>
              <a:rPr lang="en-GB" dirty="0"/>
              <a:t> de </a:t>
            </a:r>
            <a:r>
              <a:rPr lang="en-GB" dirty="0" err="1"/>
              <a:t>positieve</a:t>
            </a:r>
            <a:r>
              <a:rPr lang="en-GB" dirty="0"/>
              <a:t> </a:t>
            </a:r>
            <a:r>
              <a:rPr lang="en-GB" dirty="0" err="1"/>
              <a:t>werkbeleving</a:t>
            </a:r>
            <a:r>
              <a:rPr lang="en-GB" dirty="0"/>
              <a:t> net extra in de </a:t>
            </a:r>
            <a:r>
              <a:rPr lang="en-GB" dirty="0" err="1"/>
              <a:t>verf</a:t>
            </a:r>
            <a:r>
              <a:rPr lang="en-GB" dirty="0"/>
              <a:t> </a:t>
            </a:r>
            <a:r>
              <a:rPr lang="en-GB" dirty="0" err="1"/>
              <a:t>te</a:t>
            </a:r>
            <a:r>
              <a:rPr lang="en-GB" dirty="0"/>
              <a:t> </a:t>
            </a:r>
            <a:r>
              <a:rPr lang="en-GB" dirty="0" err="1"/>
              <a:t>zetten</a:t>
            </a:r>
            <a:r>
              <a:rPr lang="en-GB" dirty="0"/>
              <a:t> of </a:t>
            </a:r>
            <a:r>
              <a:rPr lang="en-GB" dirty="0" err="1"/>
              <a:t>te</a:t>
            </a:r>
            <a:r>
              <a:rPr lang="en-GB" dirty="0"/>
              <a:t> </a:t>
            </a:r>
            <a:r>
              <a:rPr lang="en-GB" dirty="0" err="1"/>
              <a:t>bevorderen</a:t>
            </a:r>
            <a:r>
              <a:rPr lang="en-GB" dirty="0"/>
              <a:t> (engagement </a:t>
            </a:r>
            <a:r>
              <a:rPr lang="en-GB" dirty="0" err="1"/>
              <a:t>bevordering</a:t>
            </a:r>
            <a:r>
              <a:rPr lang="en-GB" dirty="0"/>
              <a:t> – </a:t>
            </a:r>
            <a:r>
              <a:rPr lang="en-GB" i="1" dirty="0" err="1"/>
              <a:t>amplitie</a:t>
            </a:r>
            <a:r>
              <a:rPr lang="en-GB" dirty="0"/>
              <a:t>). </a:t>
            </a:r>
            <a:r>
              <a:rPr lang="en-GB" dirty="0" err="1"/>
              <a:t>Welke</a:t>
            </a:r>
            <a:r>
              <a:rPr lang="en-GB" dirty="0"/>
              <a:t> </a:t>
            </a:r>
            <a:r>
              <a:rPr lang="en-GB" dirty="0" err="1"/>
              <a:t>werkaspecten</a:t>
            </a:r>
            <a:r>
              <a:rPr lang="en-GB" dirty="0"/>
              <a:t> </a:t>
            </a:r>
            <a:r>
              <a:rPr lang="en-GB" dirty="0" err="1"/>
              <a:t>beïnvloeden</a:t>
            </a:r>
            <a:r>
              <a:rPr lang="en-GB" dirty="0"/>
              <a:t> </a:t>
            </a:r>
            <a:r>
              <a:rPr lang="en-GB" dirty="0" err="1"/>
              <a:t>welke</a:t>
            </a:r>
            <a:r>
              <a:rPr lang="en-GB" dirty="0"/>
              <a:t> </a:t>
            </a:r>
            <a:r>
              <a:rPr lang="en-GB" dirty="0" err="1"/>
              <a:t>sporen</a:t>
            </a:r>
            <a:r>
              <a:rPr lang="en-GB" dirty="0"/>
              <a:t>?</a:t>
            </a:r>
          </a:p>
          <a:p>
            <a:pPr marL="222976" indent="-222976">
              <a:buAutoNum type="arabicParenR"/>
            </a:pPr>
            <a:r>
              <a:rPr lang="en-GB" b="1" dirty="0" err="1"/>
              <a:t>Verschillende</a:t>
            </a:r>
            <a:r>
              <a:rPr lang="en-GB" b="1" dirty="0"/>
              <a:t> </a:t>
            </a:r>
            <a:r>
              <a:rPr lang="en-GB" b="1" dirty="0" err="1"/>
              <a:t>niveaus</a:t>
            </a:r>
            <a:r>
              <a:rPr lang="en-GB" b="1" dirty="0"/>
              <a:t>: </a:t>
            </a:r>
            <a:r>
              <a:rPr lang="en-GB" dirty="0" err="1"/>
              <a:t>Acties</a:t>
            </a:r>
            <a:r>
              <a:rPr lang="en-GB" dirty="0"/>
              <a:t> die </a:t>
            </a:r>
            <a:r>
              <a:rPr lang="en-GB" dirty="0" err="1"/>
              <a:t>betrekking</a:t>
            </a:r>
            <a:r>
              <a:rPr lang="en-GB" dirty="0"/>
              <a:t> </a:t>
            </a:r>
            <a:r>
              <a:rPr lang="en-GB" dirty="0" err="1"/>
              <a:t>hebben</a:t>
            </a:r>
            <a:r>
              <a:rPr lang="en-GB" dirty="0"/>
              <a:t> op </a:t>
            </a:r>
            <a:r>
              <a:rPr lang="en-GB" dirty="0" err="1"/>
              <a:t>zowel</a:t>
            </a:r>
            <a:r>
              <a:rPr lang="en-GB" dirty="0"/>
              <a:t> het </a:t>
            </a:r>
            <a:r>
              <a:rPr lang="en-GB" dirty="0" err="1"/>
              <a:t>organisatie</a:t>
            </a:r>
            <a:r>
              <a:rPr lang="en-GB" dirty="0"/>
              <a:t>-, </a:t>
            </a:r>
            <a:r>
              <a:rPr lang="en-GB" dirty="0" err="1"/>
              <a:t>leiderschaps</a:t>
            </a:r>
            <a:r>
              <a:rPr lang="en-GB" dirty="0"/>
              <a:t>-, team- </a:t>
            </a:r>
            <a:r>
              <a:rPr lang="en-GB" dirty="0" err="1"/>
              <a:t>en</a:t>
            </a:r>
            <a:r>
              <a:rPr lang="en-GB" dirty="0"/>
              <a:t> </a:t>
            </a:r>
            <a:r>
              <a:rPr lang="en-GB" dirty="0" err="1"/>
              <a:t>individueel</a:t>
            </a:r>
            <a:r>
              <a:rPr lang="en-GB" dirty="0"/>
              <a:t> </a:t>
            </a:r>
            <a:r>
              <a:rPr lang="en-GB" dirty="0" err="1"/>
              <a:t>niveau</a:t>
            </a:r>
            <a:r>
              <a:rPr lang="en-GB" dirty="0"/>
              <a:t>. </a:t>
            </a:r>
          </a:p>
          <a:p>
            <a:pPr marL="222976" indent="-222976">
              <a:buAutoNum type="arabicParenR"/>
            </a:pPr>
            <a:r>
              <a:rPr lang="nl-BE" b="1" dirty="0"/>
              <a:t>Quick </a:t>
            </a:r>
            <a:r>
              <a:rPr lang="nl-BE" b="1" dirty="0" err="1"/>
              <a:t>wins</a:t>
            </a:r>
            <a:r>
              <a:rPr lang="nl-BE" b="1" dirty="0"/>
              <a:t> én meer structurele/diepgaandere initiatieven: </a:t>
            </a:r>
            <a:r>
              <a:rPr lang="nl-BE" dirty="0"/>
              <a:t>Z</a:t>
            </a:r>
            <a:r>
              <a:rPr lang="en-GB" dirty="0" err="1"/>
              <a:t>owel</a:t>
            </a:r>
            <a:r>
              <a:rPr lang="en-GB" dirty="0"/>
              <a:t> </a:t>
            </a:r>
            <a:r>
              <a:rPr lang="en-GB" dirty="0" err="1"/>
              <a:t>acties</a:t>
            </a:r>
            <a:r>
              <a:rPr lang="en-GB" dirty="0"/>
              <a:t> die “</a:t>
            </a:r>
            <a:r>
              <a:rPr lang="en-GB" dirty="0" err="1"/>
              <a:t>snel</a:t>
            </a:r>
            <a:r>
              <a:rPr lang="en-GB" dirty="0"/>
              <a:t>” </a:t>
            </a:r>
            <a:r>
              <a:rPr lang="en-GB" dirty="0" err="1"/>
              <a:t>realiseerbaar</a:t>
            </a:r>
            <a:r>
              <a:rPr lang="en-GB" dirty="0"/>
              <a:t> </a:t>
            </a:r>
            <a:r>
              <a:rPr lang="en-GB" dirty="0" err="1"/>
              <a:t>zijn</a:t>
            </a:r>
            <a:r>
              <a:rPr lang="en-GB" dirty="0"/>
              <a:t> </a:t>
            </a:r>
            <a:r>
              <a:rPr lang="en-GB" dirty="0" err="1"/>
              <a:t>en</a:t>
            </a:r>
            <a:r>
              <a:rPr lang="en-GB" dirty="0"/>
              <a:t> </a:t>
            </a:r>
            <a:r>
              <a:rPr lang="en-GB" dirty="0" err="1"/>
              <a:t>een</a:t>
            </a:r>
            <a:r>
              <a:rPr lang="en-GB" dirty="0"/>
              <a:t> </a:t>
            </a:r>
            <a:r>
              <a:rPr lang="en-GB" dirty="0" err="1"/>
              <a:t>verschil</a:t>
            </a:r>
            <a:r>
              <a:rPr lang="en-GB" dirty="0"/>
              <a:t> </a:t>
            </a:r>
            <a:r>
              <a:rPr lang="en-GB" dirty="0" err="1"/>
              <a:t>kunnen</a:t>
            </a:r>
            <a:r>
              <a:rPr lang="en-GB" dirty="0"/>
              <a:t> </a:t>
            </a:r>
            <a:r>
              <a:rPr lang="en-GB" dirty="0" err="1"/>
              <a:t>maken</a:t>
            </a:r>
            <a:r>
              <a:rPr lang="en-GB" dirty="0"/>
              <a:t> (“</a:t>
            </a:r>
            <a:r>
              <a:rPr lang="en-GB" i="1" dirty="0"/>
              <a:t>quick wins”</a:t>
            </a:r>
            <a:r>
              <a:rPr lang="en-GB" i="0" dirty="0"/>
              <a:t>), </a:t>
            </a:r>
            <a:r>
              <a:rPr lang="en-GB" i="0" dirty="0" err="1"/>
              <a:t>als</a:t>
            </a:r>
            <a:r>
              <a:rPr lang="en-GB" i="0" dirty="0"/>
              <a:t> </a:t>
            </a:r>
            <a:r>
              <a:rPr lang="en-GB" i="0" dirty="0" err="1"/>
              <a:t>acties</a:t>
            </a:r>
            <a:r>
              <a:rPr lang="en-GB" i="0" dirty="0"/>
              <a:t> die </a:t>
            </a:r>
            <a:r>
              <a:rPr lang="en-GB" i="0" dirty="0" err="1"/>
              <a:t>mogelijks</a:t>
            </a:r>
            <a:r>
              <a:rPr lang="en-GB" i="0" dirty="0"/>
              <a:t> wat </a:t>
            </a:r>
            <a:r>
              <a:rPr lang="en-GB" i="0" dirty="0" err="1"/>
              <a:t>meer</a:t>
            </a:r>
            <a:r>
              <a:rPr lang="en-GB" i="0" dirty="0"/>
              <a:t> </a:t>
            </a:r>
            <a:r>
              <a:rPr lang="en-GB" i="0" dirty="0" err="1"/>
              <a:t>tijd</a:t>
            </a:r>
            <a:r>
              <a:rPr lang="en-GB" i="0" dirty="0"/>
              <a:t> </a:t>
            </a:r>
            <a:r>
              <a:rPr lang="en-GB" i="0" dirty="0" err="1"/>
              <a:t>en</a:t>
            </a:r>
            <a:r>
              <a:rPr lang="en-GB" i="0" dirty="0"/>
              <a:t> </a:t>
            </a:r>
            <a:r>
              <a:rPr lang="en-GB" i="0" dirty="0" err="1"/>
              <a:t>inspanning</a:t>
            </a:r>
            <a:r>
              <a:rPr lang="en-GB" i="0" dirty="0"/>
              <a:t> </a:t>
            </a:r>
            <a:r>
              <a:rPr lang="en-GB" i="0" dirty="0" err="1"/>
              <a:t>vergen</a:t>
            </a:r>
            <a:r>
              <a:rPr lang="en-GB" i="0" dirty="0"/>
              <a:t> maar </a:t>
            </a:r>
            <a:r>
              <a:rPr lang="en-GB" i="0" dirty="0" err="1"/>
              <a:t>wel</a:t>
            </a:r>
            <a:r>
              <a:rPr lang="en-GB" i="0" dirty="0"/>
              <a:t> </a:t>
            </a:r>
            <a:r>
              <a:rPr lang="en-GB" i="0" dirty="0" err="1"/>
              <a:t>structureel</a:t>
            </a:r>
            <a:r>
              <a:rPr lang="en-GB" i="0" dirty="0"/>
              <a:t> </a:t>
            </a:r>
            <a:r>
              <a:rPr lang="en-GB" i="0" dirty="0" err="1"/>
              <a:t>oorzaken</a:t>
            </a:r>
            <a:r>
              <a:rPr lang="en-GB" i="0" dirty="0"/>
              <a:t> </a:t>
            </a:r>
            <a:r>
              <a:rPr lang="en-GB" i="0" dirty="0" err="1"/>
              <a:t>aanpakken</a:t>
            </a:r>
            <a:r>
              <a:rPr lang="en-GB" i="0" dirty="0"/>
              <a:t> </a:t>
            </a:r>
            <a:r>
              <a:rPr lang="en-GB" i="0" dirty="0" err="1"/>
              <a:t>en</a:t>
            </a:r>
            <a:r>
              <a:rPr lang="en-GB" i="0" dirty="0"/>
              <a:t> </a:t>
            </a:r>
            <a:r>
              <a:rPr lang="en-GB" i="0" dirty="0" err="1"/>
              <a:t>ingebed</a:t>
            </a:r>
            <a:r>
              <a:rPr lang="en-GB" i="0" dirty="0"/>
              <a:t> </a:t>
            </a:r>
            <a:r>
              <a:rPr lang="en-GB" i="0" dirty="0" err="1"/>
              <a:t>worden</a:t>
            </a:r>
            <a:r>
              <a:rPr lang="en-GB" i="0" dirty="0"/>
              <a:t> in </a:t>
            </a:r>
            <a:r>
              <a:rPr lang="en-GB" i="0" dirty="0" err="1"/>
              <a:t>beleid</a:t>
            </a:r>
            <a:r>
              <a:rPr lang="en-GB" i="0" dirty="0"/>
              <a:t> (LT-</a:t>
            </a:r>
            <a:r>
              <a:rPr lang="en-GB" i="0" dirty="0" err="1"/>
              <a:t>acties</a:t>
            </a:r>
            <a:r>
              <a:rPr lang="en-GB" i="0" dirty="0"/>
              <a:t>). Tot slot </a:t>
            </a:r>
            <a:r>
              <a:rPr lang="en-GB" i="0" dirty="0" err="1"/>
              <a:t>kan</a:t>
            </a:r>
            <a:r>
              <a:rPr lang="en-GB" i="0" dirty="0"/>
              <a:t> het </a:t>
            </a:r>
            <a:r>
              <a:rPr lang="en-GB" i="0" dirty="0" err="1"/>
              <a:t>ook</a:t>
            </a:r>
            <a:r>
              <a:rPr lang="en-GB" i="0" dirty="0"/>
              <a:t> relevant </a:t>
            </a:r>
            <a:r>
              <a:rPr lang="en-GB" i="0" dirty="0" err="1"/>
              <a:t>zijn</a:t>
            </a:r>
            <a:r>
              <a:rPr lang="en-GB" i="0" dirty="0"/>
              <a:t> om de </a:t>
            </a:r>
            <a:r>
              <a:rPr lang="en-GB" i="0" dirty="0" err="1"/>
              <a:t>arbeidsorganisatie</a:t>
            </a:r>
            <a:r>
              <a:rPr lang="en-GB" i="0" dirty="0"/>
              <a:t> wat </a:t>
            </a:r>
            <a:r>
              <a:rPr lang="en-GB" i="0" dirty="0" err="1"/>
              <a:t>beter</a:t>
            </a:r>
            <a:r>
              <a:rPr lang="en-GB" i="0" dirty="0"/>
              <a:t> </a:t>
            </a:r>
            <a:r>
              <a:rPr lang="en-GB" i="0" dirty="0" err="1"/>
              <a:t>onder</a:t>
            </a:r>
            <a:r>
              <a:rPr lang="en-GB" i="0" dirty="0"/>
              <a:t> de </a:t>
            </a:r>
            <a:r>
              <a:rPr lang="en-GB" i="0" dirty="0" err="1"/>
              <a:t>loep</a:t>
            </a:r>
            <a:r>
              <a:rPr lang="en-GB" i="0" dirty="0"/>
              <a:t> </a:t>
            </a:r>
            <a:r>
              <a:rPr lang="en-GB" i="0" dirty="0" err="1"/>
              <a:t>te</a:t>
            </a:r>
            <a:r>
              <a:rPr lang="en-GB" i="0" dirty="0"/>
              <a:t> </a:t>
            </a:r>
            <a:r>
              <a:rPr lang="en-GB" i="0" dirty="0" err="1"/>
              <a:t>nemen</a:t>
            </a:r>
            <a:r>
              <a:rPr lang="en-GB" i="0" dirty="0"/>
              <a:t> </a:t>
            </a:r>
            <a:r>
              <a:rPr lang="en-GB" i="0" dirty="0" err="1"/>
              <a:t>en</a:t>
            </a:r>
            <a:r>
              <a:rPr lang="en-GB" i="0" dirty="0"/>
              <a:t> </a:t>
            </a:r>
            <a:r>
              <a:rPr lang="en-GB" i="0" dirty="0" err="1"/>
              <a:t>eventuele</a:t>
            </a:r>
            <a:r>
              <a:rPr lang="en-GB" i="0" dirty="0"/>
              <a:t> </a:t>
            </a:r>
            <a:r>
              <a:rPr lang="en-GB" i="0" dirty="0" err="1"/>
              <a:t>veranderingen</a:t>
            </a:r>
            <a:r>
              <a:rPr lang="en-GB" i="0" dirty="0"/>
              <a:t> door </a:t>
            </a:r>
            <a:r>
              <a:rPr lang="en-GB" i="0" dirty="0" err="1"/>
              <a:t>te</a:t>
            </a:r>
            <a:r>
              <a:rPr lang="en-GB" i="0" dirty="0"/>
              <a:t> </a:t>
            </a:r>
            <a:r>
              <a:rPr lang="en-GB" i="0" dirty="0" err="1"/>
              <a:t>voeren</a:t>
            </a:r>
            <a:r>
              <a:rPr lang="en-GB" i="0" dirty="0"/>
              <a:t>. </a:t>
            </a:r>
          </a:p>
          <a:p>
            <a:pPr marL="222976" indent="-222976">
              <a:buAutoNum type="arabicParenR"/>
            </a:pPr>
            <a:endParaRPr lang="en-GB" i="0" dirty="0"/>
          </a:p>
          <a:p>
            <a:r>
              <a:rPr lang="en-GB" i="0" dirty="0"/>
              <a:t>CONCEPT, ACTIE &amp; INTEGRATIE:</a:t>
            </a:r>
          </a:p>
          <a:p>
            <a:r>
              <a:rPr lang="en-GB" i="0" dirty="0" err="1"/>
              <a:t>Eens</a:t>
            </a:r>
            <a:r>
              <a:rPr lang="en-GB" i="0" dirty="0"/>
              <a:t> </a:t>
            </a:r>
            <a:r>
              <a:rPr lang="en-GB" i="0" dirty="0" err="1"/>
              <a:t>actiemaatregelen</a:t>
            </a:r>
            <a:r>
              <a:rPr lang="en-GB" i="0" dirty="0"/>
              <a:t> </a:t>
            </a:r>
            <a:r>
              <a:rPr lang="en-GB" i="0" dirty="0" err="1"/>
              <a:t>gedefinieerd</a:t>
            </a:r>
            <a:r>
              <a:rPr lang="en-GB" i="0" dirty="0"/>
              <a:t>, is het </a:t>
            </a:r>
            <a:r>
              <a:rPr lang="en-GB" i="0" dirty="0" err="1"/>
              <a:t>belangrijk</a:t>
            </a:r>
            <a:r>
              <a:rPr lang="en-GB" i="0" dirty="0"/>
              <a:t> om </a:t>
            </a:r>
            <a:r>
              <a:rPr lang="en-GB" b="1" i="0" dirty="0" err="1"/>
              <a:t>prioriteiten</a:t>
            </a:r>
            <a:r>
              <a:rPr lang="en-GB" b="1" i="0" dirty="0"/>
              <a:t> </a:t>
            </a:r>
            <a:r>
              <a:rPr lang="en-GB" b="1" i="0" dirty="0" err="1"/>
              <a:t>te</a:t>
            </a:r>
            <a:r>
              <a:rPr lang="en-GB" b="1" i="0" dirty="0"/>
              <a:t> </a:t>
            </a:r>
            <a:r>
              <a:rPr lang="en-GB" b="1" i="0" dirty="0" err="1"/>
              <a:t>stellen</a:t>
            </a:r>
            <a:r>
              <a:rPr lang="en-GB" b="1" i="0" dirty="0"/>
              <a:t>, </a:t>
            </a:r>
            <a:r>
              <a:rPr lang="en-GB" b="1" i="0" dirty="0" err="1"/>
              <a:t>een</a:t>
            </a:r>
            <a:r>
              <a:rPr lang="en-GB" b="1" i="0" dirty="0"/>
              <a:t> </a:t>
            </a:r>
            <a:r>
              <a:rPr lang="en-GB" b="1" i="0" dirty="0" err="1"/>
              <a:t>communicatie</a:t>
            </a:r>
            <a:r>
              <a:rPr lang="en-GB" b="1" i="0" dirty="0"/>
              <a:t> </a:t>
            </a:r>
            <a:r>
              <a:rPr lang="en-GB" b="1" i="0" dirty="0" err="1"/>
              <a:t>te</a:t>
            </a:r>
            <a:r>
              <a:rPr lang="en-GB" b="1" i="0" dirty="0"/>
              <a:t> </a:t>
            </a:r>
            <a:r>
              <a:rPr lang="en-GB" b="1" i="0" dirty="0" err="1"/>
              <a:t>organiseren</a:t>
            </a:r>
            <a:r>
              <a:rPr lang="en-GB" b="1" i="0" dirty="0"/>
              <a:t> </a:t>
            </a:r>
            <a:r>
              <a:rPr lang="en-GB" b="1" i="0" dirty="0" err="1"/>
              <a:t>en</a:t>
            </a:r>
            <a:r>
              <a:rPr lang="en-GB" b="1" i="0" dirty="0"/>
              <a:t> </a:t>
            </a:r>
            <a:r>
              <a:rPr lang="en-GB" b="1" i="0" dirty="0" err="1"/>
              <a:t>te</a:t>
            </a:r>
            <a:r>
              <a:rPr lang="en-GB" b="1" i="0" dirty="0"/>
              <a:t> </a:t>
            </a:r>
            <a:r>
              <a:rPr lang="en-GB" b="1" i="0" dirty="0" err="1"/>
              <a:t>cascaderen</a:t>
            </a:r>
            <a:r>
              <a:rPr lang="en-GB" b="1" i="0" dirty="0"/>
              <a:t> </a:t>
            </a:r>
            <a:r>
              <a:rPr lang="en-GB" i="0" dirty="0" err="1"/>
              <a:t>doorheen</a:t>
            </a:r>
            <a:r>
              <a:rPr lang="en-GB" i="0" dirty="0"/>
              <a:t> de </a:t>
            </a:r>
            <a:r>
              <a:rPr lang="en-GB" i="0" dirty="0" err="1"/>
              <a:t>organisatie</a:t>
            </a:r>
            <a:r>
              <a:rPr lang="en-GB" i="0" dirty="0"/>
              <a:t> (CONCEPT </a:t>
            </a:r>
            <a:r>
              <a:rPr lang="en-GB" i="0" dirty="0" err="1"/>
              <a:t>participatief</a:t>
            </a:r>
            <a:r>
              <a:rPr lang="en-GB" i="0" dirty="0"/>
              <a:t> </a:t>
            </a:r>
            <a:r>
              <a:rPr lang="en-GB" i="0" dirty="0" err="1"/>
              <a:t>verankeren</a:t>
            </a:r>
            <a:r>
              <a:rPr lang="en-GB" i="0" dirty="0"/>
              <a:t>) </a:t>
            </a:r>
            <a:r>
              <a:rPr lang="en-GB" i="0" dirty="0" err="1"/>
              <a:t>en</a:t>
            </a:r>
            <a:r>
              <a:rPr lang="en-GB" i="0" dirty="0"/>
              <a:t> </a:t>
            </a:r>
            <a:r>
              <a:rPr lang="en-GB" b="1" i="0" dirty="0" err="1"/>
              <a:t>een</a:t>
            </a:r>
            <a:r>
              <a:rPr lang="en-GB" b="1" i="0" dirty="0"/>
              <a:t> plan van </a:t>
            </a:r>
            <a:r>
              <a:rPr lang="en-GB" b="1" i="0" dirty="0" err="1"/>
              <a:t>aanpak</a:t>
            </a:r>
            <a:r>
              <a:rPr lang="en-GB" b="1" i="0" dirty="0"/>
              <a:t> op </a:t>
            </a:r>
            <a:r>
              <a:rPr lang="en-GB" b="1" i="0" dirty="0" err="1"/>
              <a:t>te</a:t>
            </a:r>
            <a:r>
              <a:rPr lang="en-GB" b="1" i="0" dirty="0"/>
              <a:t> </a:t>
            </a:r>
            <a:r>
              <a:rPr lang="en-GB" b="1" i="0" dirty="0" err="1"/>
              <a:t>maken</a:t>
            </a:r>
            <a:r>
              <a:rPr lang="en-GB" b="1" i="0" dirty="0"/>
              <a:t> (SMART ACTIE)</a:t>
            </a:r>
            <a:r>
              <a:rPr lang="en-GB" i="0" dirty="0"/>
              <a:t>. </a:t>
            </a:r>
          </a:p>
          <a:p>
            <a:endParaRPr lang="en-GB" i="0" dirty="0"/>
          </a:p>
          <a:p>
            <a:r>
              <a:rPr lang="en-GB" i="0" dirty="0"/>
              <a:t>Op </a:t>
            </a:r>
            <a:r>
              <a:rPr lang="en-GB" i="0" dirty="0" err="1"/>
              <a:t>termijn</a:t>
            </a:r>
            <a:r>
              <a:rPr lang="en-GB" i="0" dirty="0"/>
              <a:t> (</a:t>
            </a:r>
            <a:r>
              <a:rPr lang="en-GB" i="0" dirty="0" err="1"/>
              <a:t>en</a:t>
            </a:r>
            <a:r>
              <a:rPr lang="en-GB" i="0" dirty="0"/>
              <a:t> </a:t>
            </a:r>
            <a:r>
              <a:rPr lang="en-GB" i="0" dirty="0" err="1"/>
              <a:t>indien</a:t>
            </a:r>
            <a:r>
              <a:rPr lang="en-GB" i="0" dirty="0"/>
              <a:t> </a:t>
            </a:r>
            <a:r>
              <a:rPr lang="en-GB" i="0" dirty="0" err="1"/>
              <a:t>gewenst</a:t>
            </a:r>
            <a:r>
              <a:rPr lang="en-GB" i="0" dirty="0"/>
              <a:t>) </a:t>
            </a:r>
            <a:r>
              <a:rPr lang="en-GB" i="0" dirty="0" err="1"/>
              <a:t>draaien</a:t>
            </a:r>
            <a:r>
              <a:rPr lang="en-GB" i="0" dirty="0"/>
              <a:t> we de </a:t>
            </a:r>
            <a:r>
              <a:rPr lang="en-GB" i="0" dirty="0" err="1"/>
              <a:t>zandloper</a:t>
            </a:r>
            <a:r>
              <a:rPr lang="en-GB" i="0" dirty="0"/>
              <a:t> </a:t>
            </a:r>
            <a:r>
              <a:rPr lang="en-GB" i="0" dirty="0" err="1"/>
              <a:t>opnieuw</a:t>
            </a:r>
            <a:r>
              <a:rPr lang="en-GB" i="0" dirty="0"/>
              <a:t> om </a:t>
            </a:r>
            <a:r>
              <a:rPr lang="en-GB" i="0" dirty="0" err="1"/>
              <a:t>aan</a:t>
            </a:r>
            <a:r>
              <a:rPr lang="en-GB" i="0" dirty="0"/>
              <a:t> de hand van </a:t>
            </a:r>
            <a:r>
              <a:rPr lang="en-GB" b="1" i="0" dirty="0" err="1"/>
              <a:t>hermeting</a:t>
            </a:r>
            <a:r>
              <a:rPr lang="en-GB" b="1" i="0" dirty="0"/>
              <a:t> (</a:t>
            </a:r>
            <a:r>
              <a:rPr lang="en-GB" b="1" i="0" dirty="0" err="1"/>
              <a:t>na</a:t>
            </a:r>
            <a:r>
              <a:rPr lang="en-GB" b="1" i="0" dirty="0"/>
              <a:t> +/- 2j) om de </a:t>
            </a:r>
            <a:r>
              <a:rPr lang="en-GB" b="1" i="0" dirty="0" err="1"/>
              <a:t>nodige</a:t>
            </a:r>
            <a:r>
              <a:rPr lang="en-GB" b="1" i="0" dirty="0"/>
              <a:t> </a:t>
            </a:r>
            <a:r>
              <a:rPr lang="en-GB" b="1" i="0" dirty="0" err="1"/>
              <a:t>opvolging</a:t>
            </a:r>
            <a:r>
              <a:rPr lang="en-GB" b="1" i="0" dirty="0"/>
              <a:t> </a:t>
            </a:r>
            <a:r>
              <a:rPr lang="en-GB" b="1" i="0" dirty="0" err="1"/>
              <a:t>en</a:t>
            </a:r>
            <a:r>
              <a:rPr lang="en-GB" b="1" i="0" dirty="0"/>
              <a:t> </a:t>
            </a:r>
            <a:r>
              <a:rPr lang="en-GB" b="1" i="0" dirty="0" err="1"/>
              <a:t>bijsturing</a:t>
            </a:r>
            <a:r>
              <a:rPr lang="en-GB" b="1" i="0" dirty="0"/>
              <a:t> </a:t>
            </a:r>
            <a:r>
              <a:rPr lang="en-GB" i="0" dirty="0" err="1"/>
              <a:t>te</a:t>
            </a:r>
            <a:r>
              <a:rPr lang="en-GB" i="0" dirty="0"/>
              <a:t> </a:t>
            </a:r>
            <a:r>
              <a:rPr lang="en-GB" i="0" dirty="0" err="1"/>
              <a:t>realiseren</a:t>
            </a:r>
            <a:r>
              <a:rPr lang="en-GB" i="0" dirty="0"/>
              <a:t> </a:t>
            </a:r>
            <a:r>
              <a:rPr lang="en-GB" i="0" dirty="0" err="1"/>
              <a:t>zodoende</a:t>
            </a:r>
            <a:r>
              <a:rPr lang="en-GB" i="0" dirty="0"/>
              <a:t> </a:t>
            </a:r>
            <a:r>
              <a:rPr lang="en-GB" i="0" dirty="0" err="1"/>
              <a:t>een</a:t>
            </a:r>
            <a:r>
              <a:rPr lang="en-GB" i="0" dirty="0"/>
              <a:t> </a:t>
            </a:r>
            <a:r>
              <a:rPr lang="en-GB" i="0" dirty="0" err="1"/>
              <a:t>duurzaam</a:t>
            </a:r>
            <a:r>
              <a:rPr lang="en-GB" i="0" dirty="0"/>
              <a:t> </a:t>
            </a:r>
            <a:r>
              <a:rPr lang="en-GB" i="0" dirty="0" err="1"/>
              <a:t>beleid</a:t>
            </a:r>
            <a:r>
              <a:rPr lang="en-GB" i="0" dirty="0"/>
              <a:t> </a:t>
            </a:r>
            <a:r>
              <a:rPr lang="en-GB" i="0" dirty="0" err="1"/>
              <a:t>na</a:t>
            </a:r>
            <a:r>
              <a:rPr lang="en-GB" i="0" dirty="0"/>
              <a:t> </a:t>
            </a:r>
            <a:r>
              <a:rPr lang="en-GB" i="0" dirty="0" err="1"/>
              <a:t>te</a:t>
            </a:r>
            <a:r>
              <a:rPr lang="en-GB" i="0" dirty="0"/>
              <a:t> </a:t>
            </a:r>
            <a:r>
              <a:rPr lang="en-GB" i="0" dirty="0" err="1"/>
              <a:t>streven</a:t>
            </a:r>
            <a:r>
              <a:rPr lang="en-GB" i="0" dirty="0"/>
              <a:t>. </a:t>
            </a:r>
            <a:endParaRPr lang="nl-BE" i="0" dirty="0"/>
          </a:p>
          <a:p>
            <a:pPr marL="222976" indent="-222976">
              <a:buAutoNum type="arabicParenR"/>
            </a:pPr>
            <a:endParaRPr lang="nl-BE" i="0" dirty="0"/>
          </a:p>
          <a:p>
            <a:r>
              <a:rPr lang="nl-BE" i="0" dirty="0"/>
              <a:t>Het in kaart brengen van de werkbeleving en werkbaarheid van werk neemt </a:t>
            </a:r>
            <a:r>
              <a:rPr lang="en-GB" b="0" i="0" dirty="0" err="1"/>
              <a:t>een</a:t>
            </a:r>
            <a:r>
              <a:rPr lang="en-GB" b="0" i="0" dirty="0"/>
              <a:t> </a:t>
            </a:r>
            <a:r>
              <a:rPr lang="en-GB" b="0" i="0" dirty="0" err="1"/>
              <a:t>centrale</a:t>
            </a:r>
            <a:r>
              <a:rPr lang="en-GB" b="0" i="0" dirty="0"/>
              <a:t> </a:t>
            </a:r>
            <a:r>
              <a:rPr lang="en-GB" b="0" i="0" dirty="0" err="1"/>
              <a:t>plaats</a:t>
            </a:r>
            <a:r>
              <a:rPr lang="en-GB" b="0" i="0" dirty="0"/>
              <a:t> in in het </a:t>
            </a:r>
            <a:r>
              <a:rPr lang="en-GB" b="0" i="0" dirty="0" err="1"/>
              <a:t>vergaren</a:t>
            </a:r>
            <a:r>
              <a:rPr lang="en-GB" b="0" i="0" dirty="0"/>
              <a:t> van </a:t>
            </a:r>
            <a:r>
              <a:rPr lang="en-GB" b="0" i="0" dirty="0" err="1"/>
              <a:t>essentiële</a:t>
            </a:r>
            <a:r>
              <a:rPr lang="en-GB" b="0" i="0" dirty="0"/>
              <a:t> data. Op basis van </a:t>
            </a:r>
            <a:r>
              <a:rPr lang="en-GB" b="0" i="0" dirty="0" err="1"/>
              <a:t>deze</a:t>
            </a:r>
            <a:r>
              <a:rPr lang="en-GB" b="0" i="0" dirty="0"/>
              <a:t> data </a:t>
            </a:r>
            <a:r>
              <a:rPr lang="en-GB" b="0" i="0" dirty="0" err="1"/>
              <a:t>kunnen</a:t>
            </a:r>
            <a:r>
              <a:rPr lang="en-GB" b="0" i="0" dirty="0"/>
              <a:t> we </a:t>
            </a:r>
            <a:r>
              <a:rPr lang="en-GB" b="0" i="0" dirty="0" err="1"/>
              <a:t>immers</a:t>
            </a:r>
            <a:r>
              <a:rPr lang="en-GB" b="0" i="0" dirty="0"/>
              <a:t> reeds </a:t>
            </a:r>
            <a:r>
              <a:rPr lang="en-GB" b="0" i="0" dirty="0" err="1"/>
              <a:t>actiedomeinen</a:t>
            </a:r>
            <a:r>
              <a:rPr lang="en-GB" b="0" i="0" dirty="0"/>
              <a:t> </a:t>
            </a:r>
            <a:r>
              <a:rPr lang="en-GB" b="0" i="0" dirty="0" err="1"/>
              <a:t>detecteren</a:t>
            </a:r>
            <a:r>
              <a:rPr lang="en-GB" b="0" i="0" dirty="0"/>
              <a:t> </a:t>
            </a:r>
            <a:r>
              <a:rPr lang="en-GB" b="0" i="0" dirty="0" err="1"/>
              <a:t>waarop</a:t>
            </a:r>
            <a:r>
              <a:rPr lang="en-GB" b="0" i="0" dirty="0"/>
              <a:t> men </a:t>
            </a:r>
            <a:r>
              <a:rPr lang="en-GB" b="0" i="0" dirty="0" err="1"/>
              <a:t>actie</a:t>
            </a:r>
            <a:r>
              <a:rPr lang="en-GB" b="0" i="0" dirty="0"/>
              <a:t> </a:t>
            </a:r>
            <a:r>
              <a:rPr lang="en-GB" b="0" i="0" dirty="0" err="1"/>
              <a:t>kan</a:t>
            </a:r>
            <a:r>
              <a:rPr lang="en-GB" b="0" i="0" dirty="0"/>
              <a:t> </a:t>
            </a:r>
            <a:r>
              <a:rPr lang="en-GB" b="0" i="0" dirty="0" err="1"/>
              <a:t>ondernemen</a:t>
            </a:r>
            <a:r>
              <a:rPr lang="en-GB" b="0" i="0" dirty="0"/>
              <a:t> </a:t>
            </a:r>
            <a:r>
              <a:rPr lang="en-GB" b="0" i="0" dirty="0" err="1"/>
              <a:t>wil</a:t>
            </a:r>
            <a:r>
              <a:rPr lang="en-GB" b="0" i="0" dirty="0"/>
              <a:t> men de </a:t>
            </a:r>
            <a:r>
              <a:rPr lang="en-GB" b="0" i="0" dirty="0" err="1"/>
              <a:t>herstelbehoefte</a:t>
            </a:r>
            <a:r>
              <a:rPr lang="en-GB" b="0" i="0" dirty="0"/>
              <a:t> </a:t>
            </a:r>
            <a:r>
              <a:rPr lang="en-GB" b="0" i="0" dirty="0" err="1"/>
              <a:t>terugdingen</a:t>
            </a:r>
            <a:r>
              <a:rPr lang="en-GB" b="0" i="0" dirty="0"/>
              <a:t>, </a:t>
            </a:r>
            <a:r>
              <a:rPr lang="en-GB" b="0" i="0" dirty="0" err="1"/>
              <a:t>plezier</a:t>
            </a:r>
            <a:r>
              <a:rPr lang="en-GB" b="0" i="0" dirty="0"/>
              <a:t> in het </a:t>
            </a:r>
            <a:r>
              <a:rPr lang="en-GB" b="0" i="0" dirty="0" err="1"/>
              <a:t>werk</a:t>
            </a:r>
            <a:r>
              <a:rPr lang="en-GB" b="0" i="0" dirty="0"/>
              <a:t> </a:t>
            </a:r>
            <a:r>
              <a:rPr lang="en-GB" b="0" i="0" dirty="0" err="1"/>
              <a:t>vergroten</a:t>
            </a:r>
            <a:r>
              <a:rPr lang="en-GB" b="0" i="0" dirty="0"/>
              <a:t> </a:t>
            </a:r>
            <a:r>
              <a:rPr lang="en-GB" b="0" i="0" dirty="0" err="1"/>
              <a:t>en</a:t>
            </a:r>
            <a:r>
              <a:rPr lang="en-GB" b="0" i="0" dirty="0"/>
              <a:t> engagement </a:t>
            </a:r>
            <a:r>
              <a:rPr lang="en-GB" b="0" i="0" dirty="0" err="1"/>
              <a:t>bevorderen</a:t>
            </a:r>
            <a:r>
              <a:rPr lang="en-GB" b="0" i="0" dirty="0"/>
              <a:t>. Erg </a:t>
            </a:r>
            <a:r>
              <a:rPr lang="en-GB" b="0" i="0" dirty="0" err="1"/>
              <a:t>zinvol</a:t>
            </a:r>
            <a:r>
              <a:rPr lang="en-GB" b="0" i="0" dirty="0"/>
              <a:t> </a:t>
            </a:r>
            <a:r>
              <a:rPr lang="en-GB" b="0" i="0" dirty="0" err="1"/>
              <a:t>aangezien</a:t>
            </a:r>
            <a:r>
              <a:rPr lang="en-GB" b="0" i="0" dirty="0"/>
              <a:t> </a:t>
            </a:r>
            <a:r>
              <a:rPr lang="en-GB" b="0" i="0" dirty="0" err="1"/>
              <a:t>deze</a:t>
            </a:r>
            <a:r>
              <a:rPr lang="en-GB" b="0" i="0" dirty="0"/>
              <a:t> </a:t>
            </a:r>
            <a:r>
              <a:rPr lang="en-GB" b="0" i="0" dirty="0" err="1"/>
              <a:t>subjectieve</a:t>
            </a:r>
            <a:r>
              <a:rPr lang="en-GB" b="0" i="0" dirty="0"/>
              <a:t>, </a:t>
            </a:r>
            <a:r>
              <a:rPr lang="en-GB" b="0" i="0" dirty="0" err="1"/>
              <a:t>psychosociale</a:t>
            </a:r>
            <a:r>
              <a:rPr lang="en-GB" b="0" i="0" dirty="0"/>
              <a:t> </a:t>
            </a:r>
            <a:r>
              <a:rPr lang="en-GB" b="0" i="0" dirty="0" err="1"/>
              <a:t>uitkomstmaten</a:t>
            </a:r>
            <a:r>
              <a:rPr lang="en-GB" b="0" i="0" dirty="0"/>
              <a:t> </a:t>
            </a:r>
            <a:r>
              <a:rPr lang="en-GB" b="0" i="0" dirty="0" err="1"/>
              <a:t>voorspellend</a:t>
            </a:r>
            <a:r>
              <a:rPr lang="en-GB" b="0" i="0" dirty="0"/>
              <a:t> </a:t>
            </a:r>
            <a:r>
              <a:rPr lang="en-GB" b="0" i="0" dirty="0" err="1"/>
              <a:t>zijn</a:t>
            </a:r>
            <a:r>
              <a:rPr lang="en-GB" b="0" i="0" dirty="0"/>
              <a:t> </a:t>
            </a:r>
            <a:r>
              <a:rPr lang="en-GB" b="0" i="0" dirty="0" err="1"/>
              <a:t>voor</a:t>
            </a:r>
            <a:r>
              <a:rPr lang="en-GB" b="0" i="0" dirty="0"/>
              <a:t> </a:t>
            </a:r>
            <a:r>
              <a:rPr lang="en-GB" b="0" i="0" dirty="0" err="1"/>
              <a:t>meer</a:t>
            </a:r>
            <a:r>
              <a:rPr lang="en-GB" b="0" i="0" dirty="0"/>
              <a:t> </a:t>
            </a:r>
            <a:r>
              <a:rPr lang="en-GB" b="0" i="0" dirty="0" err="1"/>
              <a:t>objectieve</a:t>
            </a:r>
            <a:r>
              <a:rPr lang="en-GB" b="0" i="0" dirty="0"/>
              <a:t>, </a:t>
            </a:r>
            <a:r>
              <a:rPr lang="en-GB" b="0" i="0" dirty="0" err="1"/>
              <a:t>hardere</a:t>
            </a:r>
            <a:r>
              <a:rPr lang="en-GB" b="0" i="0" dirty="0"/>
              <a:t> HR data </a:t>
            </a:r>
            <a:r>
              <a:rPr lang="en-GB" b="0" i="0" dirty="0" err="1"/>
              <a:t>inzake</a:t>
            </a:r>
            <a:r>
              <a:rPr lang="en-GB" b="0" i="0" dirty="0"/>
              <a:t> </a:t>
            </a:r>
            <a:r>
              <a:rPr lang="en-GB" b="0" i="0" dirty="0" err="1"/>
              <a:t>performantie</a:t>
            </a:r>
            <a:r>
              <a:rPr lang="en-GB" b="0" i="0" dirty="0"/>
              <a:t>, </a:t>
            </a:r>
            <a:r>
              <a:rPr lang="en-GB" b="0" i="0" dirty="0" err="1"/>
              <a:t>verzuim</a:t>
            </a:r>
            <a:r>
              <a:rPr lang="en-GB" b="0" i="0" dirty="0"/>
              <a:t> </a:t>
            </a:r>
            <a:r>
              <a:rPr lang="en-GB" b="0" i="0" dirty="0" err="1"/>
              <a:t>en</a:t>
            </a:r>
            <a:r>
              <a:rPr lang="en-GB" b="0" i="0" dirty="0"/>
              <a:t> </a:t>
            </a:r>
            <a:r>
              <a:rPr lang="en-GB" b="0" i="0" dirty="0" err="1"/>
              <a:t>verloop</a:t>
            </a:r>
            <a:r>
              <a:rPr lang="en-GB" b="0" i="0" dirty="0"/>
              <a:t>. </a:t>
            </a:r>
          </a:p>
          <a:p>
            <a:endParaRPr lang="en-GB" b="0" i="0" dirty="0"/>
          </a:p>
          <a:p>
            <a:r>
              <a:rPr lang="en-GB" b="1" i="0" u="sng" dirty="0" err="1"/>
              <a:t>Illustratie</a:t>
            </a:r>
            <a:r>
              <a:rPr lang="en-GB" b="1" i="0" u="sng" dirty="0"/>
              <a:t> </a:t>
            </a:r>
            <a:r>
              <a:rPr lang="en-GB" b="1" i="0" u="sng" dirty="0" err="1"/>
              <a:t>adhv</a:t>
            </a:r>
            <a:r>
              <a:rPr lang="en-GB" b="1" i="0" u="sng" dirty="0"/>
              <a:t> data </a:t>
            </a:r>
            <a:r>
              <a:rPr lang="en-GB" b="1" i="0" u="sng" dirty="0" err="1"/>
              <a:t>inzake</a:t>
            </a:r>
            <a:r>
              <a:rPr lang="en-GB" b="1" i="0" u="sng" dirty="0"/>
              <a:t> </a:t>
            </a:r>
            <a:r>
              <a:rPr lang="en-GB" b="1" i="0" u="sng" dirty="0" err="1"/>
              <a:t>werkbeleving</a:t>
            </a:r>
            <a:r>
              <a:rPr lang="en-GB" b="1" i="0" u="sng" dirty="0"/>
              <a:t> </a:t>
            </a:r>
            <a:r>
              <a:rPr lang="en-GB" b="1" i="0" u="sng" dirty="0" err="1"/>
              <a:t>en</a:t>
            </a:r>
            <a:r>
              <a:rPr lang="en-GB" b="1" i="0" u="sng" dirty="0"/>
              <a:t> </a:t>
            </a:r>
            <a:r>
              <a:rPr lang="en-GB" b="1" i="0" u="sng" dirty="0" err="1"/>
              <a:t>kwaliteit</a:t>
            </a:r>
            <a:r>
              <a:rPr lang="en-GB" b="1" i="0" u="sng" dirty="0"/>
              <a:t> van de </a:t>
            </a:r>
            <a:r>
              <a:rPr lang="en-GB" b="1" i="0" u="sng" dirty="0" err="1"/>
              <a:t>arbeid</a:t>
            </a:r>
            <a:r>
              <a:rPr lang="en-GB" b="1" i="0" u="sng" dirty="0"/>
              <a:t> die we </a:t>
            </a:r>
            <a:r>
              <a:rPr lang="en-GB" b="1" i="0" u="sng" dirty="0" err="1"/>
              <a:t>vanuit</a:t>
            </a:r>
            <a:r>
              <a:rPr lang="en-GB" b="1" i="0" u="sng" dirty="0"/>
              <a:t> </a:t>
            </a:r>
            <a:r>
              <a:rPr lang="en-GB" b="1" i="0" u="sng" dirty="0" err="1"/>
              <a:t>attentia</a:t>
            </a:r>
            <a:r>
              <a:rPr lang="en-GB" b="1" i="0" u="sng" dirty="0"/>
              <a:t> </a:t>
            </a:r>
            <a:r>
              <a:rPr lang="en-GB" b="1" i="0" u="sng" dirty="0" err="1"/>
              <a:t>bij</a:t>
            </a:r>
            <a:r>
              <a:rPr lang="en-GB" b="1" i="0" u="sng" dirty="0"/>
              <a:t> </a:t>
            </a:r>
            <a:r>
              <a:rPr lang="en-GB" b="1" i="0" u="sng" dirty="0" err="1"/>
              <a:t>onze</a:t>
            </a:r>
            <a:r>
              <a:rPr lang="en-GB" b="1" i="0" u="sng" dirty="0"/>
              <a:t> </a:t>
            </a:r>
            <a:r>
              <a:rPr lang="en-GB" b="1" i="0" u="sng" dirty="0" err="1"/>
              <a:t>klanten</a:t>
            </a:r>
            <a:r>
              <a:rPr lang="en-GB" b="1" i="0" u="sng" dirty="0"/>
              <a:t> </a:t>
            </a:r>
            <a:r>
              <a:rPr lang="en-GB" b="1" i="0" u="sng" dirty="0" err="1"/>
              <a:t>hebben</a:t>
            </a:r>
            <a:r>
              <a:rPr lang="en-GB" b="1" i="0" u="sng" dirty="0"/>
              <a:t> </a:t>
            </a:r>
            <a:r>
              <a:rPr lang="en-GB" b="1" i="0" u="sng" dirty="0" err="1"/>
              <a:t>verzameld</a:t>
            </a:r>
            <a:r>
              <a:rPr lang="en-GB" b="1" i="0" u="sng" dirty="0"/>
              <a:t> in 2016-2017:</a:t>
            </a:r>
          </a:p>
          <a:p>
            <a:r>
              <a:rPr lang="en-GB" b="0" i="0" dirty="0"/>
              <a:t>In het </a:t>
            </a:r>
            <a:r>
              <a:rPr lang="en-GB" b="0" i="0" dirty="0" err="1"/>
              <a:t>volgende</a:t>
            </a:r>
            <a:r>
              <a:rPr lang="en-GB" b="0" i="0" dirty="0"/>
              <a:t> </a:t>
            </a:r>
            <a:r>
              <a:rPr lang="en-GB" b="0" i="0" dirty="0" err="1"/>
              <a:t>deel</a:t>
            </a:r>
            <a:r>
              <a:rPr lang="en-GB" b="0" i="0" dirty="0"/>
              <a:t> van </a:t>
            </a:r>
            <a:r>
              <a:rPr lang="en-GB" b="0" i="0" dirty="0" err="1"/>
              <a:t>deze</a:t>
            </a:r>
            <a:r>
              <a:rPr lang="en-GB" b="0" i="0" dirty="0"/>
              <a:t> </a:t>
            </a:r>
            <a:r>
              <a:rPr lang="nl-BE" b="0" i="0" noProof="0" dirty="0"/>
              <a:t>presentatie</a:t>
            </a:r>
            <a:r>
              <a:rPr lang="en-GB" b="0" i="0" dirty="0"/>
              <a:t> </a:t>
            </a:r>
            <a:r>
              <a:rPr lang="en-GB" b="0" i="0" dirty="0" err="1"/>
              <a:t>tonen</a:t>
            </a:r>
            <a:r>
              <a:rPr lang="en-GB" b="0" i="0" dirty="0"/>
              <a:t> we </a:t>
            </a:r>
            <a:r>
              <a:rPr lang="en-GB" b="0" i="0" dirty="0" err="1"/>
              <a:t>graag</a:t>
            </a:r>
            <a:r>
              <a:rPr lang="en-GB" b="0" i="0" dirty="0"/>
              <a:t> even “hoe de </a:t>
            </a:r>
            <a:r>
              <a:rPr lang="en-GB" b="0" i="0" dirty="0" err="1"/>
              <a:t>Belg</a:t>
            </a:r>
            <a:r>
              <a:rPr lang="en-GB" b="0" i="0" dirty="0"/>
              <a:t> </a:t>
            </a:r>
            <a:r>
              <a:rPr lang="en-GB" b="0" i="0" dirty="0" err="1"/>
              <a:t>zich</a:t>
            </a:r>
            <a:r>
              <a:rPr lang="en-GB" b="0" i="0" dirty="0"/>
              <a:t> de </a:t>
            </a:r>
            <a:r>
              <a:rPr lang="en-GB" b="0" i="0" dirty="0" err="1"/>
              <a:t>afgelopen</a:t>
            </a:r>
            <a:r>
              <a:rPr lang="en-GB" b="0" i="0" dirty="0"/>
              <a:t> twee </a:t>
            </a:r>
            <a:r>
              <a:rPr lang="en-GB" b="0" i="0" dirty="0" err="1"/>
              <a:t>jaren</a:t>
            </a:r>
            <a:r>
              <a:rPr lang="en-GB" b="0" i="0" dirty="0"/>
              <a:t> </a:t>
            </a:r>
            <a:r>
              <a:rPr lang="en-GB" b="0" i="0" dirty="0" err="1"/>
              <a:t>heeft</a:t>
            </a:r>
            <a:r>
              <a:rPr lang="en-GB" b="0" i="0" dirty="0"/>
              <a:t> </a:t>
            </a:r>
            <a:r>
              <a:rPr lang="en-GB" b="0" i="0" dirty="0" err="1"/>
              <a:t>gevoeld</a:t>
            </a:r>
            <a:r>
              <a:rPr lang="en-GB" b="0" i="0" dirty="0"/>
              <a:t> op het </a:t>
            </a:r>
            <a:r>
              <a:rPr lang="en-GB" b="0" i="0" dirty="0" err="1"/>
              <a:t>werk</a:t>
            </a:r>
            <a:r>
              <a:rPr lang="en-GB" b="0" i="0" dirty="0"/>
              <a:t>”? Hoe zit het met de </a:t>
            </a:r>
            <a:r>
              <a:rPr lang="en-GB" b="1" i="0" dirty="0" err="1"/>
              <a:t>werkbeleving</a:t>
            </a:r>
            <a:r>
              <a:rPr lang="en-GB" b="0" i="0" dirty="0"/>
              <a:t> van de </a:t>
            </a:r>
            <a:r>
              <a:rPr lang="en-GB" b="0" i="0" dirty="0" err="1"/>
              <a:t>Belgen</a:t>
            </a:r>
            <a:r>
              <a:rPr lang="en-GB" b="0" i="0" dirty="0"/>
              <a:t> die we </a:t>
            </a:r>
            <a:r>
              <a:rPr lang="en-GB" b="0" i="0" dirty="0" err="1"/>
              <a:t>bevraagd</a:t>
            </a:r>
            <a:r>
              <a:rPr lang="en-GB" b="0" i="0" dirty="0"/>
              <a:t> </a:t>
            </a:r>
            <a:r>
              <a:rPr lang="en-GB" b="0" i="0" dirty="0" err="1"/>
              <a:t>hebben</a:t>
            </a:r>
            <a:r>
              <a:rPr lang="en-GB" b="0" i="0" dirty="0"/>
              <a:t> </a:t>
            </a:r>
            <a:r>
              <a:rPr lang="en-GB" b="0" i="0" dirty="0" err="1"/>
              <a:t>en</a:t>
            </a:r>
            <a:r>
              <a:rPr lang="en-GB" b="0" i="0" dirty="0"/>
              <a:t> </a:t>
            </a:r>
            <a:r>
              <a:rPr lang="en-GB" b="0" i="0" dirty="0" err="1"/>
              <a:t>welke</a:t>
            </a:r>
            <a:r>
              <a:rPr lang="en-GB" b="0" i="0" dirty="0"/>
              <a:t> </a:t>
            </a:r>
            <a:r>
              <a:rPr lang="en-GB" b="1" i="0" dirty="0" err="1"/>
              <a:t>werkaspecten</a:t>
            </a:r>
            <a:r>
              <a:rPr lang="en-GB" b="0" i="0" dirty="0"/>
              <a:t> </a:t>
            </a:r>
            <a:r>
              <a:rPr lang="en-GB" b="0" i="0" dirty="0" err="1"/>
              <a:t>spelen</a:t>
            </a:r>
            <a:r>
              <a:rPr lang="en-GB" b="0" i="0" dirty="0"/>
              <a:t> </a:t>
            </a:r>
            <a:r>
              <a:rPr lang="en-GB" b="0" i="0" dirty="0" err="1"/>
              <a:t>een</a:t>
            </a:r>
            <a:r>
              <a:rPr lang="en-GB" b="0" i="0" dirty="0"/>
              <a:t> </a:t>
            </a:r>
            <a:r>
              <a:rPr lang="en-GB" b="0" i="0" dirty="0" err="1"/>
              <a:t>belangrijk</a:t>
            </a:r>
            <a:r>
              <a:rPr lang="en-GB" b="0" i="0" dirty="0"/>
              <a:t> </a:t>
            </a:r>
            <a:r>
              <a:rPr lang="en-GB" b="0" i="0" dirty="0" err="1"/>
              <a:t>rol</a:t>
            </a:r>
            <a:r>
              <a:rPr lang="en-GB" b="0" i="0" dirty="0"/>
              <a:t>? Wat </a:t>
            </a:r>
            <a:r>
              <a:rPr lang="en-GB" b="0" i="0" dirty="0" err="1"/>
              <a:t>zijn</a:t>
            </a:r>
            <a:r>
              <a:rPr lang="en-GB" b="0" i="0" dirty="0"/>
              <a:t> </a:t>
            </a:r>
            <a:r>
              <a:rPr lang="en-GB" b="0" i="0" dirty="0" err="1"/>
              <a:t>zoal</a:t>
            </a:r>
            <a:r>
              <a:rPr lang="en-GB" b="0" i="0" dirty="0"/>
              <a:t> </a:t>
            </a:r>
            <a:r>
              <a:rPr lang="en-GB" b="0" i="0" dirty="0" err="1"/>
              <a:t>knoppen</a:t>
            </a:r>
            <a:r>
              <a:rPr lang="en-GB" b="0" i="0" dirty="0"/>
              <a:t> om </a:t>
            </a:r>
            <a:r>
              <a:rPr lang="en-GB" b="0" i="0" dirty="0" err="1"/>
              <a:t>aan</a:t>
            </a:r>
            <a:r>
              <a:rPr lang="en-GB" b="0" i="0" dirty="0"/>
              <a:t> </a:t>
            </a:r>
            <a:r>
              <a:rPr lang="en-GB" b="0" i="0" dirty="0" err="1"/>
              <a:t>te</a:t>
            </a:r>
            <a:r>
              <a:rPr lang="en-GB" b="0" i="0" dirty="0"/>
              <a:t> </a:t>
            </a:r>
            <a:r>
              <a:rPr lang="en-GB" b="0" i="0" dirty="0" err="1"/>
              <a:t>draaien</a:t>
            </a:r>
            <a:r>
              <a:rPr lang="en-GB" b="0" i="0" dirty="0"/>
              <a:t>? </a:t>
            </a:r>
            <a:endParaRPr lang="en-GB" dirty="0"/>
          </a:p>
        </p:txBody>
      </p:sp>
      <p:sp>
        <p:nvSpPr>
          <p:cNvPr id="4" name="Slide Number Placeholder 3"/>
          <p:cNvSpPr>
            <a:spLocks noGrp="1"/>
          </p:cNvSpPr>
          <p:nvPr>
            <p:ph type="sldNum" sz="quarter" idx="10"/>
          </p:nvPr>
        </p:nvSpPr>
        <p:spPr/>
        <p:txBody>
          <a:bodyPr/>
          <a:lstStyle/>
          <a:p>
            <a:pPr marL="0" marR="0" lvl="0" indent="0" algn="r" defTabSz="445953"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45953"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315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556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80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F4F508-52B4-4437-B56F-F0C1BA85778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19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719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97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932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889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Voorwaarde = dialoog</a:t>
            </a:r>
          </a:p>
          <a:p>
            <a:endParaRPr lang="nl-BE" dirty="0"/>
          </a:p>
          <a:p>
            <a:r>
              <a:rPr lang="nl-BE" dirty="0"/>
              <a:t>Vragen stellen</a:t>
            </a:r>
          </a:p>
          <a:p>
            <a:r>
              <a:rPr lang="nl-BE" dirty="0"/>
              <a:t>Luisteren</a:t>
            </a:r>
          </a:p>
          <a:p>
            <a:r>
              <a:rPr lang="nl-BE" dirty="0"/>
              <a:t>Constructief aan de slag met de wat en hoe van verandering + persoonlijke behoeften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CFC0F-9F53-4901-BAEF-B388446F6CF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684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292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CFC0F-9F53-4901-BAEF-B388446F6CF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172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a:t>Missie: </a:t>
            </a:r>
          </a:p>
          <a:p>
            <a:r>
              <a:rPr lang="nl-BE" dirty="0"/>
              <a:t>Identiteit Vrij CLB Netwerk</a:t>
            </a:r>
          </a:p>
          <a:p>
            <a:r>
              <a:rPr lang="nl-BE" dirty="0"/>
              <a:t>Waarden</a:t>
            </a:r>
          </a:p>
          <a:p>
            <a:r>
              <a:rPr lang="nl-BE" dirty="0"/>
              <a:t>Waardering</a:t>
            </a:r>
          </a:p>
          <a:p>
            <a:r>
              <a:rPr lang="nl-BE" dirty="0"/>
              <a:t>Leiderschap</a:t>
            </a:r>
          </a:p>
          <a:p>
            <a:r>
              <a:rPr lang="nl-BE" dirty="0" err="1"/>
              <a:t>R&amp;R’s</a:t>
            </a:r>
            <a:endParaRPr lang="nl-BE" dirty="0"/>
          </a:p>
          <a:p>
            <a:endParaRPr lang="nl-BE" dirty="0"/>
          </a:p>
          <a:p>
            <a:r>
              <a:rPr lang="nl-BE" b="1" dirty="0"/>
              <a:t>Samenwerking: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dirty="0"/>
              <a:t>Anders organiseren (incl. team charter)</a:t>
            </a:r>
          </a:p>
          <a:p>
            <a:r>
              <a:rPr lang="nl-BE" dirty="0"/>
              <a:t>Constructieve dialoog </a:t>
            </a:r>
          </a:p>
          <a:p>
            <a:r>
              <a:rPr lang="nl-BE" dirty="0"/>
              <a:t>Vertrouwen</a:t>
            </a:r>
          </a:p>
          <a:p>
            <a:r>
              <a:rPr lang="nl-BE" dirty="0"/>
              <a:t>Team dynamiek</a:t>
            </a:r>
          </a:p>
          <a:p>
            <a:endParaRPr lang="nl-BE" dirty="0"/>
          </a:p>
          <a:p>
            <a:r>
              <a:rPr lang="nl-BE" b="1" dirty="0"/>
              <a:t>Menselijk potentieel</a:t>
            </a:r>
          </a:p>
          <a:p>
            <a:r>
              <a:rPr lang="nl-BE" dirty="0"/>
              <a:t>Ontwikkelen</a:t>
            </a:r>
          </a:p>
          <a:p>
            <a:r>
              <a:rPr lang="nl-BE" dirty="0"/>
              <a:t>Energie</a:t>
            </a:r>
          </a:p>
          <a:p>
            <a:r>
              <a:rPr lang="nl-BE" dirty="0"/>
              <a:t>Veerkracht</a:t>
            </a:r>
          </a:p>
          <a:p>
            <a:r>
              <a:rPr lang="nl-BE" dirty="0"/>
              <a:t>Eigenaarschap</a:t>
            </a:r>
          </a:p>
          <a:p>
            <a:r>
              <a:rPr lang="nl-BE" dirty="0"/>
              <a:t>Stimulerende werkomgeving</a:t>
            </a:r>
          </a:p>
          <a:p>
            <a:endParaRPr lang="nl-BE"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59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a:t>Wij: </a:t>
            </a:r>
          </a:p>
          <a:p>
            <a:r>
              <a:rPr lang="nl-BE" dirty="0"/>
              <a:t>Identiteit Vrij CLB Netwerk</a:t>
            </a:r>
          </a:p>
          <a:p>
            <a:r>
              <a:rPr lang="nl-BE" dirty="0"/>
              <a:t>Missie</a:t>
            </a:r>
          </a:p>
          <a:p>
            <a:r>
              <a:rPr lang="nl-BE" dirty="0"/>
              <a:t>Waarden</a:t>
            </a:r>
          </a:p>
          <a:p>
            <a:r>
              <a:rPr lang="nl-BE" dirty="0"/>
              <a:t>Waardering</a:t>
            </a:r>
          </a:p>
          <a:p>
            <a:r>
              <a:rPr lang="nl-BE" dirty="0"/>
              <a:t>Leiderschap</a:t>
            </a:r>
          </a:p>
          <a:p>
            <a:r>
              <a:rPr lang="nl-BE" dirty="0" err="1"/>
              <a:t>R&amp;R’s</a:t>
            </a:r>
            <a:endParaRPr lang="nl-BE" dirty="0"/>
          </a:p>
          <a:p>
            <a:endParaRPr lang="nl-BE" dirty="0"/>
          </a:p>
          <a:p>
            <a:r>
              <a:rPr lang="nl-BE" b="1" dirty="0"/>
              <a:t>Samenwerking: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dirty="0"/>
              <a:t>Anders organiseren (incl. team charter)</a:t>
            </a:r>
          </a:p>
          <a:p>
            <a:r>
              <a:rPr lang="nl-BE" dirty="0"/>
              <a:t>Constructieve dialoog </a:t>
            </a:r>
          </a:p>
          <a:p>
            <a:r>
              <a:rPr lang="nl-BE" dirty="0"/>
              <a:t>Vertrouwen</a:t>
            </a:r>
          </a:p>
          <a:p>
            <a:r>
              <a:rPr lang="nl-BE" dirty="0"/>
              <a:t>Team dynamiek</a:t>
            </a:r>
          </a:p>
          <a:p>
            <a:endParaRPr lang="nl-BE" dirty="0"/>
          </a:p>
          <a:p>
            <a:r>
              <a:rPr lang="nl-BE" b="1" dirty="0"/>
              <a:t>Energie</a:t>
            </a:r>
          </a:p>
          <a:p>
            <a:r>
              <a:rPr lang="nl-BE" dirty="0"/>
              <a:t>Ontwikkelen</a:t>
            </a:r>
          </a:p>
          <a:p>
            <a:r>
              <a:rPr lang="nl-BE" dirty="0"/>
              <a:t>Gezondheid</a:t>
            </a:r>
          </a:p>
          <a:p>
            <a:r>
              <a:rPr lang="nl-BE" dirty="0"/>
              <a:t>Veerkracht</a:t>
            </a:r>
          </a:p>
          <a:p>
            <a:r>
              <a:rPr lang="nl-BE" dirty="0"/>
              <a:t>Eigenaarschap</a:t>
            </a:r>
          </a:p>
          <a:p>
            <a:r>
              <a:rPr lang="nl-BE" dirty="0"/>
              <a:t>Stimulerende werkomgeving</a:t>
            </a:r>
          </a:p>
          <a:p>
            <a:endParaRPr lang="nl-BE"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606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a:t>Wij: </a:t>
            </a:r>
          </a:p>
          <a:p>
            <a:r>
              <a:rPr lang="nl-BE" dirty="0"/>
              <a:t>Identiteit Vrij CLB Netwerk</a:t>
            </a:r>
          </a:p>
          <a:p>
            <a:r>
              <a:rPr lang="nl-BE" dirty="0"/>
              <a:t>Missie</a:t>
            </a:r>
          </a:p>
          <a:p>
            <a:r>
              <a:rPr lang="nl-BE" dirty="0"/>
              <a:t>Waarden</a:t>
            </a:r>
          </a:p>
          <a:p>
            <a:r>
              <a:rPr lang="nl-BE" dirty="0"/>
              <a:t>Waardering</a:t>
            </a:r>
          </a:p>
          <a:p>
            <a:r>
              <a:rPr lang="nl-BE" dirty="0"/>
              <a:t>Leiderschap</a:t>
            </a:r>
          </a:p>
          <a:p>
            <a:r>
              <a:rPr lang="nl-BE" dirty="0" err="1"/>
              <a:t>R&amp;R’s</a:t>
            </a:r>
            <a:endParaRPr lang="nl-BE" dirty="0"/>
          </a:p>
          <a:p>
            <a:endParaRPr lang="nl-BE" dirty="0"/>
          </a:p>
          <a:p>
            <a:r>
              <a:rPr lang="nl-BE" b="1" dirty="0"/>
              <a:t>Samenwerking: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dirty="0"/>
              <a:t>Anders organiseren (incl. team charter)</a:t>
            </a:r>
          </a:p>
          <a:p>
            <a:r>
              <a:rPr lang="nl-BE" dirty="0"/>
              <a:t>Constructieve dialoog </a:t>
            </a:r>
          </a:p>
          <a:p>
            <a:r>
              <a:rPr lang="nl-BE" dirty="0"/>
              <a:t>Vertrouwen</a:t>
            </a:r>
          </a:p>
          <a:p>
            <a:r>
              <a:rPr lang="nl-BE" dirty="0"/>
              <a:t>Team dynamiek</a:t>
            </a:r>
          </a:p>
          <a:p>
            <a:endParaRPr lang="nl-BE" dirty="0"/>
          </a:p>
          <a:p>
            <a:r>
              <a:rPr lang="nl-BE" b="1" dirty="0"/>
              <a:t>Energie</a:t>
            </a:r>
          </a:p>
          <a:p>
            <a:r>
              <a:rPr lang="nl-BE" dirty="0"/>
              <a:t>Ontwikkelen</a:t>
            </a:r>
          </a:p>
          <a:p>
            <a:r>
              <a:rPr lang="nl-BE" dirty="0"/>
              <a:t>Gezondheid</a:t>
            </a:r>
          </a:p>
          <a:p>
            <a:r>
              <a:rPr lang="nl-BE" dirty="0"/>
              <a:t>Veerkracht</a:t>
            </a:r>
          </a:p>
          <a:p>
            <a:r>
              <a:rPr lang="nl-BE" dirty="0"/>
              <a:t>Eigenaarschap</a:t>
            </a:r>
          </a:p>
          <a:p>
            <a:r>
              <a:rPr lang="nl-BE" dirty="0"/>
              <a:t>Stimulerende werkomgeving</a:t>
            </a:r>
          </a:p>
          <a:p>
            <a:endParaRPr lang="nl-BE"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31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053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a:t>Wij: </a:t>
            </a:r>
          </a:p>
          <a:p>
            <a:r>
              <a:rPr lang="nl-BE" dirty="0"/>
              <a:t>Identiteit Vrij CLB Netwerk</a:t>
            </a:r>
          </a:p>
          <a:p>
            <a:r>
              <a:rPr lang="nl-BE" dirty="0"/>
              <a:t>Missie</a:t>
            </a:r>
          </a:p>
          <a:p>
            <a:r>
              <a:rPr lang="nl-BE" dirty="0"/>
              <a:t>Waarden</a:t>
            </a:r>
          </a:p>
          <a:p>
            <a:r>
              <a:rPr lang="nl-BE" dirty="0"/>
              <a:t>Waardering</a:t>
            </a:r>
          </a:p>
          <a:p>
            <a:r>
              <a:rPr lang="nl-BE" dirty="0"/>
              <a:t>Leiderschap</a:t>
            </a:r>
          </a:p>
          <a:p>
            <a:r>
              <a:rPr lang="nl-BE" dirty="0" err="1"/>
              <a:t>R&amp;R’s</a:t>
            </a:r>
            <a:endParaRPr lang="nl-BE" dirty="0"/>
          </a:p>
          <a:p>
            <a:endParaRPr lang="nl-BE" dirty="0"/>
          </a:p>
          <a:p>
            <a:r>
              <a:rPr lang="nl-BE" b="1" dirty="0"/>
              <a:t>Samenwerking: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dirty="0"/>
              <a:t>Anders organiseren (incl. team charter)</a:t>
            </a:r>
          </a:p>
          <a:p>
            <a:r>
              <a:rPr lang="nl-BE" dirty="0"/>
              <a:t>Constructieve dialoog </a:t>
            </a:r>
          </a:p>
          <a:p>
            <a:r>
              <a:rPr lang="nl-BE" dirty="0"/>
              <a:t>Vertrouwen</a:t>
            </a:r>
          </a:p>
          <a:p>
            <a:r>
              <a:rPr lang="nl-BE" dirty="0"/>
              <a:t>Team dynamiek</a:t>
            </a:r>
          </a:p>
          <a:p>
            <a:endParaRPr lang="nl-BE" dirty="0"/>
          </a:p>
          <a:p>
            <a:r>
              <a:rPr lang="nl-BE" b="1" dirty="0"/>
              <a:t>Energie</a:t>
            </a:r>
          </a:p>
          <a:p>
            <a:r>
              <a:rPr lang="nl-BE" dirty="0"/>
              <a:t>Ontwikkelen</a:t>
            </a:r>
          </a:p>
          <a:p>
            <a:r>
              <a:rPr lang="nl-BE" dirty="0"/>
              <a:t>Gezondheid</a:t>
            </a:r>
          </a:p>
          <a:p>
            <a:r>
              <a:rPr lang="nl-BE" dirty="0"/>
              <a:t>Veerkracht</a:t>
            </a:r>
          </a:p>
          <a:p>
            <a:r>
              <a:rPr lang="nl-BE" dirty="0"/>
              <a:t>Eigenaarschap</a:t>
            </a:r>
          </a:p>
          <a:p>
            <a:r>
              <a:rPr lang="nl-BE" dirty="0"/>
              <a:t>Stimulerende werkomgeving</a:t>
            </a:r>
          </a:p>
          <a:p>
            <a:endParaRPr lang="nl-BE"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667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a:t>Wij: </a:t>
            </a:r>
          </a:p>
          <a:p>
            <a:r>
              <a:rPr lang="nl-BE" dirty="0"/>
              <a:t>Identiteit Vrij CLB Netwerk</a:t>
            </a:r>
          </a:p>
          <a:p>
            <a:r>
              <a:rPr lang="nl-BE" dirty="0"/>
              <a:t>Missie</a:t>
            </a:r>
          </a:p>
          <a:p>
            <a:r>
              <a:rPr lang="nl-BE" dirty="0"/>
              <a:t>Waarden</a:t>
            </a:r>
          </a:p>
          <a:p>
            <a:r>
              <a:rPr lang="nl-BE" dirty="0"/>
              <a:t>Waardering</a:t>
            </a:r>
          </a:p>
          <a:p>
            <a:r>
              <a:rPr lang="nl-BE" dirty="0"/>
              <a:t>Leiderschap</a:t>
            </a:r>
          </a:p>
          <a:p>
            <a:r>
              <a:rPr lang="nl-BE" dirty="0" err="1"/>
              <a:t>R&amp;R’s</a:t>
            </a:r>
            <a:endParaRPr lang="nl-BE" dirty="0"/>
          </a:p>
          <a:p>
            <a:endParaRPr lang="nl-BE" dirty="0"/>
          </a:p>
          <a:p>
            <a:r>
              <a:rPr lang="nl-BE" b="1" dirty="0"/>
              <a:t>Samenwerking:</a:t>
            </a:r>
          </a:p>
          <a:p>
            <a:pPr marL="0" marR="0" lvl="0" indent="0" algn="l" defTabSz="457200" rtl="0" eaLnBrk="1" fontAlgn="auto" latinLnBrk="0" hangingPunct="1">
              <a:lnSpc>
                <a:spcPct val="100000"/>
              </a:lnSpc>
              <a:spcBef>
                <a:spcPts val="0"/>
              </a:spcBef>
              <a:spcAft>
                <a:spcPts val="0"/>
              </a:spcAft>
              <a:buClrTx/>
              <a:buSzTx/>
              <a:buFontTx/>
              <a:buNone/>
              <a:tabLst/>
              <a:defRPr/>
            </a:pPr>
            <a:r>
              <a:rPr lang="nl-BE" dirty="0"/>
              <a:t>Anders organiseren (incl. team charter)</a:t>
            </a:r>
          </a:p>
          <a:p>
            <a:r>
              <a:rPr lang="nl-BE" dirty="0"/>
              <a:t>Constructieve dialoog </a:t>
            </a:r>
          </a:p>
          <a:p>
            <a:r>
              <a:rPr lang="nl-BE" dirty="0"/>
              <a:t>Vertrouwen</a:t>
            </a:r>
          </a:p>
          <a:p>
            <a:r>
              <a:rPr lang="nl-BE" dirty="0"/>
              <a:t>Team dynamiek</a:t>
            </a:r>
          </a:p>
          <a:p>
            <a:endParaRPr lang="nl-BE" dirty="0"/>
          </a:p>
          <a:p>
            <a:r>
              <a:rPr lang="nl-BE" b="1" dirty="0"/>
              <a:t>Energie</a:t>
            </a:r>
          </a:p>
          <a:p>
            <a:r>
              <a:rPr lang="nl-BE" dirty="0"/>
              <a:t>Ontwikkelen</a:t>
            </a:r>
          </a:p>
          <a:p>
            <a:r>
              <a:rPr lang="nl-BE" dirty="0"/>
              <a:t>Gezondheid</a:t>
            </a:r>
          </a:p>
          <a:p>
            <a:r>
              <a:rPr lang="nl-BE" dirty="0"/>
              <a:t>Veerkracht</a:t>
            </a:r>
          </a:p>
          <a:p>
            <a:r>
              <a:rPr lang="nl-BE" dirty="0"/>
              <a:t>Eigenaarschap</a:t>
            </a:r>
          </a:p>
          <a:p>
            <a:r>
              <a:rPr lang="nl-BE" dirty="0"/>
              <a:t>Stimulerende werkomgeving</a:t>
            </a:r>
          </a:p>
          <a:p>
            <a:endParaRPr lang="nl-BE"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74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Individueel: max. 2 zaken noteren</a:t>
            </a:r>
          </a:p>
          <a:p>
            <a:r>
              <a:rPr lang="nl-BE" dirty="0"/>
              <a:t>Elk apart op 1 post-</a:t>
            </a:r>
            <a:r>
              <a:rPr lang="nl-BE" dirty="0" err="1"/>
              <a:t>it</a:t>
            </a:r>
            <a:r>
              <a:rPr lang="nl-BE" dirty="0"/>
              <a:t> noteren </a:t>
            </a:r>
          </a:p>
          <a:p>
            <a:endParaRPr lang="en-GB" dirty="0"/>
          </a:p>
        </p:txBody>
      </p:sp>
      <p:sp>
        <p:nvSpPr>
          <p:cNvPr id="4" name="Slide Number Placeholder 3"/>
          <p:cNvSpPr>
            <a:spLocks noGrp="1"/>
          </p:cNvSpPr>
          <p:nvPr>
            <p:ph type="sldNum" sz="quarter" idx="10"/>
          </p:nvPr>
        </p:nvSpPr>
        <p:spPr/>
        <p:txBody>
          <a:bodyPr/>
          <a:lstStyle/>
          <a:p>
            <a:fld id="{96E7D330-2453-8F4E-8874-B343193405B6}" type="slidenum">
              <a:rPr lang="nl-NL" smtClean="0"/>
              <a:t>68</a:t>
            </a:fld>
            <a:endParaRPr lang="nl-NL"/>
          </a:p>
        </p:txBody>
      </p:sp>
    </p:spTree>
    <p:extLst>
      <p:ext uri="{BB962C8B-B14F-4D97-AF65-F5344CB8AC3E}">
        <p14:creationId xmlns:p14="http://schemas.microsoft.com/office/powerpoint/2010/main" val="3216953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785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Tempel van Goesting </a:t>
            </a:r>
            <a:r>
              <a:rPr lang="nl-BE" baseline="0" dirty="0"/>
              <a:t> de meesten onder jullie kennen deze tempel reeds.</a:t>
            </a:r>
          </a:p>
          <a:p>
            <a:r>
              <a:rPr lang="nl-BE" baseline="0" dirty="0"/>
              <a:t/>
            </a:r>
            <a:br>
              <a:rPr lang="nl-BE" baseline="0" dirty="0"/>
            </a:br>
            <a:r>
              <a:rPr lang="nl-BE" baseline="0" dirty="0"/>
              <a:t>Voor mij is deze nog vrij nieuw, maar de structuren zijn in de meeste gebruikte modellen dezelfde.</a:t>
            </a:r>
          </a:p>
          <a:p>
            <a:endParaRPr lang="nl-BE" baseline="0" dirty="0"/>
          </a:p>
          <a:p>
            <a:r>
              <a:rPr lang="nl-BE" baseline="0" dirty="0"/>
              <a:t>Een goede werking is gestoeld op een duidelijke VISIE om deze visie uit te dragen hebben we leiderschap nodig. </a:t>
            </a:r>
          </a:p>
          <a:p>
            <a:r>
              <a:rPr lang="nl-BE" baseline="0" dirty="0"/>
              <a:t>Zodat je medewerkers goesting zouden hebben in werk of veerkracht zouden hebben om, om te gaan met de steeds veranderende wereld, is het</a:t>
            </a:r>
          </a:p>
          <a:p>
            <a:r>
              <a:rPr lang="nl-BE" baseline="0" dirty="0"/>
              <a:t>Belangrijk op de 4 pijlers te werken in een gelijk tempo; </a:t>
            </a:r>
          </a:p>
          <a:p>
            <a:r>
              <a:rPr lang="nl-BE" baseline="0" dirty="0"/>
              <a:t>Zowel op vlak van de mensen, cultuur, structuur en systemen. </a:t>
            </a:r>
            <a:endParaRPr lang="en-US" dirty="0"/>
          </a:p>
        </p:txBody>
      </p:sp>
      <p:sp>
        <p:nvSpPr>
          <p:cNvPr id="4" name="Tijdelijke aanduiding voor dianummer 3"/>
          <p:cNvSpPr>
            <a:spLocks noGrp="1"/>
          </p:cNvSpPr>
          <p:nvPr>
            <p:ph type="sldNum" sz="quarter" idx="10"/>
          </p:nvPr>
        </p:nvSpPr>
        <p:spPr/>
        <p:txBody>
          <a:bodyPr/>
          <a:lstStyle/>
          <a:p>
            <a:fld id="{96E7D330-2453-8F4E-8874-B343193405B6}" type="slidenum">
              <a:rPr lang="nl-NL" smtClean="0"/>
              <a:t>70</a:t>
            </a:fld>
            <a:endParaRPr lang="nl-NL"/>
          </a:p>
        </p:txBody>
      </p:sp>
    </p:spTree>
    <p:extLst>
      <p:ext uri="{BB962C8B-B14F-4D97-AF65-F5344CB8AC3E}">
        <p14:creationId xmlns:p14="http://schemas.microsoft.com/office/powerpoint/2010/main" val="3078072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292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877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991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097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35AA1-357C-449E-B7F3-E5CCF5EE50F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2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Aan Els</a:t>
            </a:r>
            <a:endParaRPr lang="en-GB" dirty="0"/>
          </a:p>
        </p:txBody>
      </p:sp>
      <p:sp>
        <p:nvSpPr>
          <p:cNvPr id="4" name="Slide Number Placeholder 3"/>
          <p:cNvSpPr>
            <a:spLocks noGrp="1"/>
          </p:cNvSpPr>
          <p:nvPr>
            <p:ph type="sldNum" sz="quarter" idx="10"/>
          </p:nvPr>
        </p:nvSpPr>
        <p:spPr/>
        <p:txBody>
          <a:bodyPr/>
          <a:lstStyle/>
          <a:p>
            <a:fld id="{96E7D330-2453-8F4E-8874-B343193405B6}" type="slidenum">
              <a:rPr lang="nl-NL" smtClean="0"/>
              <a:t>10</a:t>
            </a:fld>
            <a:endParaRPr lang="nl-NL"/>
          </a:p>
        </p:txBody>
      </p:sp>
    </p:spTree>
    <p:extLst>
      <p:ext uri="{BB962C8B-B14F-4D97-AF65-F5344CB8AC3E}">
        <p14:creationId xmlns:p14="http://schemas.microsoft.com/office/powerpoint/2010/main" val="2950326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B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9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59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8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34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7D330-2453-8F4E-8874-B343193405B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261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Master" Target="../slideMasters/slideMaster5.xml"/><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Layouts/_rels/slideLayout1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46.wmf"/><Relationship Id="rId3" Type="http://schemas.openxmlformats.org/officeDocument/2006/relationships/image" Target="../media/image102.png"/><Relationship Id="rId7" Type="http://schemas.openxmlformats.org/officeDocument/2006/relationships/hyperlink" Target="http://images.google.be/imgres?imgurl=http://www.sport.be/z6sdaagse/2003/images/delhaize.gif&amp;imgrefurl=http://www.sport.be/z6sdaagse/2003/nl/&amp;h=265&amp;w=265&amp;sz=6&amp;tbnid=rasKCsA-CU4J:&amp;tbnh=108&amp;tbnw=108&amp;hl=nl&amp;start=1&amp;prev=/images?q=delhaize&amp;svnum=10&amp;hl=n" TargetMode="External"/><Relationship Id="rId12"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105.png"/><Relationship Id="rId11" Type="http://schemas.openxmlformats.org/officeDocument/2006/relationships/image" Target="../media/image109.jpe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8.jp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49.png"/><Relationship Id="rId10" Type="http://schemas.openxmlformats.org/officeDocument/2006/relationships/image" Target="../media/image116.png"/><Relationship Id="rId4" Type="http://schemas.openxmlformats.org/officeDocument/2006/relationships/image" Target="../media/image48.png"/><Relationship Id="rId9" Type="http://schemas.openxmlformats.org/officeDocument/2006/relationships/image" Target="../media/image1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6.wmf"/><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112.png"/><Relationship Id="rId11" Type="http://schemas.openxmlformats.org/officeDocument/2006/relationships/image" Target="../media/image113.png"/><Relationship Id="rId5" Type="http://schemas.openxmlformats.org/officeDocument/2006/relationships/image" Target="../media/image115.png"/><Relationship Id="rId10" Type="http://schemas.openxmlformats.org/officeDocument/2006/relationships/image" Target="../media/image48.png"/><Relationship Id="rId4" Type="http://schemas.openxmlformats.org/officeDocument/2006/relationships/image" Target="../media/image103.png"/><Relationship Id="rId9" Type="http://schemas.openxmlformats.org/officeDocument/2006/relationships/image" Target="../media/image108.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69.jpg"/><Relationship Id="rId1" Type="http://schemas.openxmlformats.org/officeDocument/2006/relationships/slideMaster" Target="../slideMasters/slideMaster5.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6.xml"/><Relationship Id="rId4" Type="http://schemas.openxmlformats.org/officeDocument/2006/relationships/image" Target="../media/image6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6.xml"/><Relationship Id="rId4" Type="http://schemas.openxmlformats.org/officeDocument/2006/relationships/image" Target="../media/image6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jpg"/><Relationship Id="rId1" Type="http://schemas.openxmlformats.org/officeDocument/2006/relationships/slideMaster" Target="../slideMasters/slideMaster6.xml"/><Relationship Id="rId4" Type="http://schemas.openxmlformats.org/officeDocument/2006/relationships/image" Target="../media/image6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jpg"/><Relationship Id="rId1" Type="http://schemas.openxmlformats.org/officeDocument/2006/relationships/slideMaster" Target="../slideMasters/slideMaster6.xml"/><Relationship Id="rId4" Type="http://schemas.openxmlformats.org/officeDocument/2006/relationships/image" Target="../media/image6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attentia.be/nl/sociaal-secretariaat" TargetMode="External"/><Relationship Id="rId7" Type="http://schemas.openxmlformats.org/officeDocument/2006/relationships/image" Target="../media/image80.pn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attentia.be/nl/preventie-en-bescherming" TargetMode="Externa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Master" Target="../slideMasters/slideMaster6.xml"/><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Layouts/_rels/slideLayout18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62.png"/><Relationship Id="rId1" Type="http://schemas.openxmlformats.org/officeDocument/2006/relationships/slideMaster" Target="../slideMasters/slideMaster6.xml"/><Relationship Id="rId4" Type="http://schemas.openxmlformats.org/officeDocument/2006/relationships/image" Target="../media/image68.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46.wmf"/><Relationship Id="rId3" Type="http://schemas.openxmlformats.org/officeDocument/2006/relationships/image" Target="../media/image102.png"/><Relationship Id="rId7" Type="http://schemas.openxmlformats.org/officeDocument/2006/relationships/hyperlink" Target="http://images.google.be/imgres?imgurl=http://www.sport.be/z6sdaagse/2003/images/delhaize.gif&amp;imgrefurl=http://www.sport.be/z6sdaagse/2003/nl/&amp;h=265&amp;w=265&amp;sz=6&amp;tbnid=rasKCsA-CU4J:&amp;tbnh=108&amp;tbnw=108&amp;hl=nl&amp;start=1&amp;prev=/images?q=delhaize&amp;svnum=10&amp;hl=n" TargetMode="External"/><Relationship Id="rId12"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105.png"/><Relationship Id="rId11" Type="http://schemas.openxmlformats.org/officeDocument/2006/relationships/image" Target="../media/image109.jpe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8.jp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49.png"/><Relationship Id="rId10" Type="http://schemas.openxmlformats.org/officeDocument/2006/relationships/image" Target="../media/image116.png"/><Relationship Id="rId4" Type="http://schemas.openxmlformats.org/officeDocument/2006/relationships/image" Target="../media/image48.png"/><Relationship Id="rId9" Type="http://schemas.openxmlformats.org/officeDocument/2006/relationships/image" Target="../media/image115.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6.wmf"/><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Master" Target="../slideMasters/slideMaster6.xml"/><Relationship Id="rId6" Type="http://schemas.openxmlformats.org/officeDocument/2006/relationships/image" Target="../media/image112.png"/><Relationship Id="rId11" Type="http://schemas.openxmlformats.org/officeDocument/2006/relationships/image" Target="../media/image113.png"/><Relationship Id="rId5" Type="http://schemas.openxmlformats.org/officeDocument/2006/relationships/image" Target="../media/image115.png"/><Relationship Id="rId10" Type="http://schemas.openxmlformats.org/officeDocument/2006/relationships/image" Target="../media/image48.png"/><Relationship Id="rId4" Type="http://schemas.openxmlformats.org/officeDocument/2006/relationships/image" Target="../media/image103.png"/><Relationship Id="rId9" Type="http://schemas.openxmlformats.org/officeDocument/2006/relationships/image" Target="../media/image108.png"/></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69.jpg"/><Relationship Id="rId1" Type="http://schemas.openxmlformats.org/officeDocument/2006/relationships/slideMaster" Target="../slideMasters/slideMaster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wmf"/><Relationship Id="rId3" Type="http://schemas.openxmlformats.org/officeDocument/2006/relationships/image" Target="../media/image37.png"/><Relationship Id="rId7" Type="http://schemas.openxmlformats.org/officeDocument/2006/relationships/hyperlink" Target="http://images.google.be/imgres?imgurl=http://www.sport.be/z6sdaagse/2003/images/delhaize.gif&amp;imgrefurl=http://www.sport.be/z6sdaagse/2003/nl/&amp;h=265&amp;w=265&amp;sz=6&amp;tbnid=rasKCsA-CU4J:&amp;tbnh=108&amp;tbnw=108&amp;hl=nl&amp;start=1&amp;prev=/images?q=delhaize&amp;svnum=10&amp;hl=n" TargetMode="External"/><Relationship Id="rId12"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wmf"/><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1.png"/><Relationship Id="rId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46.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8" Type="http://schemas.openxmlformats.org/officeDocument/2006/relationships/hyperlink" Target="http://linkedin.com/company/attentia" TargetMode="External"/><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69.jpg"/><Relationship Id="rId1" Type="http://schemas.openxmlformats.org/officeDocument/2006/relationships/slideMaster" Target="../slideMasters/slideMaster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hyperlink" Target="http://twitter.com/attentianl" TargetMode="External"/><Relationship Id="rId4" Type="http://schemas.openxmlformats.org/officeDocument/2006/relationships/hyperlink" Target="http://www.attentia.be/" TargetMode="External"/><Relationship Id="rId9" Type="http://schemas.openxmlformats.org/officeDocument/2006/relationships/hyperlink" Target="http://facebook.com/AttentiaGroup"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jp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jp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jp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jp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attentia.be/nl/sociaal-secretariaat" TargetMode="External"/><Relationship Id="rId7" Type="http://schemas.openxmlformats.org/officeDocument/2006/relationships/image" Target="../media/image80.pn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attentia.be/nl/preventie-en-bescherming" TargetMode="Externa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2.png"/><Relationship Id="rId1" Type="http://schemas.openxmlformats.org/officeDocument/2006/relationships/slideMaster" Target="../slideMasters/slideMaster5.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4000" cy="5136289"/>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itel 1"/>
          <p:cNvSpPr>
            <a:spLocks noGrp="1" noChangeAspect="1"/>
          </p:cNvSpPr>
          <p:nvPr>
            <p:ph type="ctrTitle" hasCustomPrompt="1"/>
          </p:nvPr>
        </p:nvSpPr>
        <p:spPr>
          <a:xfrm>
            <a:off x="608830" y="1445871"/>
            <a:ext cx="3766222" cy="512166"/>
          </a:xfrm>
          <a:prstGeom prst="rect">
            <a:avLst/>
          </a:prstGeo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
        <p:nvSpPr>
          <p:cNvPr id="11" name="TextBox 10"/>
          <p:cNvSpPr txBox="1"/>
          <p:nvPr userDrawn="1"/>
        </p:nvSpPr>
        <p:spPr>
          <a:xfrm>
            <a:off x="84290" y="4655122"/>
            <a:ext cx="619711" cy="276999"/>
          </a:xfrm>
          <a:prstGeom prst="rect">
            <a:avLst/>
          </a:prstGeom>
          <a:noFill/>
        </p:spPr>
        <p:txBody>
          <a:bodyPr wrap="square" rtlCol="0">
            <a:spAutoFit/>
          </a:bodyPr>
          <a:lstStyle/>
          <a:p>
            <a:pPr algn="ctr"/>
            <a:fld id="{A226952C-1BC3-884E-A148-110AD65937AB}"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48514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wards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Award pagina</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6" name="Shape 858"/>
          <p:cNvSpPr/>
          <p:nvPr userDrawn="1"/>
        </p:nvSpPr>
        <p:spPr>
          <a:xfrm flipH="1">
            <a:off x="5863292" y="1471024"/>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8" name="Shape 850"/>
          <p:cNvSpPr/>
          <p:nvPr userDrawn="1"/>
        </p:nvSpPr>
        <p:spPr>
          <a:xfrm flipH="1">
            <a:off x="3767190" y="1471024"/>
            <a:ext cx="1481877"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0" name="Shape 842"/>
          <p:cNvSpPr/>
          <p:nvPr userDrawn="1"/>
        </p:nvSpPr>
        <p:spPr>
          <a:xfrm flipH="1">
            <a:off x="1671086" y="1471024"/>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 name="Shape 858"/>
          <p:cNvSpPr/>
          <p:nvPr userDrawn="1"/>
        </p:nvSpPr>
        <p:spPr>
          <a:xfrm flipH="1">
            <a:off x="2672252" y="3213626"/>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 name="Shape 858"/>
          <p:cNvSpPr/>
          <p:nvPr userDrawn="1"/>
        </p:nvSpPr>
        <p:spPr>
          <a:xfrm flipH="1">
            <a:off x="4862124" y="3213626"/>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 name="Picture Placeholder 2"/>
          <p:cNvSpPr>
            <a:spLocks noGrp="1"/>
          </p:cNvSpPr>
          <p:nvPr>
            <p:ph type="pic" sz="quarter" idx="26" hasCustomPrompt="1"/>
          </p:nvPr>
        </p:nvSpPr>
        <p:spPr>
          <a:xfrm>
            <a:off x="1893917"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4" name="Picture Placeholder 2"/>
          <p:cNvSpPr>
            <a:spLocks noGrp="1"/>
          </p:cNvSpPr>
          <p:nvPr>
            <p:ph type="pic" sz="quarter" idx="27" hasCustomPrompt="1"/>
          </p:nvPr>
        </p:nvSpPr>
        <p:spPr>
          <a:xfrm>
            <a:off x="4001856"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5" name="Picture Placeholder 2"/>
          <p:cNvSpPr>
            <a:spLocks noGrp="1"/>
          </p:cNvSpPr>
          <p:nvPr>
            <p:ph type="pic" sz="quarter" idx="28" hasCustomPrompt="1"/>
          </p:nvPr>
        </p:nvSpPr>
        <p:spPr>
          <a:xfrm>
            <a:off x="6086123" y="148494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6" name="Picture Placeholder 2"/>
          <p:cNvSpPr>
            <a:spLocks noGrp="1"/>
          </p:cNvSpPr>
          <p:nvPr>
            <p:ph type="pic" sz="quarter" idx="29" hasCustomPrompt="1"/>
          </p:nvPr>
        </p:nvSpPr>
        <p:spPr>
          <a:xfrm>
            <a:off x="5084955" y="321362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7" name="Picture Placeholder 2"/>
          <p:cNvSpPr>
            <a:spLocks noGrp="1"/>
          </p:cNvSpPr>
          <p:nvPr>
            <p:ph type="pic" sz="quarter" idx="30" hasCustomPrompt="1"/>
          </p:nvPr>
        </p:nvSpPr>
        <p:spPr>
          <a:xfrm>
            <a:off x="2895083" y="321362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8" name="TextBox 1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887823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Titelstijl bewerken</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38843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foto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548641"/>
            <a:ext cx="3352368" cy="550331"/>
          </a:xfrm>
        </p:spPr>
        <p:txBody>
          <a:bodyPr/>
          <a:lstStyle>
            <a:lvl1pPr>
              <a:defRPr sz="3200" baseline="0"/>
            </a:lvl1pPr>
          </a:lstStyle>
          <a:p>
            <a:r>
              <a:rPr lang="nl-BE" dirty="0"/>
              <a:t>Titelstijl bewerken</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803660"/>
            <a:ext cx="3352368" cy="2383692"/>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2" name="Picture Placeholder 2"/>
          <p:cNvSpPr>
            <a:spLocks noGrp="1"/>
          </p:cNvSpPr>
          <p:nvPr>
            <p:ph type="pic" sz="quarter" idx="13" hasCustomPrompt="1"/>
          </p:nvPr>
        </p:nvSpPr>
        <p:spPr>
          <a:xfrm>
            <a:off x="4886793" y="548641"/>
            <a:ext cx="3721630" cy="3638711"/>
          </a:xfr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583822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 foto lin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Picture Placeholder 2"/>
          <p:cNvSpPr>
            <a:spLocks noGrp="1"/>
          </p:cNvSpPr>
          <p:nvPr>
            <p:ph type="pic" sz="quarter" idx="13" hasCustomPrompt="1"/>
          </p:nvPr>
        </p:nvSpPr>
        <p:spPr>
          <a:xfrm>
            <a:off x="1166527" y="548641"/>
            <a:ext cx="3721630" cy="3638711"/>
          </a:xfr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10" name="Tijdelijke aanduiding voor tekst 8"/>
          <p:cNvSpPr>
            <a:spLocks noGrp="1" noChangeAspect="1"/>
          </p:cNvSpPr>
          <p:nvPr>
            <p:ph type="body" sz="quarter" idx="14" hasCustomPrompt="1"/>
          </p:nvPr>
        </p:nvSpPr>
        <p:spPr>
          <a:xfrm>
            <a:off x="5218957" y="1803660"/>
            <a:ext cx="3352368" cy="2383692"/>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1" name="Titel 1"/>
          <p:cNvSpPr>
            <a:spLocks noGrp="1"/>
          </p:cNvSpPr>
          <p:nvPr>
            <p:ph type="title" hasCustomPrompt="1"/>
          </p:nvPr>
        </p:nvSpPr>
        <p:spPr>
          <a:xfrm>
            <a:off x="5218957" y="548641"/>
            <a:ext cx="3352368" cy="550331"/>
          </a:xfrm>
        </p:spPr>
        <p:txBody>
          <a:bodyPr/>
          <a:lstStyle>
            <a:lvl1pPr>
              <a:defRPr sz="3200" baseline="0"/>
            </a:lvl1pPr>
          </a:lstStyle>
          <a:p>
            <a:r>
              <a:rPr lang="nl-BE" dirty="0"/>
              <a:t>Titelstijl bewerken</a:t>
            </a:r>
            <a:endParaRPr lang="nl-NL"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4297097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473957" y="2381602"/>
            <a:ext cx="6264000" cy="893453"/>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 uit een klantencase.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2" name="Tijdelijke aanduiding voor tekst 8"/>
          <p:cNvSpPr>
            <a:spLocks noGrp="1" noChangeAspect="1"/>
          </p:cNvSpPr>
          <p:nvPr>
            <p:ph type="body" sz="quarter" idx="11" hasCustomPrompt="1"/>
          </p:nvPr>
        </p:nvSpPr>
        <p:spPr>
          <a:xfrm>
            <a:off x="1473957" y="3420677"/>
            <a:ext cx="6264000" cy="23749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Functie (bedrijf)</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3" name="Picture Placeholder 2"/>
          <p:cNvSpPr>
            <a:spLocks noGrp="1"/>
          </p:cNvSpPr>
          <p:nvPr>
            <p:ph type="pic" sz="quarter" idx="27" hasCustomPrompt="1"/>
          </p:nvPr>
        </p:nvSpPr>
        <p:spPr>
          <a:xfrm>
            <a:off x="4087848" y="984614"/>
            <a:ext cx="1036216" cy="1036216"/>
          </a:xfrm>
          <a:prstGeom prst="ellipse">
            <a:avLst/>
          </a:prstGeom>
        </p:spPr>
        <p:txBody>
          <a:bodyPr anchor="ctr">
            <a:normAutofit/>
          </a:bodyPr>
          <a:lstStyle>
            <a:lvl1pPr marL="0" indent="0" algn="ctr">
              <a:buNone/>
              <a:defRPr sz="900" baseline="0"/>
            </a:lvl1pPr>
          </a:lstStyle>
          <a:p>
            <a:r>
              <a:rPr lang="en-US" dirty="0" err="1"/>
              <a:t>Foto</a:t>
            </a:r>
            <a:r>
              <a:rPr lang="en-US" dirty="0"/>
              <a:t>/Logo</a:t>
            </a: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7696031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136269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8617965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473957" y="2381602"/>
            <a:ext cx="6264000" cy="893453"/>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a:t>
            </a:r>
          </a:p>
          <a:p>
            <a:pPr lvl="0"/>
            <a:endParaRPr lang="nl-BE" dirty="0"/>
          </a:p>
          <a:p>
            <a:pPr lvl="0"/>
            <a:endParaRPr lang="nl-BE" dirty="0"/>
          </a:p>
        </p:txBody>
      </p:sp>
      <p:sp>
        <p:nvSpPr>
          <p:cNvPr id="12" name="Tijdelijke aanduiding voor tekst 8"/>
          <p:cNvSpPr>
            <a:spLocks noGrp="1" noChangeAspect="1"/>
          </p:cNvSpPr>
          <p:nvPr>
            <p:ph type="body" sz="quarter" idx="11" hasCustomPrompt="1"/>
          </p:nvPr>
        </p:nvSpPr>
        <p:spPr>
          <a:xfrm>
            <a:off x="1473957" y="3420677"/>
            <a:ext cx="6264000" cy="23749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(Auteur)</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0" name="Oval 9"/>
          <p:cNvSpPr/>
          <p:nvPr userDrawn="1"/>
        </p:nvSpPr>
        <p:spPr>
          <a:xfrm>
            <a:off x="4076911" y="974217"/>
            <a:ext cx="1058090" cy="1058090"/>
          </a:xfrm>
          <a:prstGeom prst="ellipse">
            <a:avLst/>
          </a:prstGeom>
          <a:solidFill>
            <a:schemeClr val="accent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72000" tIns="576000" rtlCol="0" anchor="ctr"/>
          <a:lstStyle/>
          <a:p>
            <a:pPr algn="ctr"/>
            <a:r>
              <a:rPr lang="de-DE" sz="10000" dirty="0">
                <a:solidFill>
                  <a:schemeClr val="tx1"/>
                </a:solidFill>
                <a:latin typeface="Arial" charset="0"/>
                <a:ea typeface="Arial" charset="0"/>
                <a:cs typeface="Arial" charset="0"/>
              </a:rPr>
              <a:t>“</a:t>
            </a: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3484889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List style</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Tijdelijke aanduiding voor tekst 8"/>
          <p:cNvSpPr>
            <a:spLocks noGrp="1" noChangeAspect="1"/>
          </p:cNvSpPr>
          <p:nvPr>
            <p:ph type="body" sz="quarter" idx="10" hasCustomPrompt="1"/>
          </p:nvPr>
        </p:nvSpPr>
        <p:spPr>
          <a:xfrm>
            <a:off x="1205345"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/0ezrez1</a:t>
            </a:r>
          </a:p>
        </p:txBody>
      </p:sp>
      <p:sp>
        <p:nvSpPr>
          <p:cNvPr id="33" name="Tijdelijke aanduiding voor tekst 8"/>
          <p:cNvSpPr>
            <a:spLocks noGrp="1" noChangeAspect="1"/>
          </p:cNvSpPr>
          <p:nvPr>
            <p:ph type="body" sz="quarter" idx="11" hasCustomPrompt="1"/>
          </p:nvPr>
        </p:nvSpPr>
        <p:spPr>
          <a:xfrm>
            <a:off x="1205345"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1205345"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5" name="Tijdelijke aanduiding voor tekst 8"/>
          <p:cNvSpPr>
            <a:spLocks noGrp="1" noChangeAspect="1"/>
          </p:cNvSpPr>
          <p:nvPr>
            <p:ph type="body" sz="quarter" idx="13" hasCustomPrompt="1"/>
          </p:nvPr>
        </p:nvSpPr>
        <p:spPr>
          <a:xfrm>
            <a:off x="3875968"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/02</a:t>
            </a:r>
          </a:p>
        </p:txBody>
      </p:sp>
      <p:sp>
        <p:nvSpPr>
          <p:cNvPr id="36" name="Tijdelijke aanduiding voor tekst 8"/>
          <p:cNvSpPr>
            <a:spLocks noGrp="1" noChangeAspect="1"/>
          </p:cNvSpPr>
          <p:nvPr>
            <p:ph type="body" sz="quarter" idx="14" hasCustomPrompt="1"/>
          </p:nvPr>
        </p:nvSpPr>
        <p:spPr>
          <a:xfrm>
            <a:off x="3875968"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3875968"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8" name="Tijdelijke aanduiding voor tekst 8"/>
          <p:cNvSpPr>
            <a:spLocks noGrp="1" noChangeAspect="1"/>
          </p:cNvSpPr>
          <p:nvPr>
            <p:ph type="body" sz="quarter" idx="16" hasCustomPrompt="1"/>
          </p:nvPr>
        </p:nvSpPr>
        <p:spPr>
          <a:xfrm>
            <a:off x="6533957"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/03</a:t>
            </a:r>
          </a:p>
        </p:txBody>
      </p:sp>
      <p:sp>
        <p:nvSpPr>
          <p:cNvPr id="39" name="Tijdelijke aanduiding voor tekst 8"/>
          <p:cNvSpPr>
            <a:spLocks noGrp="1" noChangeAspect="1"/>
          </p:cNvSpPr>
          <p:nvPr>
            <p:ph type="body" sz="quarter" idx="17" hasCustomPrompt="1"/>
          </p:nvPr>
        </p:nvSpPr>
        <p:spPr>
          <a:xfrm>
            <a:off x="6533957"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6533957"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1" name="Tijdelijke aanduiding voor tekst 8"/>
          <p:cNvSpPr>
            <a:spLocks noGrp="1" noChangeAspect="1"/>
          </p:cNvSpPr>
          <p:nvPr>
            <p:ph type="body" sz="quarter" idx="19" hasCustomPrompt="1"/>
          </p:nvPr>
        </p:nvSpPr>
        <p:spPr>
          <a:xfrm>
            <a:off x="1205345"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/04</a:t>
            </a:r>
          </a:p>
        </p:txBody>
      </p:sp>
      <p:sp>
        <p:nvSpPr>
          <p:cNvPr id="42" name="Tijdelijke aanduiding voor tekst 8"/>
          <p:cNvSpPr>
            <a:spLocks noGrp="1" noChangeAspect="1"/>
          </p:cNvSpPr>
          <p:nvPr>
            <p:ph type="body" sz="quarter" idx="20" hasCustomPrompt="1"/>
          </p:nvPr>
        </p:nvSpPr>
        <p:spPr>
          <a:xfrm>
            <a:off x="1205345"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1205345"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4" name="Tijdelijke aanduiding voor tekst 8"/>
          <p:cNvSpPr>
            <a:spLocks noGrp="1" noChangeAspect="1"/>
          </p:cNvSpPr>
          <p:nvPr>
            <p:ph type="body" sz="quarter" idx="22" hasCustomPrompt="1"/>
          </p:nvPr>
        </p:nvSpPr>
        <p:spPr>
          <a:xfrm>
            <a:off x="3875968"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/05</a:t>
            </a:r>
          </a:p>
        </p:txBody>
      </p:sp>
      <p:sp>
        <p:nvSpPr>
          <p:cNvPr id="45" name="Tijdelijke aanduiding voor tekst 8"/>
          <p:cNvSpPr>
            <a:spLocks noGrp="1" noChangeAspect="1"/>
          </p:cNvSpPr>
          <p:nvPr>
            <p:ph type="body" sz="quarter" idx="23" hasCustomPrompt="1"/>
          </p:nvPr>
        </p:nvSpPr>
        <p:spPr>
          <a:xfrm>
            <a:off x="3875968"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3875968"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7" name="Tijdelijke aanduiding voor tekst 8"/>
          <p:cNvSpPr>
            <a:spLocks noGrp="1" noChangeAspect="1"/>
          </p:cNvSpPr>
          <p:nvPr>
            <p:ph type="body" sz="quarter" idx="25" hasCustomPrompt="1"/>
          </p:nvPr>
        </p:nvSpPr>
        <p:spPr>
          <a:xfrm>
            <a:off x="6533957"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/06</a:t>
            </a:r>
          </a:p>
        </p:txBody>
      </p:sp>
      <p:sp>
        <p:nvSpPr>
          <p:cNvPr id="48" name="Tijdelijke aanduiding voor tekst 8"/>
          <p:cNvSpPr>
            <a:spLocks noGrp="1" noChangeAspect="1"/>
          </p:cNvSpPr>
          <p:nvPr>
            <p:ph type="body" sz="quarter" idx="26" hasCustomPrompt="1"/>
          </p:nvPr>
        </p:nvSpPr>
        <p:spPr>
          <a:xfrm>
            <a:off x="6533957"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27" hasCustomPrompt="1"/>
          </p:nvPr>
        </p:nvSpPr>
        <p:spPr>
          <a:xfrm>
            <a:off x="6533957"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23" name="TextBox 22"/>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6955013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4" y="395222"/>
            <a:ext cx="7463347" cy="550331"/>
          </a:xfrm>
        </p:spPr>
        <p:txBody>
          <a:bodyPr/>
          <a:lstStyle>
            <a:lvl1pPr>
              <a:defRPr sz="3200" baseline="0"/>
            </a:lvl1pPr>
          </a:lstStyle>
          <a:p>
            <a:r>
              <a:rPr lang="nl-BE" dirty="0"/>
              <a:t>List style 2</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3" name="Rectangle 22"/>
          <p:cNvSpPr/>
          <p:nvPr userDrawn="1"/>
        </p:nvSpPr>
        <p:spPr>
          <a:xfrm>
            <a:off x="1191459"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6" name="Rectangle 25"/>
          <p:cNvSpPr/>
          <p:nvPr userDrawn="1"/>
        </p:nvSpPr>
        <p:spPr>
          <a:xfrm>
            <a:off x="3766128"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9" name="Rectangle 28"/>
          <p:cNvSpPr/>
          <p:nvPr userDrawn="1"/>
        </p:nvSpPr>
        <p:spPr>
          <a:xfrm>
            <a:off x="6340797"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32" name="Picture Placeholder 2"/>
          <p:cNvSpPr>
            <a:spLocks noGrp="1"/>
          </p:cNvSpPr>
          <p:nvPr>
            <p:ph type="pic" sz="quarter" idx="27" hasCustomPrompt="1"/>
          </p:nvPr>
        </p:nvSpPr>
        <p:spPr>
          <a:xfrm>
            <a:off x="1780890"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0" name="Picture Placeholder 2"/>
          <p:cNvSpPr>
            <a:spLocks noGrp="1"/>
          </p:cNvSpPr>
          <p:nvPr>
            <p:ph type="pic" sz="quarter" idx="28" hasCustomPrompt="1"/>
          </p:nvPr>
        </p:nvSpPr>
        <p:spPr>
          <a:xfrm>
            <a:off x="4417253"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1" name="Picture Placeholder 2"/>
          <p:cNvSpPr>
            <a:spLocks noGrp="1"/>
          </p:cNvSpPr>
          <p:nvPr>
            <p:ph type="pic" sz="quarter" idx="29" hasCustomPrompt="1"/>
          </p:nvPr>
        </p:nvSpPr>
        <p:spPr>
          <a:xfrm>
            <a:off x="6930228"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2" name="Tijdelijke aanduiding voor tekst 8"/>
          <p:cNvSpPr>
            <a:spLocks noGrp="1" noChangeAspect="1"/>
          </p:cNvSpPr>
          <p:nvPr>
            <p:ph type="body" sz="quarter" idx="11" hasCustomPrompt="1"/>
          </p:nvPr>
        </p:nvSpPr>
        <p:spPr>
          <a:xfrm>
            <a:off x="1250153"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4" name="Tijdelijke aanduiding voor tekst 8"/>
          <p:cNvSpPr>
            <a:spLocks noGrp="1" noChangeAspect="1"/>
          </p:cNvSpPr>
          <p:nvPr>
            <p:ph type="body" sz="quarter" idx="30" hasCustomPrompt="1"/>
          </p:nvPr>
        </p:nvSpPr>
        <p:spPr>
          <a:xfrm>
            <a:off x="3821998"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5" name="Tijdelijke aanduiding voor tekst 8"/>
          <p:cNvSpPr>
            <a:spLocks noGrp="1" noChangeAspect="1"/>
          </p:cNvSpPr>
          <p:nvPr>
            <p:ph type="body" sz="quarter" idx="31" hasCustomPrompt="1"/>
          </p:nvPr>
        </p:nvSpPr>
        <p:spPr>
          <a:xfrm>
            <a:off x="6396667"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2" hasCustomPrompt="1"/>
          </p:nvPr>
        </p:nvSpPr>
        <p:spPr>
          <a:xfrm>
            <a:off x="1250153"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7" name="Tijdelijke aanduiding voor tekst 8"/>
          <p:cNvSpPr>
            <a:spLocks noGrp="1" noChangeAspect="1"/>
          </p:cNvSpPr>
          <p:nvPr>
            <p:ph type="body" sz="quarter" idx="32" hasCustomPrompt="1"/>
          </p:nvPr>
        </p:nvSpPr>
        <p:spPr>
          <a:xfrm>
            <a:off x="3821999"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33" hasCustomPrompt="1"/>
          </p:nvPr>
        </p:nvSpPr>
        <p:spPr>
          <a:xfrm>
            <a:off x="6390514"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005289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4" y="395222"/>
            <a:ext cx="7463347" cy="550331"/>
          </a:xfrm>
        </p:spPr>
        <p:txBody>
          <a:bodyPr/>
          <a:lstStyle>
            <a:lvl1pPr>
              <a:defRPr sz="3200" baseline="0"/>
            </a:lvl1pPr>
          </a:lstStyle>
          <a:p>
            <a:r>
              <a:rPr lang="nl-BE" dirty="0"/>
              <a:t>List style 2</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3" name="Rectangle 22"/>
          <p:cNvSpPr/>
          <p:nvPr userDrawn="1"/>
        </p:nvSpPr>
        <p:spPr>
          <a:xfrm>
            <a:off x="1191459"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4" name="Oval 23"/>
          <p:cNvSpPr/>
          <p:nvPr userDrawn="1"/>
        </p:nvSpPr>
        <p:spPr>
          <a:xfrm>
            <a:off x="1068072" y="1202305"/>
            <a:ext cx="527738" cy="527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01</a:t>
            </a:r>
            <a:endParaRPr sz="1400" b="1" dirty="0">
              <a:solidFill>
                <a:schemeClr val="bg2"/>
              </a:solidFill>
            </a:endParaRPr>
          </a:p>
        </p:txBody>
      </p:sp>
      <p:sp>
        <p:nvSpPr>
          <p:cNvPr id="26" name="Rectangle 25"/>
          <p:cNvSpPr/>
          <p:nvPr userDrawn="1"/>
        </p:nvSpPr>
        <p:spPr>
          <a:xfrm>
            <a:off x="3766128"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7" name="Oval 26"/>
          <p:cNvSpPr/>
          <p:nvPr userDrawn="1"/>
        </p:nvSpPr>
        <p:spPr>
          <a:xfrm>
            <a:off x="3642741" y="1202305"/>
            <a:ext cx="527738" cy="527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02</a:t>
            </a:r>
            <a:endParaRPr sz="1400" b="1" dirty="0">
              <a:solidFill>
                <a:schemeClr val="bg2"/>
              </a:solidFill>
            </a:endParaRPr>
          </a:p>
        </p:txBody>
      </p:sp>
      <p:sp>
        <p:nvSpPr>
          <p:cNvPr id="29" name="Rectangle 28"/>
          <p:cNvSpPr/>
          <p:nvPr userDrawn="1"/>
        </p:nvSpPr>
        <p:spPr>
          <a:xfrm>
            <a:off x="6340797"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30" name="Oval 29"/>
          <p:cNvSpPr/>
          <p:nvPr userDrawn="1"/>
        </p:nvSpPr>
        <p:spPr>
          <a:xfrm>
            <a:off x="6217410" y="1202305"/>
            <a:ext cx="527738" cy="5277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03</a:t>
            </a:r>
            <a:endParaRPr sz="1400" b="1" dirty="0">
              <a:solidFill>
                <a:schemeClr val="bg2"/>
              </a:solidFill>
            </a:endParaRPr>
          </a:p>
        </p:txBody>
      </p:sp>
      <p:sp>
        <p:nvSpPr>
          <p:cNvPr id="32" name="Picture Placeholder 2"/>
          <p:cNvSpPr>
            <a:spLocks noGrp="1"/>
          </p:cNvSpPr>
          <p:nvPr>
            <p:ph type="pic" sz="quarter" idx="27" hasCustomPrompt="1"/>
          </p:nvPr>
        </p:nvSpPr>
        <p:spPr>
          <a:xfrm>
            <a:off x="1780890"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0" name="Picture Placeholder 2"/>
          <p:cNvSpPr>
            <a:spLocks noGrp="1"/>
          </p:cNvSpPr>
          <p:nvPr>
            <p:ph type="pic" sz="quarter" idx="28" hasCustomPrompt="1"/>
          </p:nvPr>
        </p:nvSpPr>
        <p:spPr>
          <a:xfrm>
            <a:off x="4417253"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1" name="Picture Placeholder 2"/>
          <p:cNvSpPr>
            <a:spLocks noGrp="1"/>
          </p:cNvSpPr>
          <p:nvPr>
            <p:ph type="pic" sz="quarter" idx="29" hasCustomPrompt="1"/>
          </p:nvPr>
        </p:nvSpPr>
        <p:spPr>
          <a:xfrm>
            <a:off x="6930228"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2" name="Tijdelijke aanduiding voor tekst 8"/>
          <p:cNvSpPr>
            <a:spLocks noGrp="1" noChangeAspect="1"/>
          </p:cNvSpPr>
          <p:nvPr>
            <p:ph type="body" sz="quarter" idx="11" hasCustomPrompt="1"/>
          </p:nvPr>
        </p:nvSpPr>
        <p:spPr>
          <a:xfrm>
            <a:off x="1250153"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4" name="Tijdelijke aanduiding voor tekst 8"/>
          <p:cNvSpPr>
            <a:spLocks noGrp="1" noChangeAspect="1"/>
          </p:cNvSpPr>
          <p:nvPr>
            <p:ph type="body" sz="quarter" idx="30" hasCustomPrompt="1"/>
          </p:nvPr>
        </p:nvSpPr>
        <p:spPr>
          <a:xfrm>
            <a:off x="3821998"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5" name="Tijdelijke aanduiding voor tekst 8"/>
          <p:cNvSpPr>
            <a:spLocks noGrp="1" noChangeAspect="1"/>
          </p:cNvSpPr>
          <p:nvPr>
            <p:ph type="body" sz="quarter" idx="31" hasCustomPrompt="1"/>
          </p:nvPr>
        </p:nvSpPr>
        <p:spPr>
          <a:xfrm>
            <a:off x="6396667"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2" hasCustomPrompt="1"/>
          </p:nvPr>
        </p:nvSpPr>
        <p:spPr>
          <a:xfrm>
            <a:off x="1250153"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7" name="Tijdelijke aanduiding voor tekst 8"/>
          <p:cNvSpPr>
            <a:spLocks noGrp="1" noChangeAspect="1"/>
          </p:cNvSpPr>
          <p:nvPr>
            <p:ph type="body" sz="quarter" idx="32" hasCustomPrompt="1"/>
          </p:nvPr>
        </p:nvSpPr>
        <p:spPr>
          <a:xfrm>
            <a:off x="3821999"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33" hasCustomPrompt="1"/>
          </p:nvPr>
        </p:nvSpPr>
        <p:spPr>
          <a:xfrm>
            <a:off x="6390514"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87790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ganigram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0" name="Rectangle 9"/>
          <p:cNvSpPr/>
          <p:nvPr userDrawn="1"/>
        </p:nvSpPr>
        <p:spPr>
          <a:xfrm>
            <a:off x="3092543"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DOTS</a:t>
            </a:r>
          </a:p>
          <a:p>
            <a:pPr algn="ctr"/>
            <a:r>
              <a:rPr lang="nl-BE" sz="500" b="1" noProof="1">
                <a:solidFill>
                  <a:schemeClr val="bg2"/>
                </a:solidFill>
              </a:rPr>
              <a:t>Stijn Verstraete</a:t>
            </a:r>
          </a:p>
        </p:txBody>
      </p:sp>
      <p:sp>
        <p:nvSpPr>
          <p:cNvPr id="11" name="Rectangle 10"/>
          <p:cNvSpPr/>
          <p:nvPr userDrawn="1"/>
        </p:nvSpPr>
        <p:spPr>
          <a:xfrm>
            <a:off x="4173597"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Payroll</a:t>
            </a:r>
          </a:p>
          <a:p>
            <a:pPr algn="ctr"/>
            <a:r>
              <a:rPr lang="nl-BE" sz="500" b="1" noProof="1">
                <a:solidFill>
                  <a:schemeClr val="bg2"/>
                </a:solidFill>
              </a:rPr>
              <a:t>Tim De Troch</a:t>
            </a:r>
          </a:p>
        </p:txBody>
      </p:sp>
      <p:sp>
        <p:nvSpPr>
          <p:cNvPr id="12" name="Rectangle 11"/>
          <p:cNvSpPr/>
          <p:nvPr userDrawn="1"/>
        </p:nvSpPr>
        <p:spPr>
          <a:xfrm>
            <a:off x="5254652"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Health&amp;Safety</a:t>
            </a:r>
          </a:p>
          <a:p>
            <a:pPr algn="ctr"/>
            <a:r>
              <a:rPr lang="nl-BE" sz="500" b="1" noProof="1">
                <a:solidFill>
                  <a:schemeClr val="bg2"/>
                </a:solidFill>
              </a:rPr>
              <a:t>Kristel Bracke</a:t>
            </a:r>
          </a:p>
        </p:txBody>
      </p:sp>
      <p:sp>
        <p:nvSpPr>
          <p:cNvPr id="13" name="Rectangle 12"/>
          <p:cNvSpPr/>
          <p:nvPr userDrawn="1"/>
        </p:nvSpPr>
        <p:spPr>
          <a:xfrm>
            <a:off x="633570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SME</a:t>
            </a:r>
          </a:p>
          <a:p>
            <a:pPr algn="ctr"/>
            <a:r>
              <a:rPr lang="nl-BE" sz="500" b="1" noProof="1">
                <a:solidFill>
                  <a:schemeClr val="bg2"/>
                </a:solidFill>
              </a:rPr>
              <a:t>Berlinde Van Eeno</a:t>
            </a:r>
          </a:p>
        </p:txBody>
      </p:sp>
      <p:sp>
        <p:nvSpPr>
          <p:cNvPr id="14" name="Rectangle 13"/>
          <p:cNvSpPr/>
          <p:nvPr userDrawn="1"/>
        </p:nvSpPr>
        <p:spPr>
          <a:xfrm>
            <a:off x="2090455"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SAP</a:t>
            </a:r>
          </a:p>
          <a:p>
            <a:pPr algn="ctr"/>
            <a:r>
              <a:rPr lang="nl-BE" sz="500" b="1" noProof="1">
                <a:solidFill>
                  <a:schemeClr val="bg2"/>
                </a:solidFill>
              </a:rPr>
              <a:t>Tim De Troch</a:t>
            </a:r>
          </a:p>
        </p:txBody>
      </p:sp>
      <p:sp>
        <p:nvSpPr>
          <p:cNvPr id="15" name="Rectangle 14"/>
          <p:cNvSpPr/>
          <p:nvPr userDrawn="1"/>
        </p:nvSpPr>
        <p:spPr>
          <a:xfrm>
            <a:off x="3262599" y="1104606"/>
            <a:ext cx="1297893" cy="34632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noProof="1">
                <a:solidFill>
                  <a:schemeClr val="bg2"/>
                </a:solidFill>
              </a:rPr>
              <a:t>Managing Director &amp; CEO</a:t>
            </a:r>
          </a:p>
          <a:p>
            <a:pPr algn="ctr"/>
            <a:r>
              <a:rPr lang="nl-BE" sz="600" noProof="1">
                <a:solidFill>
                  <a:schemeClr val="bg2"/>
                </a:solidFill>
              </a:rPr>
              <a:t>Carine Huysveld</a:t>
            </a:r>
          </a:p>
        </p:txBody>
      </p:sp>
      <p:sp>
        <p:nvSpPr>
          <p:cNvPr id="16" name="Rectangle 15"/>
          <p:cNvSpPr/>
          <p:nvPr userDrawn="1"/>
        </p:nvSpPr>
        <p:spPr>
          <a:xfrm>
            <a:off x="1968987" y="2383935"/>
            <a:ext cx="1303309" cy="34733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CHRO</a:t>
            </a:r>
          </a:p>
          <a:p>
            <a:pPr algn="ctr"/>
            <a:r>
              <a:rPr lang="nl-BE" sz="600" b="1" noProof="1">
                <a:solidFill>
                  <a:schemeClr val="accent1"/>
                </a:solidFill>
              </a:rPr>
              <a:t>Sandra Boel</a:t>
            </a:r>
          </a:p>
        </p:txBody>
      </p:sp>
      <p:sp>
        <p:nvSpPr>
          <p:cNvPr id="17" name="Rectangle 16"/>
          <p:cNvSpPr/>
          <p:nvPr userDrawn="1"/>
        </p:nvSpPr>
        <p:spPr>
          <a:xfrm>
            <a:off x="1963121" y="1964304"/>
            <a:ext cx="1315042"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Finance &amp; Controlling</a:t>
            </a:r>
          </a:p>
          <a:p>
            <a:pPr algn="ctr"/>
            <a:r>
              <a:rPr lang="nl-BE" sz="600" b="1" noProof="1">
                <a:solidFill>
                  <a:schemeClr val="accent1"/>
                </a:solidFill>
              </a:rPr>
              <a:t>Els Temmerman</a:t>
            </a:r>
          </a:p>
        </p:txBody>
      </p:sp>
      <p:cxnSp>
        <p:nvCxnSpPr>
          <p:cNvPr id="18" name="Elbow Connector 17"/>
          <p:cNvCxnSpPr/>
          <p:nvPr userDrawn="1"/>
        </p:nvCxnSpPr>
        <p:spPr>
          <a:xfrm flipV="1">
            <a:off x="3264513" y="1444055"/>
            <a:ext cx="647940" cy="70239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userDrawn="1"/>
        </p:nvCxnSpPr>
        <p:spPr>
          <a:xfrm flipV="1">
            <a:off x="3256729" y="1444055"/>
            <a:ext cx="655724" cy="1101266"/>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userDrawn="1"/>
        </p:nvCxnSpPr>
        <p:spPr>
          <a:xfrm rot="10800000">
            <a:off x="3912452" y="1477786"/>
            <a:ext cx="655724" cy="435972"/>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4574328" y="1739656"/>
            <a:ext cx="1299140"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Sales &amp; Marketing</a:t>
            </a:r>
          </a:p>
          <a:p>
            <a:pPr algn="ctr"/>
            <a:r>
              <a:rPr lang="nl-BE" sz="600" b="1" noProof="1">
                <a:solidFill>
                  <a:schemeClr val="accent1"/>
                </a:solidFill>
              </a:rPr>
              <a:t>Dirk Broodcooren</a:t>
            </a:r>
          </a:p>
        </p:txBody>
      </p:sp>
      <p:sp>
        <p:nvSpPr>
          <p:cNvPr id="22" name="Rectangle 21"/>
          <p:cNvSpPr/>
          <p:nvPr userDrawn="1"/>
        </p:nvSpPr>
        <p:spPr>
          <a:xfrm>
            <a:off x="4570117" y="2176252"/>
            <a:ext cx="1307562"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IT</a:t>
            </a:r>
          </a:p>
          <a:p>
            <a:pPr algn="ctr"/>
            <a:r>
              <a:rPr lang="nl-BE" sz="600" b="1" noProof="1">
                <a:solidFill>
                  <a:schemeClr val="accent1"/>
                </a:solidFill>
              </a:rPr>
              <a:t>Vic Cleuren</a:t>
            </a:r>
          </a:p>
        </p:txBody>
      </p:sp>
      <p:sp>
        <p:nvSpPr>
          <p:cNvPr id="23" name="Rectangle 22"/>
          <p:cNvSpPr/>
          <p:nvPr userDrawn="1"/>
        </p:nvSpPr>
        <p:spPr>
          <a:xfrm>
            <a:off x="1965481" y="1542114"/>
            <a:ext cx="1302185"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Delivery Director HR&amp;WB</a:t>
            </a:r>
          </a:p>
          <a:p>
            <a:pPr algn="ctr"/>
            <a:r>
              <a:rPr lang="nl-BE" sz="600" b="1" noProof="1">
                <a:solidFill>
                  <a:schemeClr val="accent1"/>
                </a:solidFill>
              </a:rPr>
              <a:t>Nathalie Constant</a:t>
            </a:r>
          </a:p>
        </p:txBody>
      </p:sp>
      <p:sp>
        <p:nvSpPr>
          <p:cNvPr id="24" name="Rectangle 23"/>
          <p:cNvSpPr/>
          <p:nvPr userDrawn="1"/>
        </p:nvSpPr>
        <p:spPr>
          <a:xfrm>
            <a:off x="1009402" y="3120799"/>
            <a:ext cx="879822"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HR&amp;WB</a:t>
            </a:r>
          </a:p>
          <a:p>
            <a:pPr algn="ctr"/>
            <a:r>
              <a:rPr lang="nl-BE" sz="500" b="1" noProof="1">
                <a:solidFill>
                  <a:schemeClr val="bg2"/>
                </a:solidFill>
              </a:rPr>
              <a:t>Guy Van Hauwermeiren</a:t>
            </a:r>
          </a:p>
        </p:txBody>
      </p:sp>
      <p:cxnSp>
        <p:nvCxnSpPr>
          <p:cNvPr id="25" name="Elbow Connector 141"/>
          <p:cNvCxnSpPr/>
          <p:nvPr userDrawn="1"/>
        </p:nvCxnSpPr>
        <p:spPr>
          <a:xfrm rot="16200000" flipH="1">
            <a:off x="3806894" y="1584108"/>
            <a:ext cx="866842" cy="655723"/>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Elbow Connector 140"/>
          <p:cNvCxnSpPr/>
          <p:nvPr userDrawn="1"/>
        </p:nvCxnSpPr>
        <p:spPr>
          <a:xfrm flipV="1">
            <a:off x="3272296" y="1444055"/>
            <a:ext cx="640156" cy="23541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914706" y="2098712"/>
            <a:ext cx="0" cy="35117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148"/>
          <p:cNvCxnSpPr/>
          <p:nvPr userDrawn="1"/>
        </p:nvCxnSpPr>
        <p:spPr>
          <a:xfrm rot="16200000" flipH="1">
            <a:off x="5063123" y="293384"/>
            <a:ext cx="1404714" cy="3706057"/>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2514740"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467850"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568176"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649229"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748159"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22768"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ctangle 34"/>
          <p:cNvSpPr/>
          <p:nvPr userDrawn="1"/>
        </p:nvSpPr>
        <p:spPr>
          <a:xfrm>
            <a:off x="730808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KB</a:t>
            </a:r>
          </a:p>
          <a:p>
            <a:pPr algn="ctr"/>
            <a:r>
              <a:rPr lang="nl-BE" sz="500" b="1" noProof="1">
                <a:solidFill>
                  <a:schemeClr val="bg2"/>
                </a:solidFill>
              </a:rPr>
              <a:t>Freddy Bassens </a:t>
            </a:r>
          </a:p>
        </p:txBody>
      </p:sp>
      <p:cxnSp>
        <p:nvCxnSpPr>
          <p:cNvPr id="36" name="Straight Connector 35"/>
          <p:cNvCxnSpPr/>
          <p:nvPr userDrawn="1"/>
        </p:nvCxnSpPr>
        <p:spPr>
          <a:xfrm flipH="1">
            <a:off x="3912451" y="2538611"/>
            <a:ext cx="1092" cy="31015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a:off x="1007477" y="3738158"/>
            <a:ext cx="879822" cy="13918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Academy</a:t>
            </a:r>
          </a:p>
        </p:txBody>
      </p:sp>
      <p:sp>
        <p:nvSpPr>
          <p:cNvPr id="38" name="Rectangle 37"/>
          <p:cNvSpPr/>
          <p:nvPr userDrawn="1"/>
        </p:nvSpPr>
        <p:spPr>
          <a:xfrm>
            <a:off x="1009935" y="3919224"/>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Sourcing &amp; Outsourcing</a:t>
            </a:r>
          </a:p>
        </p:txBody>
      </p:sp>
      <p:sp>
        <p:nvSpPr>
          <p:cNvPr id="39" name="Rectangle 38"/>
          <p:cNvSpPr/>
          <p:nvPr userDrawn="1"/>
        </p:nvSpPr>
        <p:spPr>
          <a:xfrm>
            <a:off x="1007887" y="3550759"/>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Product mgt</a:t>
            </a:r>
          </a:p>
        </p:txBody>
      </p:sp>
      <p:sp>
        <p:nvSpPr>
          <p:cNvPr id="40" name="Rectangle 39"/>
          <p:cNvSpPr/>
          <p:nvPr userDrawn="1"/>
        </p:nvSpPr>
        <p:spPr>
          <a:xfrm>
            <a:off x="1008297" y="4106623"/>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Corporate Vitality</a:t>
            </a:r>
          </a:p>
        </p:txBody>
      </p:sp>
      <p:sp>
        <p:nvSpPr>
          <p:cNvPr id="41" name="Rectangle 40"/>
          <p:cNvSpPr/>
          <p:nvPr userDrawn="1"/>
        </p:nvSpPr>
        <p:spPr>
          <a:xfrm>
            <a:off x="1008707" y="42940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Strategic Reward</a:t>
            </a:r>
          </a:p>
        </p:txBody>
      </p:sp>
      <p:sp>
        <p:nvSpPr>
          <p:cNvPr id="42" name="Rectangle 41"/>
          <p:cNvSpPr/>
          <p:nvPr userDrawn="1"/>
        </p:nvSpPr>
        <p:spPr>
          <a:xfrm>
            <a:off x="1009117" y="4481421"/>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and Legal</a:t>
            </a:r>
          </a:p>
        </p:txBody>
      </p:sp>
      <p:sp>
        <p:nvSpPr>
          <p:cNvPr id="43" name="Rectangle 42"/>
          <p:cNvSpPr/>
          <p:nvPr userDrawn="1"/>
        </p:nvSpPr>
        <p:spPr>
          <a:xfrm>
            <a:off x="1009527" y="46688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checkup</a:t>
            </a:r>
          </a:p>
        </p:txBody>
      </p:sp>
      <p:cxnSp>
        <p:nvCxnSpPr>
          <p:cNvPr id="44" name="Straight Connector 148"/>
          <p:cNvCxnSpPr/>
          <p:nvPr userDrawn="1"/>
        </p:nvCxnSpPr>
        <p:spPr>
          <a:xfrm rot="5400000">
            <a:off x="1842512" y="1050857"/>
            <a:ext cx="1676744" cy="2463140"/>
          </a:xfrm>
          <a:prstGeom prst="bentConnector3">
            <a:avLst>
              <a:gd name="adj1" fmla="val 84168"/>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2090455" y="355811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SAP</a:t>
            </a:r>
          </a:p>
        </p:txBody>
      </p:sp>
      <p:sp>
        <p:nvSpPr>
          <p:cNvPr id="46" name="Rectangle 45"/>
          <p:cNvSpPr/>
          <p:nvPr userDrawn="1"/>
        </p:nvSpPr>
        <p:spPr>
          <a:xfrm>
            <a:off x="2090455" y="3732183"/>
            <a:ext cx="848567" cy="1447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SucessFactors</a:t>
            </a:r>
          </a:p>
        </p:txBody>
      </p:sp>
      <p:sp>
        <p:nvSpPr>
          <p:cNvPr id="47" name="Rectangle 46"/>
          <p:cNvSpPr/>
          <p:nvPr userDrawn="1"/>
        </p:nvSpPr>
        <p:spPr>
          <a:xfrm>
            <a:off x="3095494" y="3732183"/>
            <a:ext cx="848567" cy="470161"/>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(Time, people management, payroll &amp; reward, Well-being, BI platform)</a:t>
            </a:r>
          </a:p>
        </p:txBody>
      </p:sp>
      <p:sp>
        <p:nvSpPr>
          <p:cNvPr id="48" name="Rectangle 47"/>
          <p:cNvSpPr/>
          <p:nvPr userDrawn="1"/>
        </p:nvSpPr>
        <p:spPr>
          <a:xfrm>
            <a:off x="3101397" y="442313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49" name="Rectangle 48"/>
          <p:cNvSpPr/>
          <p:nvPr userDrawn="1"/>
        </p:nvSpPr>
        <p:spPr>
          <a:xfrm>
            <a:off x="4171136"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50" name="Rectangle 49"/>
          <p:cNvSpPr/>
          <p:nvPr userDrawn="1"/>
        </p:nvSpPr>
        <p:spPr>
          <a:xfrm>
            <a:off x="4171136" y="373218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51" name="Rectangle 50"/>
          <p:cNvSpPr/>
          <p:nvPr userDrawn="1"/>
        </p:nvSpPr>
        <p:spPr>
          <a:xfrm>
            <a:off x="4171136" y="3909605"/>
            <a:ext cx="848567" cy="15137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52" name="Rectangle 51"/>
          <p:cNvSpPr/>
          <p:nvPr userDrawn="1"/>
        </p:nvSpPr>
        <p:spPr>
          <a:xfrm>
            <a:off x="4171136" y="410662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3" name="Rectangle 52"/>
          <p:cNvSpPr/>
          <p:nvPr userDrawn="1"/>
        </p:nvSpPr>
        <p:spPr>
          <a:xfrm>
            <a:off x="4171136" y="459003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4" name="Rectangle 53"/>
          <p:cNvSpPr/>
          <p:nvPr userDrawn="1"/>
        </p:nvSpPr>
        <p:spPr>
          <a:xfrm>
            <a:off x="5247824" y="3553076"/>
            <a:ext cx="855395"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Supervison</a:t>
            </a:r>
          </a:p>
        </p:txBody>
      </p:sp>
      <p:sp>
        <p:nvSpPr>
          <p:cNvPr id="55" name="Rectangle 54"/>
          <p:cNvSpPr/>
          <p:nvPr userDrawn="1"/>
        </p:nvSpPr>
        <p:spPr>
          <a:xfrm>
            <a:off x="5246778" y="374444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Risk</a:t>
            </a:r>
          </a:p>
        </p:txBody>
      </p:sp>
      <p:sp>
        <p:nvSpPr>
          <p:cNvPr id="56" name="Rectangle 55"/>
          <p:cNvSpPr/>
          <p:nvPr userDrawn="1"/>
        </p:nvSpPr>
        <p:spPr>
          <a:xfrm>
            <a:off x="5239878" y="42977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a:t>
            </a:r>
          </a:p>
        </p:txBody>
      </p:sp>
      <p:sp>
        <p:nvSpPr>
          <p:cNvPr id="57" name="Rectangle 56"/>
          <p:cNvSpPr/>
          <p:nvPr userDrawn="1"/>
        </p:nvSpPr>
        <p:spPr>
          <a:xfrm>
            <a:off x="5239878" y="448950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8" name="Rectangle 57"/>
          <p:cNvSpPr/>
          <p:nvPr userDrawn="1"/>
        </p:nvSpPr>
        <p:spPr>
          <a:xfrm>
            <a:off x="5239878" y="46725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9" name="Rectangle 58"/>
          <p:cNvSpPr/>
          <p:nvPr userDrawn="1"/>
        </p:nvSpPr>
        <p:spPr>
          <a:xfrm>
            <a:off x="5246777" y="393099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0" name="Rectangle 59"/>
          <p:cNvSpPr/>
          <p:nvPr userDrawn="1"/>
        </p:nvSpPr>
        <p:spPr>
          <a:xfrm>
            <a:off x="5239878" y="411279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Planning</a:t>
            </a:r>
          </a:p>
        </p:txBody>
      </p:sp>
      <p:sp>
        <p:nvSpPr>
          <p:cNvPr id="61" name="Rectangle 60"/>
          <p:cNvSpPr/>
          <p:nvPr userDrawn="1"/>
        </p:nvSpPr>
        <p:spPr>
          <a:xfrm>
            <a:off x="4171136" y="4284779"/>
            <a:ext cx="848567" cy="2601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(RSZ, payroll technology, interface)</a:t>
            </a:r>
          </a:p>
        </p:txBody>
      </p:sp>
      <p:sp>
        <p:nvSpPr>
          <p:cNvPr id="62" name="Rectangle 61"/>
          <p:cNvSpPr/>
          <p:nvPr userDrawn="1"/>
        </p:nvSpPr>
        <p:spPr>
          <a:xfrm>
            <a:off x="6335708"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3" name="Rectangle 62"/>
          <p:cNvSpPr/>
          <p:nvPr userDrawn="1"/>
        </p:nvSpPr>
        <p:spPr>
          <a:xfrm>
            <a:off x="6335706" y="3738751"/>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64" name="Rectangle 63"/>
          <p:cNvSpPr/>
          <p:nvPr userDrawn="1"/>
        </p:nvSpPr>
        <p:spPr>
          <a:xfrm>
            <a:off x="6335708" y="392431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65" name="Rectangle 64"/>
          <p:cNvSpPr/>
          <p:nvPr userDrawn="1"/>
        </p:nvSpPr>
        <p:spPr>
          <a:xfrm>
            <a:off x="6335708" y="4104106"/>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&amp; Legal</a:t>
            </a:r>
          </a:p>
        </p:txBody>
      </p:sp>
      <p:sp>
        <p:nvSpPr>
          <p:cNvPr id="66" name="Rectangle 65"/>
          <p:cNvSpPr/>
          <p:nvPr userDrawn="1"/>
        </p:nvSpPr>
        <p:spPr>
          <a:xfrm>
            <a:off x="6335706" y="428497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BB level 2</a:t>
            </a:r>
          </a:p>
        </p:txBody>
      </p:sp>
      <p:sp>
        <p:nvSpPr>
          <p:cNvPr id="67" name="Rectangle 66"/>
          <p:cNvSpPr/>
          <p:nvPr userDrawn="1"/>
        </p:nvSpPr>
        <p:spPr>
          <a:xfrm>
            <a:off x="6335705" y="4464770"/>
            <a:ext cx="848567" cy="143483"/>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Business Account mgt</a:t>
            </a:r>
          </a:p>
        </p:txBody>
      </p:sp>
      <p:sp>
        <p:nvSpPr>
          <p:cNvPr id="68" name="Rectangle 67"/>
          <p:cNvSpPr/>
          <p:nvPr userDrawn="1"/>
        </p:nvSpPr>
        <p:spPr>
          <a:xfrm>
            <a:off x="3100402" y="424315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Cockpit</a:t>
            </a:r>
          </a:p>
        </p:txBody>
      </p:sp>
      <p:sp>
        <p:nvSpPr>
          <p:cNvPr id="69" name="Rectangle 68"/>
          <p:cNvSpPr/>
          <p:nvPr userDrawn="1"/>
        </p:nvSpPr>
        <p:spPr>
          <a:xfrm>
            <a:off x="3099407" y="355811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Project &amp; Progr. mgt</a:t>
            </a:r>
          </a:p>
        </p:txBody>
      </p:sp>
      <p:sp>
        <p:nvSpPr>
          <p:cNvPr id="70" name="Rectangle 69"/>
          <p:cNvSpPr/>
          <p:nvPr userDrawn="1"/>
        </p:nvSpPr>
        <p:spPr>
          <a:xfrm>
            <a:off x="7308088" y="3552650"/>
            <a:ext cx="848567" cy="21510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 (regional)</a:t>
            </a:r>
          </a:p>
        </p:txBody>
      </p:sp>
      <p:sp>
        <p:nvSpPr>
          <p:cNvPr id="71" name="Rectangle 70"/>
          <p:cNvSpPr/>
          <p:nvPr userDrawn="1"/>
        </p:nvSpPr>
        <p:spPr>
          <a:xfrm>
            <a:off x="7308088" y="417318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72" name="Rectangle 71"/>
          <p:cNvSpPr/>
          <p:nvPr userDrawn="1"/>
        </p:nvSpPr>
        <p:spPr>
          <a:xfrm>
            <a:off x="7308088" y="380979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73" name="Rectangle 72"/>
          <p:cNvSpPr/>
          <p:nvPr userDrawn="1"/>
        </p:nvSpPr>
        <p:spPr>
          <a:xfrm>
            <a:off x="7308088" y="399189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cxnSp>
        <p:nvCxnSpPr>
          <p:cNvPr id="74" name="Straight Connector 73"/>
          <p:cNvCxnSpPr/>
          <p:nvPr userDrawn="1"/>
        </p:nvCxnSpPr>
        <p:spPr>
          <a:xfrm>
            <a:off x="7689273" y="2848767"/>
            <a:ext cx="233494"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6" name="Titel 1"/>
          <p:cNvSpPr txBox="1">
            <a:spLocks/>
          </p:cNvSpPr>
          <p:nvPr userDrawn="1"/>
        </p:nvSpPr>
        <p:spPr>
          <a:xfrm>
            <a:off x="704001" y="433643"/>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Organigram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20391340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Vergelijking/Scope</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Shape 439"/>
          <p:cNvSpPr/>
          <p:nvPr userDrawn="1"/>
        </p:nvSpPr>
        <p:spPr>
          <a:xfrm>
            <a:off x="1213494"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0" y="18"/>
                </a:moveTo>
                <a:cubicBezTo>
                  <a:pt x="2078" y="33"/>
                  <a:pt x="4156" y="33"/>
                  <a:pt x="6233" y="18"/>
                </a:cubicBezTo>
                <a:cubicBezTo>
                  <a:pt x="7272" y="11"/>
                  <a:pt x="8311" y="1"/>
                  <a:pt x="9350" y="18"/>
                </a:cubicBezTo>
                <a:cubicBezTo>
                  <a:pt x="9869" y="27"/>
                  <a:pt x="10389" y="44"/>
                  <a:pt x="10908" y="18"/>
                </a:cubicBezTo>
                <a:cubicBezTo>
                  <a:pt x="11168" y="6"/>
                  <a:pt x="11428" y="-17"/>
                  <a:pt x="11687" y="18"/>
                </a:cubicBezTo>
                <a:cubicBezTo>
                  <a:pt x="11959" y="56"/>
                  <a:pt x="12235" y="164"/>
                  <a:pt x="12483" y="897"/>
                </a:cubicBezTo>
                <a:cubicBezTo>
                  <a:pt x="12803" y="1839"/>
                  <a:pt x="13033" y="3667"/>
                  <a:pt x="13270" y="5364"/>
                </a:cubicBezTo>
                <a:cubicBezTo>
                  <a:pt x="13528" y="7209"/>
                  <a:pt x="13804" y="8940"/>
                  <a:pt x="14073" y="10710"/>
                </a:cubicBezTo>
                <a:cubicBezTo>
                  <a:pt x="14343" y="12479"/>
                  <a:pt x="14606" y="14289"/>
                  <a:pt x="14876" y="16055"/>
                </a:cubicBezTo>
                <a:cubicBezTo>
                  <a:pt x="15122" y="17661"/>
                  <a:pt x="15377" y="19247"/>
                  <a:pt x="15690" y="20199"/>
                </a:cubicBezTo>
                <a:cubicBezTo>
                  <a:pt x="16146" y="21583"/>
                  <a:pt x="16660" y="21457"/>
                  <a:pt x="17160" y="21401"/>
                </a:cubicBezTo>
                <a:cubicBezTo>
                  <a:pt x="17653" y="21345"/>
                  <a:pt x="18147" y="21379"/>
                  <a:pt x="18640" y="21401"/>
                </a:cubicBezTo>
                <a:cubicBezTo>
                  <a:pt x="19627" y="21446"/>
                  <a:pt x="20613" y="21446"/>
                  <a:pt x="2160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sp>
        <p:nvSpPr>
          <p:cNvPr id="12" name="Shape 440"/>
          <p:cNvSpPr/>
          <p:nvPr userDrawn="1"/>
        </p:nvSpPr>
        <p:spPr>
          <a:xfrm>
            <a:off x="6087701"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21600" y="18"/>
                </a:moveTo>
                <a:cubicBezTo>
                  <a:pt x="19522" y="33"/>
                  <a:pt x="17444" y="33"/>
                  <a:pt x="15367" y="18"/>
                </a:cubicBezTo>
                <a:cubicBezTo>
                  <a:pt x="14328" y="11"/>
                  <a:pt x="13289" y="1"/>
                  <a:pt x="12250" y="18"/>
                </a:cubicBezTo>
                <a:cubicBezTo>
                  <a:pt x="11731" y="27"/>
                  <a:pt x="11211" y="44"/>
                  <a:pt x="10692" y="18"/>
                </a:cubicBezTo>
                <a:cubicBezTo>
                  <a:pt x="10432" y="6"/>
                  <a:pt x="10172" y="-17"/>
                  <a:pt x="9913" y="18"/>
                </a:cubicBezTo>
                <a:cubicBezTo>
                  <a:pt x="9641" y="56"/>
                  <a:pt x="9365" y="164"/>
                  <a:pt x="9117" y="897"/>
                </a:cubicBezTo>
                <a:cubicBezTo>
                  <a:pt x="8797" y="1839"/>
                  <a:pt x="8567" y="3667"/>
                  <a:pt x="8330" y="5364"/>
                </a:cubicBezTo>
                <a:cubicBezTo>
                  <a:pt x="8072" y="7209"/>
                  <a:pt x="7796" y="8940"/>
                  <a:pt x="7527" y="10710"/>
                </a:cubicBezTo>
                <a:cubicBezTo>
                  <a:pt x="7257" y="12479"/>
                  <a:pt x="6994" y="14289"/>
                  <a:pt x="6724" y="16055"/>
                </a:cubicBezTo>
                <a:cubicBezTo>
                  <a:pt x="6478" y="17661"/>
                  <a:pt x="6223" y="19247"/>
                  <a:pt x="5910" y="20199"/>
                </a:cubicBezTo>
                <a:cubicBezTo>
                  <a:pt x="5454" y="21583"/>
                  <a:pt x="4940" y="21457"/>
                  <a:pt x="4440" y="21401"/>
                </a:cubicBezTo>
                <a:cubicBezTo>
                  <a:pt x="3947" y="21345"/>
                  <a:pt x="3453" y="21379"/>
                  <a:pt x="2960" y="21401"/>
                </a:cubicBezTo>
                <a:cubicBezTo>
                  <a:pt x="1973" y="21446"/>
                  <a:pt x="987" y="21446"/>
                  <a:pt x="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grpSp>
        <p:nvGrpSpPr>
          <p:cNvPr id="13" name="Group 12"/>
          <p:cNvGrpSpPr/>
          <p:nvPr userDrawn="1"/>
        </p:nvGrpSpPr>
        <p:grpSpPr>
          <a:xfrm>
            <a:off x="1205345" y="1328328"/>
            <a:ext cx="483215" cy="483215"/>
            <a:chOff x="8265380" y="1497597"/>
            <a:chExt cx="483215" cy="483215"/>
          </a:xfrm>
        </p:grpSpPr>
        <p:sp>
          <p:nvSpPr>
            <p:cNvPr id="14" name="Shape 442"/>
            <p:cNvSpPr/>
            <p:nvPr/>
          </p:nvSpPr>
          <p:spPr>
            <a:xfrm>
              <a:off x="8265380" y="1497597"/>
              <a:ext cx="483215" cy="483215"/>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5" name="Shape 446"/>
            <p:cNvSpPr/>
            <p:nvPr/>
          </p:nvSpPr>
          <p:spPr>
            <a:xfrm>
              <a:off x="8365466" y="1632897"/>
              <a:ext cx="292707" cy="222279"/>
            </a:xfrm>
            <a:custGeom>
              <a:avLst/>
              <a:gdLst/>
              <a:ahLst/>
              <a:cxnLst>
                <a:cxn ang="0">
                  <a:pos x="wd2" y="hd2"/>
                </a:cxn>
                <a:cxn ang="5400000">
                  <a:pos x="wd2" y="hd2"/>
                </a:cxn>
                <a:cxn ang="10800000">
                  <a:pos x="wd2" y="hd2"/>
                </a:cxn>
                <a:cxn ang="16200000">
                  <a:pos x="wd2" y="hd2"/>
                </a:cxn>
              </a:cxnLst>
              <a:rect l="0" t="0" r="r" b="b"/>
              <a:pathLst>
                <a:path w="21600" h="21600" extrusionOk="0">
                  <a:moveTo>
                    <a:pt x="6796" y="16986"/>
                  </a:moveTo>
                  <a:lnTo>
                    <a:pt x="1627" y="10192"/>
                  </a:lnTo>
                  <a:lnTo>
                    <a:pt x="0" y="12666"/>
                  </a:lnTo>
                  <a:lnTo>
                    <a:pt x="6796" y="21600"/>
                  </a:lnTo>
                  <a:lnTo>
                    <a:pt x="21600" y="2181"/>
                  </a:lnTo>
                  <a:lnTo>
                    <a:pt x="19718" y="0"/>
                  </a:lnTo>
                  <a:lnTo>
                    <a:pt x="6796" y="16986"/>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6" name="Picture Placeholder 2"/>
          <p:cNvSpPr>
            <a:spLocks noGrp="1"/>
          </p:cNvSpPr>
          <p:nvPr>
            <p:ph type="pic" sz="quarter" idx="13" hasCustomPrompt="1"/>
          </p:nvPr>
        </p:nvSpPr>
        <p:spPr>
          <a:xfrm>
            <a:off x="3646523" y="1328328"/>
            <a:ext cx="2433029" cy="3059412"/>
          </a:xfrm>
        </p:spPr>
        <p:txBody>
          <a:bodyPr anchor="ctr">
            <a:normAutofit/>
          </a:bodyPr>
          <a:lstStyle>
            <a:lvl1pPr marL="0" indent="0" algn="ctr">
              <a:buNone/>
              <a:defRPr sz="1400" baseline="0"/>
            </a:lvl1pPr>
          </a:lstStyle>
          <a:p>
            <a:r>
              <a:rPr lang="en-US" dirty="0" err="1"/>
              <a:t>klik</a:t>
            </a:r>
            <a:r>
              <a:rPr lang="en-US" dirty="0"/>
              <a:t> om </a:t>
            </a:r>
            <a:r>
              <a:rPr lang="en-US" dirty="0" err="1"/>
              <a:t>foto</a:t>
            </a:r>
            <a:r>
              <a:rPr lang="en-US" dirty="0"/>
              <a:t> of </a:t>
            </a:r>
            <a:r>
              <a:rPr lang="en-US" dirty="0" err="1"/>
              <a:t>icoon</a:t>
            </a:r>
            <a:r>
              <a:rPr lang="en-US" dirty="0"/>
              <a:t> toe </a:t>
            </a:r>
            <a:r>
              <a:rPr lang="en-US" dirty="0" err="1"/>
              <a:t>te</a:t>
            </a:r>
            <a:r>
              <a:rPr lang="en-US" dirty="0"/>
              <a:t> </a:t>
            </a:r>
            <a:r>
              <a:rPr lang="en-US" dirty="0" err="1"/>
              <a:t>voegen</a:t>
            </a:r>
            <a:endParaRPr lang="en-US" dirty="0"/>
          </a:p>
        </p:txBody>
      </p:sp>
      <p:grpSp>
        <p:nvGrpSpPr>
          <p:cNvPr id="8" name="Group 7"/>
          <p:cNvGrpSpPr/>
          <p:nvPr userDrawn="1"/>
        </p:nvGrpSpPr>
        <p:grpSpPr>
          <a:xfrm>
            <a:off x="8068234" y="1328328"/>
            <a:ext cx="483215" cy="483215"/>
            <a:chOff x="519547" y="1497597"/>
            <a:chExt cx="483215" cy="483215"/>
          </a:xfrm>
        </p:grpSpPr>
        <p:sp>
          <p:nvSpPr>
            <p:cNvPr id="10" name="Shape 441"/>
            <p:cNvSpPr/>
            <p:nvPr/>
          </p:nvSpPr>
          <p:spPr>
            <a:xfrm>
              <a:off x="519547" y="1497597"/>
              <a:ext cx="483215" cy="483215"/>
            </a:xfrm>
            <a:prstGeom prst="ellipse">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1" name="Shape 445"/>
            <p:cNvSpPr/>
            <p:nvPr/>
          </p:nvSpPr>
          <p:spPr>
            <a:xfrm>
              <a:off x="654847" y="1628065"/>
              <a:ext cx="222278" cy="222279"/>
            </a:xfrm>
            <a:custGeom>
              <a:avLst/>
              <a:gdLst/>
              <a:ahLst/>
              <a:cxnLst>
                <a:cxn ang="0">
                  <a:pos x="wd2" y="hd2"/>
                </a:cxn>
                <a:cxn ang="5400000">
                  <a:pos x="wd2" y="hd2"/>
                </a:cxn>
                <a:cxn ang="10800000">
                  <a:pos x="wd2" y="hd2"/>
                </a:cxn>
                <a:cxn ang="16200000">
                  <a:pos x="wd2" y="hd2"/>
                </a:cxn>
              </a:cxnLst>
              <a:rect l="0" t="0" r="r" b="b"/>
              <a:pathLst>
                <a:path w="21600" h="21600" extrusionOk="0">
                  <a:moveTo>
                    <a:pt x="21600" y="2089"/>
                  </a:moveTo>
                  <a:lnTo>
                    <a:pt x="19554" y="0"/>
                  </a:lnTo>
                  <a:lnTo>
                    <a:pt x="10657" y="8593"/>
                  </a:lnTo>
                  <a:lnTo>
                    <a:pt x="2093" y="0"/>
                  </a:lnTo>
                  <a:lnTo>
                    <a:pt x="0" y="2089"/>
                  </a:lnTo>
                  <a:lnTo>
                    <a:pt x="8611" y="10634"/>
                  </a:lnTo>
                  <a:lnTo>
                    <a:pt x="0" y="19511"/>
                  </a:lnTo>
                  <a:lnTo>
                    <a:pt x="2093" y="21600"/>
                  </a:lnTo>
                  <a:lnTo>
                    <a:pt x="10657" y="13007"/>
                  </a:lnTo>
                  <a:lnTo>
                    <a:pt x="19554" y="21600"/>
                  </a:lnTo>
                  <a:lnTo>
                    <a:pt x="21600" y="19511"/>
                  </a:lnTo>
                  <a:lnTo>
                    <a:pt x="13036" y="10634"/>
                  </a:lnTo>
                  <a:lnTo>
                    <a:pt x="21600" y="2089"/>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7" name="Tijdelijke aanduiding voor tekst 8"/>
          <p:cNvSpPr>
            <a:spLocks noGrp="1" noChangeAspect="1"/>
          </p:cNvSpPr>
          <p:nvPr>
            <p:ph type="body" sz="quarter" idx="10" hasCustomPrompt="1"/>
          </p:nvPr>
        </p:nvSpPr>
        <p:spPr>
          <a:xfrm>
            <a:off x="1213494" y="2032162"/>
            <a:ext cx="2176775" cy="2355577"/>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8" name="Tijdelijke aanduiding voor tekst 8"/>
          <p:cNvSpPr>
            <a:spLocks noGrp="1" noChangeAspect="1"/>
          </p:cNvSpPr>
          <p:nvPr>
            <p:ph type="body" sz="quarter" idx="14" hasCustomPrompt="1"/>
          </p:nvPr>
        </p:nvSpPr>
        <p:spPr>
          <a:xfrm>
            <a:off x="6343955" y="2032162"/>
            <a:ext cx="2176775" cy="2355577"/>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extBox 1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783218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Mockups</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grpSp>
        <p:nvGrpSpPr>
          <p:cNvPr id="10" name="Group 9"/>
          <p:cNvGrpSpPr/>
          <p:nvPr userDrawn="1"/>
        </p:nvGrpSpPr>
        <p:grpSpPr>
          <a:xfrm>
            <a:off x="2094245" y="806068"/>
            <a:ext cx="4958906" cy="4398372"/>
            <a:chOff x="2094245" y="806068"/>
            <a:chExt cx="4958906" cy="439837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245" y="806068"/>
              <a:ext cx="4958906" cy="4398372"/>
            </a:xfrm>
            <a:prstGeom prst="rect">
              <a:avLst/>
            </a:prstGeom>
            <a:effectLst>
              <a:outerShdw blurRad="215900" dist="76200" dir="18900000" sx="99000" sy="99000" algn="bl" rotWithShape="0">
                <a:prstClr val="black">
                  <a:alpha val="40000"/>
                </a:prstClr>
              </a:outerShdw>
            </a:effectLst>
          </p:spPr>
        </p:pic>
        <p:sp>
          <p:nvSpPr>
            <p:cNvPr id="12" name="Rectangle 11"/>
            <p:cNvSpPr/>
            <p:nvPr/>
          </p:nvSpPr>
          <p:spPr>
            <a:xfrm>
              <a:off x="3071949" y="1418351"/>
              <a:ext cx="3759835" cy="21612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3" name="Group 12"/>
          <p:cNvGrpSpPr/>
          <p:nvPr userDrawn="1"/>
        </p:nvGrpSpPr>
        <p:grpSpPr>
          <a:xfrm>
            <a:off x="671583" y="2473860"/>
            <a:ext cx="3471686" cy="2997041"/>
            <a:chOff x="671583" y="2473860"/>
            <a:chExt cx="3471686" cy="2997041"/>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83" y="2473860"/>
              <a:ext cx="3471686" cy="2997041"/>
            </a:xfrm>
            <a:prstGeom prst="rect">
              <a:avLst/>
            </a:prstGeom>
            <a:effectLst>
              <a:outerShdw blurRad="203200" dist="63500" dir="18900000" sx="99000" sy="99000" algn="bl" rotWithShape="0">
                <a:prstClr val="black">
                  <a:alpha val="35000"/>
                </a:prstClr>
              </a:outerShdw>
            </a:effectLst>
          </p:spPr>
        </p:pic>
        <p:sp>
          <p:nvSpPr>
            <p:cNvPr id="15" name="Rectangle 14"/>
            <p:cNvSpPr/>
            <p:nvPr/>
          </p:nvSpPr>
          <p:spPr>
            <a:xfrm>
              <a:off x="1472900" y="2901716"/>
              <a:ext cx="2292962" cy="14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6" name="Group 15"/>
          <p:cNvGrpSpPr/>
          <p:nvPr userDrawn="1"/>
        </p:nvGrpSpPr>
        <p:grpSpPr>
          <a:xfrm>
            <a:off x="5606615" y="2473860"/>
            <a:ext cx="2038711" cy="1912140"/>
            <a:chOff x="5606615" y="2473860"/>
            <a:chExt cx="2038711" cy="191214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615" y="2473860"/>
              <a:ext cx="2038711" cy="1912140"/>
            </a:xfrm>
            <a:prstGeom prst="rect">
              <a:avLst/>
            </a:prstGeom>
            <a:effectLst>
              <a:outerShdw blurRad="203200" dist="63500" dir="18900000" sx="99000" sy="99000" algn="bl" rotWithShape="0">
                <a:prstClr val="black">
                  <a:alpha val="35000"/>
                </a:prstClr>
              </a:outerShdw>
            </a:effectLst>
          </p:spPr>
        </p:pic>
        <p:sp>
          <p:nvSpPr>
            <p:cNvPr id="18" name="Rectangle 17"/>
            <p:cNvSpPr/>
            <p:nvPr/>
          </p:nvSpPr>
          <p:spPr>
            <a:xfrm>
              <a:off x="6244819" y="2731666"/>
              <a:ext cx="1078983" cy="15579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9" name="Group 18"/>
          <p:cNvGrpSpPr/>
          <p:nvPr userDrawn="1"/>
        </p:nvGrpSpPr>
        <p:grpSpPr>
          <a:xfrm>
            <a:off x="6760473" y="3429930"/>
            <a:ext cx="1035177" cy="1215993"/>
            <a:chOff x="6760473" y="3429930"/>
            <a:chExt cx="1035177" cy="1215993"/>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473" y="3429930"/>
              <a:ext cx="1035177" cy="1215993"/>
            </a:xfrm>
            <a:prstGeom prst="rect">
              <a:avLst/>
            </a:prstGeom>
            <a:effectLst>
              <a:outerShdw blurRad="203200" dist="63500" dir="18900000" sx="99000" sy="99000" algn="bl" rotWithShape="0">
                <a:prstClr val="black">
                  <a:alpha val="35000"/>
                </a:prstClr>
              </a:outerShdw>
            </a:effectLst>
          </p:spPr>
        </p:pic>
        <p:sp>
          <p:nvSpPr>
            <p:cNvPr id="21" name="Rectangle 20"/>
            <p:cNvSpPr/>
            <p:nvPr/>
          </p:nvSpPr>
          <p:spPr>
            <a:xfrm>
              <a:off x="7087930" y="3554706"/>
              <a:ext cx="533955" cy="97268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a:t>
              </a:r>
            </a:p>
            <a:p>
              <a:pPr algn="ctr"/>
              <a:r>
                <a:rPr lang="nl-BE" sz="900" dirty="0">
                  <a:solidFill>
                    <a:schemeClr val="bg2"/>
                  </a:solidFill>
                </a:rPr>
                <a:t>shot</a:t>
              </a:r>
              <a:endParaRPr sz="900" dirty="0">
                <a:solidFill>
                  <a:schemeClr val="bg2"/>
                </a:solidFill>
              </a:endParaRPr>
            </a:p>
          </p:txBody>
        </p:sp>
      </p:grpSp>
    </p:spTree>
    <p:extLst>
      <p:ext uri="{BB962C8B-B14F-4D97-AF65-F5344CB8AC3E}">
        <p14:creationId xmlns:p14="http://schemas.microsoft.com/office/powerpoint/2010/main" val="287940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el en tek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22" name="Title 1"/>
          <p:cNvSpPr>
            <a:spLocks noGrp="1"/>
          </p:cNvSpPr>
          <p:nvPr>
            <p:ph type="title"/>
          </p:nvPr>
        </p:nvSpPr>
        <p:spPr>
          <a:xfrm>
            <a:off x="1205345" y="548641"/>
            <a:ext cx="3352368" cy="550331"/>
          </a:xfrm>
        </p:spPr>
        <p:txBody>
          <a:bodyPr/>
          <a:lstStyle>
            <a:lvl1pPr>
              <a:defRPr sz="3200"/>
            </a:lvl1pPr>
          </a:lstStyle>
          <a:p>
            <a:r>
              <a:rPr lang="nl-BE" dirty="0"/>
              <a:t>Trechter</a:t>
            </a:r>
            <a:endParaRPr dirty="0"/>
          </a:p>
        </p:txBody>
      </p:sp>
      <p:sp>
        <p:nvSpPr>
          <p:cNvPr id="23" name="Text Placeholder 2"/>
          <p:cNvSpPr>
            <a:spLocks noGrp="1"/>
          </p:cNvSpPr>
          <p:nvPr>
            <p:ph type="body" sz="quarter" idx="10"/>
          </p:nvPr>
        </p:nvSpPr>
        <p:spPr>
          <a:xfrm>
            <a:off x="1205344" y="1367329"/>
            <a:ext cx="3799725" cy="2918991"/>
          </a:xfrm>
        </p:spPr>
        <p:txBody>
          <a:bodyPr>
            <a:normAutofit/>
          </a:bodyPr>
          <a:lstStyle>
            <a:lvl1pPr>
              <a:defRPr sz="1400">
                <a:solidFill>
                  <a:schemeClr val="tx2"/>
                </a:solidFill>
              </a:defRPr>
            </a:lvl1pPr>
          </a:lstStyle>
          <a:p>
            <a:pPr>
              <a:buClr>
                <a:schemeClr val="accent6"/>
              </a:buClr>
              <a:buSzPct val="100000"/>
              <a:buFont typeface=".LucidaGrandeUI" charset="0"/>
              <a:buChar cha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br>
              <a:rPr lang="en-US" dirty="0"/>
            </a:br>
            <a:endParaRPr lang="en-US" dirty="0"/>
          </a:p>
          <a:p>
            <a:pPr>
              <a:buClr>
                <a:schemeClr val="accent6"/>
              </a:buClr>
              <a:buSzPct val="100000"/>
              <a:buFont typeface=".LucidaGrandeUI" charset="0"/>
              <a:buChar char="●"/>
            </a:pP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endParaRPr dirty="0"/>
          </a:p>
        </p:txBody>
      </p:sp>
      <p:grpSp>
        <p:nvGrpSpPr>
          <p:cNvPr id="24" name="Group 23"/>
          <p:cNvGrpSpPr/>
          <p:nvPr userDrawn="1"/>
        </p:nvGrpSpPr>
        <p:grpSpPr>
          <a:xfrm>
            <a:off x="5539274" y="639842"/>
            <a:ext cx="2631730" cy="3589080"/>
            <a:chOff x="5336073" y="494699"/>
            <a:chExt cx="2928351" cy="3993604"/>
          </a:xfrm>
        </p:grpSpPr>
        <p:grpSp>
          <p:nvGrpSpPr>
            <p:cNvPr id="25" name="Group 662"/>
            <p:cNvGrpSpPr/>
            <p:nvPr/>
          </p:nvGrpSpPr>
          <p:grpSpPr>
            <a:xfrm>
              <a:off x="5336073" y="949403"/>
              <a:ext cx="2928351" cy="3008231"/>
              <a:chOff x="0" y="0"/>
              <a:chExt cx="7747206" cy="8724750"/>
            </a:xfrm>
          </p:grpSpPr>
          <p:sp>
            <p:nvSpPr>
              <p:cNvPr id="28" name="Shape 645"/>
              <p:cNvSpPr/>
              <p:nvPr/>
            </p:nvSpPr>
            <p:spPr>
              <a:xfrm>
                <a:off x="0" y="1028958"/>
                <a:ext cx="7747207" cy="1400736"/>
              </a:xfrm>
              <a:custGeom>
                <a:avLst/>
                <a:gdLst/>
                <a:ahLst/>
                <a:cxnLst>
                  <a:cxn ang="0">
                    <a:pos x="wd2" y="hd2"/>
                  </a:cxn>
                  <a:cxn ang="5400000">
                    <a:pos x="wd2" y="hd2"/>
                  </a:cxn>
                  <a:cxn ang="10800000">
                    <a:pos x="wd2" y="hd2"/>
                  </a:cxn>
                  <a:cxn ang="16200000">
                    <a:pos x="wd2" y="hd2"/>
                  </a:cxn>
                </a:cxnLst>
                <a:rect l="0" t="0" r="r" b="b"/>
                <a:pathLst>
                  <a:path w="21600" h="21600" extrusionOk="0">
                    <a:moveTo>
                      <a:pt x="0" y="72"/>
                    </a:moveTo>
                    <a:lnTo>
                      <a:pt x="1939" y="21600"/>
                    </a:lnTo>
                    <a:lnTo>
                      <a:pt x="19662" y="21600"/>
                    </a:lnTo>
                    <a:lnTo>
                      <a:pt x="21600" y="0"/>
                    </a:lnTo>
                    <a:lnTo>
                      <a:pt x="0" y="72"/>
                    </a:lnTo>
                    <a:close/>
                  </a:path>
                </a:pathLst>
              </a:cu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29" name="Shape 646"/>
              <p:cNvSpPr/>
              <p:nvPr/>
            </p:nvSpPr>
            <p:spPr>
              <a:xfrm>
                <a:off x="696876" y="2419574"/>
                <a:ext cx="6355054" cy="1433931"/>
              </a:xfrm>
              <a:custGeom>
                <a:avLst/>
                <a:gdLst/>
                <a:ahLst/>
                <a:cxnLst>
                  <a:cxn ang="0">
                    <a:pos x="wd2" y="hd2"/>
                  </a:cxn>
                  <a:cxn ang="5400000">
                    <a:pos x="wd2" y="hd2"/>
                  </a:cxn>
                  <a:cxn ang="10800000">
                    <a:pos x="wd2" y="hd2"/>
                  </a:cxn>
                  <a:cxn ang="16200000">
                    <a:pos x="wd2" y="hd2"/>
                  </a:cxn>
                </a:cxnLst>
                <a:rect l="0" t="0" r="r" b="b"/>
                <a:pathLst>
                  <a:path w="21600" h="21600" extrusionOk="0">
                    <a:moveTo>
                      <a:pt x="19180" y="21543"/>
                    </a:moveTo>
                    <a:lnTo>
                      <a:pt x="21600" y="0"/>
                    </a:lnTo>
                    <a:lnTo>
                      <a:pt x="0" y="101"/>
                    </a:lnTo>
                    <a:lnTo>
                      <a:pt x="2416" y="21600"/>
                    </a:lnTo>
                    <a:lnTo>
                      <a:pt x="19180" y="21543"/>
                    </a:lnTo>
                    <a:close/>
                  </a:path>
                </a:pathLst>
              </a:cu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0" name="Shape 647"/>
              <p:cNvSpPr/>
              <p:nvPr/>
            </p:nvSpPr>
            <p:spPr>
              <a:xfrm>
                <a:off x="1410039" y="3849188"/>
                <a:ext cx="4933331" cy="1423629"/>
              </a:xfrm>
              <a:custGeom>
                <a:avLst/>
                <a:gdLst/>
                <a:ahLst/>
                <a:cxnLst>
                  <a:cxn ang="0">
                    <a:pos x="wd2" y="hd2"/>
                  </a:cxn>
                  <a:cxn ang="5400000">
                    <a:pos x="wd2" y="hd2"/>
                  </a:cxn>
                  <a:cxn ang="10800000">
                    <a:pos x="wd2" y="hd2"/>
                  </a:cxn>
                  <a:cxn ang="16200000">
                    <a:pos x="wd2" y="hd2"/>
                  </a:cxn>
                </a:cxnLst>
                <a:rect l="0" t="0" r="r" b="b"/>
                <a:pathLst>
                  <a:path w="21600" h="21600" extrusionOk="0">
                    <a:moveTo>
                      <a:pt x="3115" y="21600"/>
                    </a:moveTo>
                    <a:lnTo>
                      <a:pt x="0" y="0"/>
                    </a:lnTo>
                    <a:lnTo>
                      <a:pt x="21600" y="6"/>
                    </a:lnTo>
                    <a:lnTo>
                      <a:pt x="18478" y="21578"/>
                    </a:lnTo>
                    <a:lnTo>
                      <a:pt x="3115" y="21600"/>
                    </a:lnTo>
                    <a:close/>
                  </a:path>
                </a:pathLst>
              </a:cu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1" name="Shape 648"/>
              <p:cNvSpPr/>
              <p:nvPr/>
            </p:nvSpPr>
            <p:spPr>
              <a:xfrm>
                <a:off x="2122693" y="5270592"/>
                <a:ext cx="3508692" cy="1399457"/>
              </a:xfrm>
              <a:custGeom>
                <a:avLst/>
                <a:gdLst/>
                <a:ahLst/>
                <a:cxnLst>
                  <a:cxn ang="0">
                    <a:pos x="wd2" y="hd2"/>
                  </a:cxn>
                  <a:cxn ang="5400000">
                    <a:pos x="wd2" y="hd2"/>
                  </a:cxn>
                  <a:cxn ang="10800000">
                    <a:pos x="wd2" y="hd2"/>
                  </a:cxn>
                  <a:cxn ang="16200000">
                    <a:pos x="wd2" y="hd2"/>
                  </a:cxn>
                </a:cxnLst>
                <a:rect l="0" t="0" r="r" b="b"/>
                <a:pathLst>
                  <a:path w="21600" h="21600" extrusionOk="0">
                    <a:moveTo>
                      <a:pt x="0" y="59"/>
                    </a:moveTo>
                    <a:lnTo>
                      <a:pt x="4281" y="21600"/>
                    </a:lnTo>
                    <a:lnTo>
                      <a:pt x="17316" y="21600"/>
                    </a:lnTo>
                    <a:lnTo>
                      <a:pt x="21600" y="0"/>
                    </a:lnTo>
                    <a:lnTo>
                      <a:pt x="0" y="59"/>
                    </a:lnTo>
                    <a:close/>
                  </a:path>
                </a:pathLst>
              </a:cu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2" name="Shape 649"/>
              <p:cNvSpPr/>
              <p:nvPr/>
            </p:nvSpPr>
            <p:spPr>
              <a:xfrm>
                <a:off x="2722731" y="1480728"/>
                <a:ext cx="2406428" cy="539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1</a:t>
                </a:r>
                <a:endParaRPr sz="1100" spc="0" dirty="0">
                  <a:latin typeface="Trebuchet MS" charset="0"/>
                  <a:ea typeface="Trebuchet MS" charset="0"/>
                  <a:cs typeface="Trebuchet MS" charset="0"/>
                </a:endParaRPr>
              </a:p>
            </p:txBody>
          </p:sp>
          <p:sp>
            <p:nvSpPr>
              <p:cNvPr id="33" name="Shape 650"/>
              <p:cNvSpPr/>
              <p:nvPr/>
            </p:nvSpPr>
            <p:spPr>
              <a:xfrm>
                <a:off x="2722731" y="2883606"/>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2</a:t>
                </a:r>
                <a:endParaRPr sz="1100" spc="0" dirty="0">
                  <a:latin typeface="Trebuchet MS" charset="0"/>
                  <a:ea typeface="Trebuchet MS" charset="0"/>
                  <a:cs typeface="Trebuchet MS" charset="0"/>
                </a:endParaRPr>
              </a:p>
            </p:txBody>
          </p:sp>
          <p:sp>
            <p:nvSpPr>
              <p:cNvPr id="34" name="Shape 651"/>
              <p:cNvSpPr/>
              <p:nvPr/>
            </p:nvSpPr>
            <p:spPr>
              <a:xfrm>
                <a:off x="2722731" y="4286484"/>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3</a:t>
                </a:r>
                <a:endParaRPr sz="1100" spc="0" dirty="0">
                  <a:latin typeface="Trebuchet MS" charset="0"/>
                  <a:ea typeface="Trebuchet MS" charset="0"/>
                  <a:cs typeface="Trebuchet MS" charset="0"/>
                </a:endParaRPr>
              </a:p>
            </p:txBody>
          </p:sp>
          <p:sp>
            <p:nvSpPr>
              <p:cNvPr id="35" name="Shape 652"/>
              <p:cNvSpPr/>
              <p:nvPr/>
            </p:nvSpPr>
            <p:spPr>
              <a:xfrm>
                <a:off x="2722731" y="5689361"/>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4</a:t>
                </a:r>
                <a:endParaRPr sz="1100" spc="0" dirty="0">
                  <a:latin typeface="Trebuchet MS" charset="0"/>
                  <a:ea typeface="Trebuchet MS" charset="0"/>
                  <a:cs typeface="Trebuchet MS" charset="0"/>
                </a:endParaRPr>
              </a:p>
            </p:txBody>
          </p:sp>
          <p:sp>
            <p:nvSpPr>
              <p:cNvPr id="36" name="Shape 653"/>
              <p:cNvSpPr/>
              <p:nvPr/>
            </p:nvSpPr>
            <p:spPr>
              <a:xfrm rot="5400000">
                <a:off x="2915793" y="7083973"/>
                <a:ext cx="1902853" cy="1378703"/>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7" name="Shape 654"/>
              <p:cNvSpPr/>
              <p:nvPr/>
            </p:nvSpPr>
            <p:spPr>
              <a:xfrm rot="5400000">
                <a:off x="-7945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8" name="Shape 655"/>
              <p:cNvSpPr/>
              <p:nvPr/>
            </p:nvSpPr>
            <p:spPr>
              <a:xfrm rot="5400000">
                <a:off x="922969"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9" name="Shape 656"/>
              <p:cNvSpPr/>
              <p:nvPr/>
            </p:nvSpPr>
            <p:spPr>
              <a:xfrm rot="5400000">
                <a:off x="1925392"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0" name="Shape 657"/>
              <p:cNvSpPr/>
              <p:nvPr/>
            </p:nvSpPr>
            <p:spPr>
              <a:xfrm rot="5400000">
                <a:off x="292781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1" name="Shape 658"/>
              <p:cNvSpPr/>
              <p:nvPr/>
            </p:nvSpPr>
            <p:spPr>
              <a:xfrm rot="5400000">
                <a:off x="3930238"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2" name="Shape 659"/>
              <p:cNvSpPr/>
              <p:nvPr/>
            </p:nvSpPr>
            <p:spPr>
              <a:xfrm rot="5400000">
                <a:off x="4932661"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3" name="Shape 660"/>
              <p:cNvSpPr/>
              <p:nvPr/>
            </p:nvSpPr>
            <p:spPr>
              <a:xfrm rot="5400000">
                <a:off x="5935084"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4" name="Shape 661"/>
              <p:cNvSpPr/>
              <p:nvPr/>
            </p:nvSpPr>
            <p:spPr>
              <a:xfrm rot="5400000">
                <a:off x="6937506"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grpSp>
        <p:sp>
          <p:nvSpPr>
            <p:cNvPr id="26" name="TextBox 25"/>
            <p:cNvSpPr txBox="1"/>
            <p:nvPr/>
          </p:nvSpPr>
          <p:spPr>
            <a:xfrm>
              <a:off x="5352345" y="494699"/>
              <a:ext cx="2895926" cy="338554"/>
            </a:xfrm>
            <a:prstGeom prst="rect">
              <a:avLst/>
            </a:prstGeom>
            <a:noFill/>
          </p:spPr>
          <p:txBody>
            <a:bodyPr wrap="square" rtlCol="0">
              <a:spAutoFit/>
            </a:bodyPr>
            <a:lstStyle/>
            <a:p>
              <a:pPr algn="ctr"/>
              <a:r>
                <a:rPr lang="en-US" sz="1600" i="1" dirty="0"/>
                <a:t>Lorem </a:t>
              </a:r>
              <a:r>
                <a:rPr lang="en-US" sz="1600" i="1" dirty="0" err="1"/>
                <a:t>ipsumdolor</a:t>
              </a:r>
              <a:endParaRPr sz="1600" i="1" dirty="0"/>
            </a:p>
          </p:txBody>
        </p:sp>
        <p:sp>
          <p:nvSpPr>
            <p:cNvPr id="27" name="TextBox 26"/>
            <p:cNvSpPr txBox="1"/>
            <p:nvPr/>
          </p:nvSpPr>
          <p:spPr>
            <a:xfrm>
              <a:off x="5853048" y="4111591"/>
              <a:ext cx="1951139" cy="376712"/>
            </a:xfrm>
            <a:prstGeom prst="rect">
              <a:avLst/>
            </a:prstGeom>
            <a:noFill/>
          </p:spPr>
          <p:txBody>
            <a:bodyPr wrap="square" rtlCol="0">
              <a:spAutoFit/>
            </a:bodyPr>
            <a:lstStyle/>
            <a:p>
              <a:pPr algn="ctr"/>
              <a:r>
                <a:rPr lang="en-US" sz="1600" b="1" dirty="0">
                  <a:solidFill>
                    <a:schemeClr val="accent3"/>
                  </a:solidFill>
                  <a:latin typeface="+mj-lt"/>
                </a:rPr>
                <a:t>RESULTAAT</a:t>
              </a:r>
            </a:p>
          </p:txBody>
        </p:sp>
      </p:grpSp>
    </p:spTree>
    <p:extLst>
      <p:ext uri="{BB962C8B-B14F-4D97-AF65-F5344CB8AC3E}">
        <p14:creationId xmlns:p14="http://schemas.microsoft.com/office/powerpoint/2010/main" val="3843595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ces flow">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flow</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nvGrpSpPr>
          <p:cNvPr id="6" name="Group 5"/>
          <p:cNvGrpSpPr/>
          <p:nvPr userDrawn="1"/>
        </p:nvGrpSpPr>
        <p:grpSpPr>
          <a:xfrm>
            <a:off x="1427393" y="2025279"/>
            <a:ext cx="6918940" cy="1479364"/>
            <a:chOff x="2471156" y="5384275"/>
            <a:chExt cx="19441687" cy="4156899"/>
          </a:xfrm>
        </p:grpSpPr>
        <p:sp>
          <p:nvSpPr>
            <p:cNvPr id="8" name="Shape 340"/>
            <p:cNvSpPr/>
            <p:nvPr/>
          </p:nvSpPr>
          <p:spPr>
            <a:xfrm>
              <a:off x="2471156" y="5385938"/>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0" name="Shape 341"/>
            <p:cNvSpPr/>
            <p:nvPr/>
          </p:nvSpPr>
          <p:spPr>
            <a:xfrm rot="10800000">
              <a:off x="6290295" y="7292421"/>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2"/>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1" name="Shape 342"/>
            <p:cNvSpPr/>
            <p:nvPr/>
          </p:nvSpPr>
          <p:spPr>
            <a:xfrm>
              <a:off x="10108404"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5"/>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2" name="Shape 343"/>
            <p:cNvSpPr/>
            <p:nvPr/>
          </p:nvSpPr>
          <p:spPr>
            <a:xfrm rot="10800000">
              <a:off x="13927543" y="7290757"/>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3" name="Shape 344"/>
            <p:cNvSpPr/>
            <p:nvPr/>
          </p:nvSpPr>
          <p:spPr>
            <a:xfrm>
              <a:off x="17745651"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3"/>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grpSp>
      <p:sp>
        <p:nvSpPr>
          <p:cNvPr id="14" name="Shape 348"/>
          <p:cNvSpPr/>
          <p:nvPr userDrawn="1"/>
        </p:nvSpPr>
        <p:spPr>
          <a:xfrm>
            <a:off x="3070940"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6" name="Shape 361"/>
          <p:cNvSpPr/>
          <p:nvPr userDrawn="1"/>
        </p:nvSpPr>
        <p:spPr>
          <a:xfrm flipV="1">
            <a:off x="3531671" y="2084960"/>
            <a:ext cx="0" cy="46327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7" name="Shape 349"/>
          <p:cNvSpPr/>
          <p:nvPr userDrawn="1"/>
        </p:nvSpPr>
        <p:spPr>
          <a:xfrm>
            <a:off x="5786751"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9" name="Shape 364"/>
          <p:cNvSpPr/>
          <p:nvPr userDrawn="1"/>
        </p:nvSpPr>
        <p:spPr>
          <a:xfrm flipV="1">
            <a:off x="6246025" y="2084960"/>
            <a:ext cx="0" cy="46327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0" name="Shape 345"/>
          <p:cNvSpPr/>
          <p:nvPr userDrawn="1"/>
        </p:nvSpPr>
        <p:spPr>
          <a:xfrm>
            <a:off x="1712734"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2" name="Shape 363"/>
          <p:cNvSpPr/>
          <p:nvPr userDrawn="1"/>
        </p:nvSpPr>
        <p:spPr>
          <a:xfrm flipV="1">
            <a:off x="2171960" y="3007151"/>
            <a:ext cx="0" cy="434424"/>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4" name="Shape 347"/>
          <p:cNvSpPr/>
          <p:nvPr userDrawn="1"/>
        </p:nvSpPr>
        <p:spPr>
          <a:xfrm>
            <a:off x="4429144"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6" name="Shape 357"/>
          <p:cNvSpPr/>
          <p:nvPr userDrawn="1"/>
        </p:nvSpPr>
        <p:spPr>
          <a:xfrm flipV="1">
            <a:off x="4885356"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346"/>
          <p:cNvSpPr/>
          <p:nvPr userDrawn="1"/>
        </p:nvSpPr>
        <p:spPr>
          <a:xfrm>
            <a:off x="7144357"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9" name="Shape 362"/>
          <p:cNvSpPr/>
          <p:nvPr userDrawn="1"/>
        </p:nvSpPr>
        <p:spPr>
          <a:xfrm flipV="1">
            <a:off x="7609340"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4" name="Tijdelijke aanduiding voor tekst 8"/>
          <p:cNvSpPr>
            <a:spLocks noGrp="1" noChangeAspect="1"/>
          </p:cNvSpPr>
          <p:nvPr>
            <p:ph type="body" sz="quarter" idx="10" hasCustomPrompt="1"/>
          </p:nvPr>
        </p:nvSpPr>
        <p:spPr>
          <a:xfrm>
            <a:off x="2484004"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1" hasCustomPrompt="1"/>
          </p:nvPr>
        </p:nvSpPr>
        <p:spPr>
          <a:xfrm>
            <a:off x="519343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2" hasCustomPrompt="1"/>
          </p:nvPr>
        </p:nvSpPr>
        <p:spPr>
          <a:xfrm>
            <a:off x="1108020"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3" hasCustomPrompt="1"/>
          </p:nvPr>
        </p:nvSpPr>
        <p:spPr>
          <a:xfrm>
            <a:off x="3827425"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4" hasCustomPrompt="1"/>
          </p:nvPr>
        </p:nvSpPr>
        <p:spPr>
          <a:xfrm>
            <a:off x="6536442"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5" hasCustomPrompt="1"/>
          </p:nvPr>
        </p:nvSpPr>
        <p:spPr>
          <a:xfrm>
            <a:off x="1902962"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16" hasCustomPrompt="1"/>
          </p:nvPr>
        </p:nvSpPr>
        <p:spPr>
          <a:xfrm>
            <a:off x="3258887"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7" hasCustomPrompt="1"/>
          </p:nvPr>
        </p:nvSpPr>
        <p:spPr>
          <a:xfrm>
            <a:off x="4619720"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18" hasCustomPrompt="1"/>
          </p:nvPr>
        </p:nvSpPr>
        <p:spPr>
          <a:xfrm>
            <a:off x="5973606"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9" hasCustomPrompt="1"/>
          </p:nvPr>
        </p:nvSpPr>
        <p:spPr>
          <a:xfrm>
            <a:off x="7344699"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368680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roces f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32" name="Oval 31"/>
          <p:cNvSpPr/>
          <p:nvPr userDrawn="1"/>
        </p:nvSpPr>
        <p:spPr>
          <a:xfrm>
            <a:off x="6936951" y="2559940"/>
            <a:ext cx="1041699" cy="10416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dirty="0">
                <a:solidFill>
                  <a:schemeClr val="bg2"/>
                </a:solidFill>
              </a:rPr>
              <a:t>DONNEES</a:t>
            </a:r>
          </a:p>
        </p:txBody>
      </p:sp>
      <p:sp>
        <p:nvSpPr>
          <p:cNvPr id="33" name="Shape 360"/>
          <p:cNvSpPr/>
          <p:nvPr userDrawn="1"/>
        </p:nvSpPr>
        <p:spPr>
          <a:xfrm>
            <a:off x="1532919" y="3999176"/>
            <a:ext cx="1400708"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1"/>
              </a:buClr>
              <a:buFont typeface=".LucidaGrandeUI" charset="0"/>
              <a:buChar char="●"/>
            </a:pPr>
            <a:r>
              <a:rPr lang="nl-BE" sz="1100" noProof="1">
                <a:solidFill>
                  <a:schemeClr val="tx2"/>
                </a:solidFill>
              </a:rPr>
              <a:t>Vitalité d’entreprise</a:t>
            </a:r>
          </a:p>
          <a:p>
            <a:pPr marL="171450" indent="-171450" algn="l">
              <a:buClr>
                <a:schemeClr val="accent1"/>
              </a:buClr>
              <a:buFont typeface=".LucidaGrandeUI" charset="0"/>
              <a:buChar char="●"/>
            </a:pPr>
            <a:r>
              <a:rPr lang="nl-BE" sz="1100" noProof="1">
                <a:solidFill>
                  <a:schemeClr val="tx2"/>
                </a:solidFill>
              </a:rPr>
              <a:t>Check-ups</a:t>
            </a:r>
          </a:p>
          <a:p>
            <a:pPr marL="171450" indent="-171450" algn="l">
              <a:buClr>
                <a:schemeClr val="accent1"/>
              </a:buClr>
              <a:buFont typeface=".LucidaGrandeUI" charset="0"/>
              <a:buChar char="●"/>
            </a:pPr>
            <a:endParaRPr lang="nl-BE" sz="1100" noProof="1">
              <a:solidFill>
                <a:schemeClr val="tx2"/>
              </a:solidFill>
            </a:endParaRPr>
          </a:p>
          <a:p>
            <a:pPr marL="171450" indent="-171450" algn="l">
              <a:buClr>
                <a:schemeClr val="accent1"/>
              </a:buClr>
              <a:buFont typeface=".LucidaGrandeUI" charset="0"/>
              <a:buChar char="●"/>
            </a:pPr>
            <a:endParaRPr sz="1100" dirty="0">
              <a:solidFill>
                <a:schemeClr val="tx2"/>
              </a:solidFill>
            </a:endParaRPr>
          </a:p>
        </p:txBody>
      </p:sp>
      <p:sp>
        <p:nvSpPr>
          <p:cNvPr id="35" name="Shape 340"/>
          <p:cNvSpPr/>
          <p:nvPr userDrawn="1"/>
        </p:nvSpPr>
        <p:spPr>
          <a:xfrm>
            <a:off x="1205345" y="223976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1"/>
          <p:cNvSpPr/>
          <p:nvPr userDrawn="1"/>
        </p:nvSpPr>
        <p:spPr>
          <a:xfrm rot="10800000">
            <a:off x="2751967" y="301182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tx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4" name="Shape 342"/>
          <p:cNvSpPr/>
          <p:nvPr userDrawn="1"/>
        </p:nvSpPr>
        <p:spPr>
          <a:xfrm>
            <a:off x="4298172" y="2239088"/>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5" name="Shape 348"/>
          <p:cNvSpPr/>
          <p:nvPr userDrawn="1"/>
        </p:nvSpPr>
        <p:spPr>
          <a:xfrm>
            <a:off x="3075576" y="2559940"/>
            <a:ext cx="1041698" cy="1041698"/>
          </a:xfrm>
          <a:prstGeom prst="ellipse">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48" name="Shape 361"/>
          <p:cNvSpPr/>
          <p:nvPr userDrawn="1"/>
        </p:nvSpPr>
        <p:spPr>
          <a:xfrm flipV="1">
            <a:off x="3599852" y="2307000"/>
            <a:ext cx="0" cy="527168"/>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9" name="Shape 345"/>
          <p:cNvSpPr/>
          <p:nvPr userDrawn="1"/>
        </p:nvSpPr>
        <p:spPr>
          <a:xfrm>
            <a:off x="1530041" y="2559940"/>
            <a:ext cx="1041698" cy="1041698"/>
          </a:xfrm>
          <a:prstGeom prst="ellipse">
            <a:avLst/>
          </a:pr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0" name="Shape 363"/>
          <p:cNvSpPr/>
          <p:nvPr userDrawn="1"/>
        </p:nvSpPr>
        <p:spPr>
          <a:xfrm flipV="1">
            <a:off x="2052605" y="3356383"/>
            <a:ext cx="0" cy="49434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1" name="Shape 347"/>
          <p:cNvSpPr/>
          <p:nvPr userDrawn="1"/>
        </p:nvSpPr>
        <p:spPr>
          <a:xfrm>
            <a:off x="4621108" y="2559940"/>
            <a:ext cx="1041698" cy="1041698"/>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2" name="Shape 357"/>
          <p:cNvSpPr/>
          <p:nvPr userDrawn="1"/>
        </p:nvSpPr>
        <p:spPr>
          <a:xfrm flipV="1">
            <a:off x="5140242" y="3356383"/>
            <a:ext cx="0" cy="49434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3" name="Shape 360"/>
          <p:cNvSpPr/>
          <p:nvPr userDrawn="1"/>
        </p:nvSpPr>
        <p:spPr>
          <a:xfrm>
            <a:off x="2948779" y="1203464"/>
            <a:ext cx="1787277"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tx1"/>
              </a:buClr>
              <a:buFont typeface=".LucidaGrandeUI" charset="0"/>
              <a:buChar char="●"/>
            </a:pPr>
            <a:r>
              <a:rPr lang="nl-BE" sz="1100" noProof="1">
                <a:solidFill>
                  <a:schemeClr val="tx2"/>
                </a:solidFill>
              </a:rPr>
              <a:t>Rapport de santé</a:t>
            </a:r>
          </a:p>
          <a:p>
            <a:pPr marL="171450" indent="-171450" algn="l">
              <a:buClr>
                <a:schemeClr val="tx1"/>
              </a:buClr>
              <a:buFont typeface=".LucidaGrandeUI" charset="0"/>
              <a:buChar char="●"/>
            </a:pPr>
            <a:r>
              <a:rPr lang="nl-BE" sz="1100" noProof="1">
                <a:solidFill>
                  <a:schemeClr val="tx2"/>
                </a:solidFill>
              </a:rPr>
              <a:t>Mesurer le stress et l’engagement</a:t>
            </a:r>
          </a:p>
          <a:p>
            <a:pPr marL="171450" lvl="1" indent="-171450">
              <a:buClr>
                <a:schemeClr val="tx1"/>
              </a:buClr>
              <a:buFont typeface=".LucidaGrandeUI" charset="0"/>
              <a:buChar char="●"/>
            </a:pPr>
            <a:r>
              <a:rPr lang="nl-BE" sz="1100" noProof="1">
                <a:solidFill>
                  <a:schemeClr val="tx2"/>
                </a:solidFill>
              </a:rPr>
              <a:t>Planning examens médicaux</a:t>
            </a:r>
          </a:p>
          <a:p>
            <a:pPr marL="171450" indent="-171450" algn="l">
              <a:buClr>
                <a:schemeClr val="tx1"/>
              </a:buClr>
              <a:buFont typeface=".LucidaGrandeUI" charset="0"/>
              <a:buChar char="●"/>
            </a:pPr>
            <a:endParaRPr lang="nl-BE" sz="1100" noProof="1">
              <a:solidFill>
                <a:schemeClr val="tx2"/>
              </a:solidFill>
            </a:endParaRPr>
          </a:p>
          <a:p>
            <a:pPr marL="171450" indent="-171450" algn="l">
              <a:buClr>
                <a:schemeClr val="tx1"/>
              </a:buClr>
              <a:buFont typeface=".LucidaGrandeUI" charset="0"/>
              <a:buChar char="●"/>
            </a:pPr>
            <a:endParaRPr sz="1100" dirty="0">
              <a:solidFill>
                <a:schemeClr val="tx2"/>
              </a:solidFill>
            </a:endParaRPr>
          </a:p>
        </p:txBody>
      </p:sp>
      <p:sp>
        <p:nvSpPr>
          <p:cNvPr id="54" name="Shape 360"/>
          <p:cNvSpPr/>
          <p:nvPr userDrawn="1"/>
        </p:nvSpPr>
        <p:spPr>
          <a:xfrm>
            <a:off x="4477021" y="3999176"/>
            <a:ext cx="1728645"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4"/>
              </a:buClr>
              <a:buFont typeface=".LucidaGrandeUI" charset="0"/>
              <a:buChar char="●"/>
            </a:pPr>
            <a:r>
              <a:rPr lang="nl-BE" sz="1100" noProof="1">
                <a:solidFill>
                  <a:schemeClr val="tx2"/>
                </a:solidFill>
              </a:rPr>
              <a:t>Examen médical</a:t>
            </a:r>
          </a:p>
          <a:p>
            <a:pPr marL="171450" indent="-171450" algn="l">
              <a:buClr>
                <a:schemeClr val="accent4"/>
              </a:buClr>
              <a:buFont typeface=".LucidaGrandeUI" charset="0"/>
              <a:buChar char="●"/>
            </a:pPr>
            <a:r>
              <a:rPr lang="nl-BE" sz="1100" noProof="1">
                <a:solidFill>
                  <a:schemeClr val="tx2"/>
                </a:solidFill>
              </a:rPr>
              <a:t>Gestion des risques</a:t>
            </a:r>
          </a:p>
          <a:p>
            <a:pPr marL="171450" lvl="1" indent="-171450">
              <a:buClr>
                <a:schemeClr val="accent4"/>
              </a:buClr>
              <a:buFont typeface=".LucidaGrandeUI" charset="0"/>
              <a:buChar char="●"/>
            </a:pPr>
            <a:r>
              <a:rPr lang="nl-BE" sz="1100" noProof="1">
                <a:solidFill>
                  <a:schemeClr val="tx2"/>
                </a:solidFill>
              </a:rPr>
              <a:t>Comité en visites d’entrerpises</a:t>
            </a:r>
          </a:p>
        </p:txBody>
      </p:sp>
      <p:sp>
        <p:nvSpPr>
          <p:cNvPr id="55" name="TextBox 54"/>
          <p:cNvSpPr txBox="1"/>
          <p:nvPr userDrawn="1"/>
        </p:nvSpPr>
        <p:spPr>
          <a:xfrm>
            <a:off x="1582880" y="1866804"/>
            <a:ext cx="932499" cy="307777"/>
          </a:xfrm>
          <a:prstGeom prst="rect">
            <a:avLst/>
          </a:prstGeom>
          <a:noFill/>
        </p:spPr>
        <p:txBody>
          <a:bodyPr wrap="none" rtlCol="0">
            <a:spAutoFit/>
          </a:bodyPr>
          <a:lstStyle/>
          <a:p>
            <a:pPr algn="ctr"/>
            <a:r>
              <a:rPr lang="nl-BE" sz="1400" b="1" dirty="0">
                <a:solidFill>
                  <a:schemeClr val="accent1"/>
                </a:solidFill>
              </a:rPr>
              <a:t>Strategie</a:t>
            </a:r>
          </a:p>
        </p:txBody>
      </p:sp>
      <p:sp>
        <p:nvSpPr>
          <p:cNvPr id="56" name="TextBox 55"/>
          <p:cNvSpPr txBox="1"/>
          <p:nvPr userDrawn="1"/>
        </p:nvSpPr>
        <p:spPr>
          <a:xfrm>
            <a:off x="2896682" y="3999176"/>
            <a:ext cx="1398140" cy="307777"/>
          </a:xfrm>
          <a:prstGeom prst="rect">
            <a:avLst/>
          </a:prstGeom>
          <a:noFill/>
        </p:spPr>
        <p:txBody>
          <a:bodyPr wrap="none" rtlCol="0">
            <a:spAutoFit/>
          </a:bodyPr>
          <a:lstStyle/>
          <a:p>
            <a:pPr algn="ctr"/>
            <a:r>
              <a:rPr lang="nl-BE" sz="1400" b="1" dirty="0"/>
              <a:t>Optimalisation</a:t>
            </a:r>
          </a:p>
        </p:txBody>
      </p:sp>
      <p:sp>
        <p:nvSpPr>
          <p:cNvPr id="57" name="TextBox 56"/>
          <p:cNvSpPr txBox="1"/>
          <p:nvPr userDrawn="1"/>
        </p:nvSpPr>
        <p:spPr>
          <a:xfrm>
            <a:off x="4597466" y="1866804"/>
            <a:ext cx="1085554" cy="307777"/>
          </a:xfrm>
          <a:prstGeom prst="rect">
            <a:avLst/>
          </a:prstGeom>
          <a:noFill/>
        </p:spPr>
        <p:txBody>
          <a:bodyPr wrap="none" rtlCol="0">
            <a:spAutoFit/>
          </a:bodyPr>
          <a:lstStyle/>
          <a:p>
            <a:pPr algn="ctr"/>
            <a:r>
              <a:rPr lang="nl-BE" sz="1400" b="1" dirty="0">
                <a:solidFill>
                  <a:schemeClr val="accent4"/>
                </a:solidFill>
              </a:rPr>
              <a:t>Legislation</a:t>
            </a:r>
          </a:p>
        </p:txBody>
      </p:sp>
      <p:sp>
        <p:nvSpPr>
          <p:cNvPr id="58" name="Right Arrow 57"/>
          <p:cNvSpPr/>
          <p:nvPr userDrawn="1"/>
        </p:nvSpPr>
        <p:spPr>
          <a:xfrm>
            <a:off x="5844377" y="2950711"/>
            <a:ext cx="960032" cy="26355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9" name="TextBox 58"/>
          <p:cNvSpPr txBox="1"/>
          <p:nvPr userDrawn="1"/>
        </p:nvSpPr>
        <p:spPr>
          <a:xfrm>
            <a:off x="4162681" y="2047623"/>
            <a:ext cx="65" cy="276999"/>
          </a:xfrm>
          <a:prstGeom prst="rect">
            <a:avLst/>
          </a:prstGeom>
          <a:noFill/>
        </p:spPr>
        <p:txBody>
          <a:bodyPr wrap="none" lIns="0" tIns="0" rIns="0" bIns="0" rtlCol="0">
            <a:spAutoFit/>
          </a:bodyPr>
          <a:lstStyle/>
          <a:p>
            <a:endParaRPr dirty="0"/>
          </a:p>
        </p:txBody>
      </p:sp>
      <p:pic>
        <p:nvPicPr>
          <p:cNvPr id="60" name="Picture 5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8991" y="2848430"/>
            <a:ext cx="379509" cy="409549"/>
          </a:xfrm>
          <a:prstGeom prst="rect">
            <a:avLst/>
          </a:prstGeom>
        </p:spPr>
      </p:pic>
      <p:pic>
        <p:nvPicPr>
          <p:cNvPr id="61" name="Picture 6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5274" y="2935001"/>
            <a:ext cx="430507" cy="334073"/>
          </a:xfrm>
          <a:prstGeom prst="rect">
            <a:avLst/>
          </a:prstGeom>
        </p:spPr>
      </p:pic>
      <p:pic>
        <p:nvPicPr>
          <p:cNvPr id="62" name="Picture 6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73711" y="2920948"/>
            <a:ext cx="347671" cy="315828"/>
          </a:xfrm>
          <a:prstGeom prst="rect">
            <a:avLst/>
          </a:prstGeom>
        </p:spPr>
      </p:pic>
      <p:sp>
        <p:nvSpPr>
          <p:cNvPr id="63"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Preventie en bescherming services</a:t>
            </a:r>
          </a:p>
        </p:txBody>
      </p:sp>
    </p:spTree>
    <p:extLst>
      <p:ext uri="{BB962C8B-B14F-4D97-AF65-F5344CB8AC3E}">
        <p14:creationId xmlns:p14="http://schemas.microsoft.com/office/powerpoint/2010/main" val="3389865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01</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cxnSp>
        <p:nvCxnSpPr>
          <p:cNvPr id="31" name="Straight Arrow Connector 30"/>
          <p:cNvCxnSpPr/>
          <p:nvPr userDrawn="1"/>
        </p:nvCxnSpPr>
        <p:spPr>
          <a:xfrm>
            <a:off x="1301123"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3166718"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627449"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882529"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6341803"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808512"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2267738"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4369107"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981134"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7240135"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705118"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988897"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3" name="Tijdelijke aanduiding voor tekst 8"/>
          <p:cNvSpPr>
            <a:spLocks noGrp="1" noChangeAspect="1"/>
          </p:cNvSpPr>
          <p:nvPr>
            <p:ph type="body" sz="quarter" idx="16" hasCustomPrompt="1"/>
          </p:nvPr>
        </p:nvSpPr>
        <p:spPr>
          <a:xfrm>
            <a:off x="335393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4" name="Tijdelijke aanduiding voor tekst 8"/>
          <p:cNvSpPr>
            <a:spLocks noGrp="1" noChangeAspect="1"/>
          </p:cNvSpPr>
          <p:nvPr>
            <p:ph type="body" sz="quarter" idx="17" hasCustomPrompt="1"/>
          </p:nvPr>
        </p:nvSpPr>
        <p:spPr>
          <a:xfrm>
            <a:off x="4712136"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5" name="Tijdelijke aanduiding voor tekst 8"/>
          <p:cNvSpPr>
            <a:spLocks noGrp="1" noChangeAspect="1"/>
          </p:cNvSpPr>
          <p:nvPr>
            <p:ph type="body" sz="quarter" idx="18" hasCustomPrompt="1"/>
          </p:nvPr>
        </p:nvSpPr>
        <p:spPr>
          <a:xfrm>
            <a:off x="6071250"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6" name="Tijdelijke aanduiding voor tekst 8"/>
          <p:cNvSpPr>
            <a:spLocks noGrp="1" noChangeAspect="1"/>
          </p:cNvSpPr>
          <p:nvPr>
            <p:ph type="body" sz="quarter" idx="19" hasCustomPrompt="1"/>
          </p:nvPr>
        </p:nvSpPr>
        <p:spPr>
          <a:xfrm>
            <a:off x="7436120"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7" name="Tijdelijke aanduiding voor tekst 8"/>
          <p:cNvSpPr>
            <a:spLocks noGrp="1" noChangeAspect="1"/>
          </p:cNvSpPr>
          <p:nvPr>
            <p:ph type="body" sz="quarter" idx="10" hasCustomPrompt="1"/>
          </p:nvPr>
        </p:nvSpPr>
        <p:spPr>
          <a:xfrm>
            <a:off x="256204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8" name="Tijdelijke aanduiding voor tekst 8"/>
          <p:cNvSpPr>
            <a:spLocks noGrp="1" noChangeAspect="1"/>
          </p:cNvSpPr>
          <p:nvPr>
            <p:ph type="body" sz="quarter" idx="11" hasCustomPrompt="1"/>
          </p:nvPr>
        </p:nvSpPr>
        <p:spPr>
          <a:xfrm>
            <a:off x="5279361"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9" name="Tijdelijke aanduiding voor tekst 8"/>
          <p:cNvSpPr>
            <a:spLocks noGrp="1" noChangeAspect="1"/>
          </p:cNvSpPr>
          <p:nvPr>
            <p:ph type="body" sz="quarter" idx="12" hasCustomPrompt="1"/>
          </p:nvPr>
        </p:nvSpPr>
        <p:spPr>
          <a:xfrm>
            <a:off x="1205345"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0" name="Tijdelijke aanduiding voor tekst 8"/>
          <p:cNvSpPr>
            <a:spLocks noGrp="1" noChangeAspect="1"/>
          </p:cNvSpPr>
          <p:nvPr>
            <p:ph type="body" sz="quarter" idx="13" hasCustomPrompt="1"/>
          </p:nvPr>
        </p:nvSpPr>
        <p:spPr>
          <a:xfrm>
            <a:off x="3920247"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1" name="Tijdelijke aanduiding voor tekst 8"/>
          <p:cNvSpPr>
            <a:spLocks noGrp="1" noChangeAspect="1"/>
          </p:cNvSpPr>
          <p:nvPr>
            <p:ph type="body" sz="quarter" idx="14" hasCustomPrompt="1"/>
          </p:nvPr>
        </p:nvSpPr>
        <p:spPr>
          <a:xfrm>
            <a:off x="6635149"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7039659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c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02</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Shape 611"/>
          <p:cNvSpPr/>
          <p:nvPr userDrawn="1"/>
        </p:nvSpPr>
        <p:spPr>
          <a:xfrm>
            <a:off x="2484874" y="3187999"/>
            <a:ext cx="636502" cy="0"/>
          </a:xfrm>
          <a:prstGeom prst="line">
            <a:avLst/>
          </a:prstGeom>
          <a:ln w="44450">
            <a:solidFill>
              <a:schemeClr val="accent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616"/>
          <p:cNvSpPr/>
          <p:nvPr userDrawn="1"/>
        </p:nvSpPr>
        <p:spPr>
          <a:xfrm>
            <a:off x="1205345" y="2399321"/>
            <a:ext cx="1577356" cy="1577356"/>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0" name="Shape 612"/>
          <p:cNvSpPr/>
          <p:nvPr userDrawn="1"/>
        </p:nvSpPr>
        <p:spPr>
          <a:xfrm>
            <a:off x="4413956" y="3187999"/>
            <a:ext cx="636502" cy="0"/>
          </a:xfrm>
          <a:prstGeom prst="line">
            <a:avLst/>
          </a:prstGeom>
          <a:ln w="44450">
            <a:solidFill>
              <a:schemeClr val="tx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3" name="Shape 620"/>
          <p:cNvSpPr/>
          <p:nvPr userDrawn="1"/>
        </p:nvSpPr>
        <p:spPr>
          <a:xfrm>
            <a:off x="3175160" y="2399321"/>
            <a:ext cx="1577356" cy="1577356"/>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7" name="Shape 613"/>
          <p:cNvSpPr/>
          <p:nvPr userDrawn="1"/>
        </p:nvSpPr>
        <p:spPr>
          <a:xfrm>
            <a:off x="6406010" y="3187999"/>
            <a:ext cx="636502" cy="0"/>
          </a:xfrm>
          <a:prstGeom prst="line">
            <a:avLst/>
          </a:prstGeom>
          <a:ln w="44450">
            <a:solidFill>
              <a:schemeClr val="accent3"/>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8" name="Shape 624"/>
          <p:cNvSpPr/>
          <p:nvPr userDrawn="1"/>
        </p:nvSpPr>
        <p:spPr>
          <a:xfrm>
            <a:off x="5144975" y="2399321"/>
            <a:ext cx="1577356" cy="1577356"/>
          </a:xfrm>
          <a:prstGeom prst="ellipse">
            <a:avLst/>
          </a:pr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2" name="Shape 628"/>
          <p:cNvSpPr/>
          <p:nvPr userDrawn="1"/>
        </p:nvSpPr>
        <p:spPr>
          <a:xfrm>
            <a:off x="7114790" y="2405006"/>
            <a:ext cx="1577356" cy="1577356"/>
          </a:xfrm>
          <a:prstGeom prst="ellipse">
            <a:avLst/>
          </a:pr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6" name="Tijdelijke aanduiding voor tekst 8"/>
          <p:cNvSpPr>
            <a:spLocks noGrp="1" noChangeAspect="1"/>
          </p:cNvSpPr>
          <p:nvPr>
            <p:ph type="body" sz="quarter" idx="10" hasCustomPrompt="1"/>
          </p:nvPr>
        </p:nvSpPr>
        <p:spPr>
          <a:xfrm>
            <a:off x="1359877"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1" hasCustomPrompt="1"/>
          </p:nvPr>
        </p:nvSpPr>
        <p:spPr>
          <a:xfrm>
            <a:off x="1359877"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12" hasCustomPrompt="1"/>
          </p:nvPr>
        </p:nvSpPr>
        <p:spPr>
          <a:xfrm>
            <a:off x="3325911"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1" name="Tijdelijke aanduiding voor tekst 8"/>
          <p:cNvSpPr>
            <a:spLocks noGrp="1" noChangeAspect="1"/>
          </p:cNvSpPr>
          <p:nvPr>
            <p:ph type="body" sz="quarter" idx="13" hasCustomPrompt="1"/>
          </p:nvPr>
        </p:nvSpPr>
        <p:spPr>
          <a:xfrm>
            <a:off x="3325911"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3" name="Tijdelijke aanduiding voor tekst 8"/>
          <p:cNvSpPr>
            <a:spLocks noGrp="1" noChangeAspect="1"/>
          </p:cNvSpPr>
          <p:nvPr>
            <p:ph type="body" sz="quarter" idx="14" hasCustomPrompt="1"/>
          </p:nvPr>
        </p:nvSpPr>
        <p:spPr>
          <a:xfrm>
            <a:off x="5283803"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5" hasCustomPrompt="1"/>
          </p:nvPr>
        </p:nvSpPr>
        <p:spPr>
          <a:xfrm>
            <a:off x="5283803"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16" hasCustomPrompt="1"/>
          </p:nvPr>
        </p:nvSpPr>
        <p:spPr>
          <a:xfrm>
            <a:off x="7263211"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9" name="Tijdelijke aanduiding voor tekst 8"/>
          <p:cNvSpPr>
            <a:spLocks noGrp="1" noChangeAspect="1"/>
          </p:cNvSpPr>
          <p:nvPr>
            <p:ph type="body" sz="quarter" idx="17" hasCustomPrompt="1"/>
          </p:nvPr>
        </p:nvSpPr>
        <p:spPr>
          <a:xfrm>
            <a:off x="7263211"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1" name="Tijdelijke aanduiding voor tekst 8"/>
          <p:cNvSpPr>
            <a:spLocks noGrp="1" noChangeAspect="1"/>
          </p:cNvSpPr>
          <p:nvPr>
            <p:ph type="body" sz="quarter" idx="18" hasCustomPrompt="1"/>
          </p:nvPr>
        </p:nvSpPr>
        <p:spPr>
          <a:xfrm>
            <a:off x="1205345" y="1249752"/>
            <a:ext cx="6742800" cy="792804"/>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1" name="TextBox 2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6946777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Shape 945"/>
          <p:cNvSpPr/>
          <p:nvPr userDrawn="1"/>
        </p:nvSpPr>
        <p:spPr>
          <a:xfrm>
            <a:off x="5038616"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3" name="Shape 946"/>
          <p:cNvSpPr/>
          <p:nvPr userDrawn="1"/>
        </p:nvSpPr>
        <p:spPr>
          <a:xfrm>
            <a:off x="4518425"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4" name="Shape 947"/>
          <p:cNvSpPr/>
          <p:nvPr userDrawn="1"/>
        </p:nvSpPr>
        <p:spPr>
          <a:xfrm>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dirty="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732032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Shape 945"/>
          <p:cNvSpPr/>
          <p:nvPr userDrawn="1"/>
        </p:nvSpPr>
        <p:spPr>
          <a:xfrm>
            <a:off x="5038616"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tx1">
              <a:lumMod val="40000"/>
              <a:lumOff val="60000"/>
            </a:schemeClr>
          </a:solidFill>
          <a:ln w="12700">
            <a:miter lim="400000"/>
          </a:ln>
        </p:spPr>
        <p:txBody>
          <a:bodyPr lIns="50800" tIns="50800" rIns="50800" bIns="50800" anchor="ctr"/>
          <a:lstStyle/>
          <a:p>
            <a:pPr lvl="0" algn="ctr"/>
            <a:endParaRPr sz="1000" baseline="0">
              <a:solidFill>
                <a:srgbClr val="FFFFFF"/>
              </a:solidFill>
              <a:latin typeface="Helvetica Light"/>
              <a:ea typeface="Helvetica Light"/>
              <a:cs typeface="Helvetica Light"/>
            </a:endParaRPr>
          </a:p>
        </p:txBody>
      </p:sp>
      <p:sp>
        <p:nvSpPr>
          <p:cNvPr id="23" name="Shape 946"/>
          <p:cNvSpPr/>
          <p:nvPr userDrawn="1"/>
        </p:nvSpPr>
        <p:spPr>
          <a:xfrm>
            <a:off x="4518425"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tx1">
              <a:lumMod val="40000"/>
              <a:lumOff val="60000"/>
            </a:schemeClr>
          </a:solidFill>
          <a:ln w="12700">
            <a:miter lim="400000"/>
          </a:ln>
        </p:spPr>
        <p:txBody>
          <a:bodyPr lIns="50800" tIns="50800" rIns="50800" bIns="50800" anchor="ctr"/>
          <a:lstStyle/>
          <a:p>
            <a:pPr lvl="0" algn="ctr"/>
            <a:endParaRPr sz="1000" baseline="0">
              <a:solidFill>
                <a:srgbClr val="FFFFFF"/>
              </a:solidFill>
              <a:latin typeface="Helvetica Light"/>
              <a:ea typeface="Helvetica Light"/>
              <a:cs typeface="Helvetica Light"/>
            </a:endParaRPr>
          </a:p>
        </p:txBody>
      </p:sp>
      <p:sp>
        <p:nvSpPr>
          <p:cNvPr id="24" name="Shape 947"/>
          <p:cNvSpPr/>
          <p:nvPr userDrawn="1"/>
        </p:nvSpPr>
        <p:spPr>
          <a:xfrm>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dirty="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4398101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Shape 947"/>
          <p:cNvSpPr/>
          <p:nvPr userDrawn="1"/>
        </p:nvSpPr>
        <p:spPr>
          <a:xfrm rot="20487573">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8" name="Shape 947"/>
          <p:cNvSpPr/>
          <p:nvPr userDrawn="1"/>
        </p:nvSpPr>
        <p:spPr>
          <a:xfrm>
            <a:off x="4283875" y="2702356"/>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9" name="Shape 947"/>
          <p:cNvSpPr/>
          <p:nvPr userDrawn="1"/>
        </p:nvSpPr>
        <p:spPr>
          <a:xfrm rot="21311636">
            <a:off x="2272458" y="2798833"/>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Tree>
    <p:extLst>
      <p:ext uri="{BB962C8B-B14F-4D97-AF65-F5344CB8AC3E}">
        <p14:creationId xmlns:p14="http://schemas.microsoft.com/office/powerpoint/2010/main" val="27656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overzicht d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1" name="Rectangle 10"/>
          <p:cNvSpPr/>
          <p:nvPr userDrawn="1"/>
        </p:nvSpPr>
        <p:spPr>
          <a:xfrm>
            <a:off x="5251976" y="1007417"/>
            <a:ext cx="3031804" cy="3505764"/>
          </a:xfrm>
          <a:prstGeom prst="rect">
            <a:avLst/>
          </a:prstGeom>
          <a:solidFill>
            <a:schemeClr val="accent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r>
              <a:rPr lang="nl-BE" sz="500" noProof="1">
                <a:solidFill>
                  <a:srgbClr val="AA1B1D"/>
                </a:solidFill>
                <a:latin typeface="Trebuchet MS" charset="0"/>
                <a:ea typeface="Trebuchet MS" charset="0"/>
                <a:cs typeface="Trebuchet MS" charset="0"/>
              </a:rPr>
              <a:t>Well-being</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2" name="Rectangle 11"/>
          <p:cNvSpPr/>
          <p:nvPr userDrawn="1"/>
        </p:nvSpPr>
        <p:spPr>
          <a:xfrm>
            <a:off x="2072112" y="1007417"/>
            <a:ext cx="3031804" cy="3505764"/>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500" noProof="1">
                <a:solidFill>
                  <a:srgbClr val="AA1B1D"/>
                </a:solidFill>
                <a:latin typeface="Trebuchet MS" charset="0"/>
                <a:ea typeface="Trebuchet MS" charset="0"/>
                <a:cs typeface="Trebuchet MS" charset="0"/>
              </a:rPr>
              <a:t>HR</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3" name="Rectangle 12"/>
          <p:cNvSpPr/>
          <p:nvPr userDrawn="1"/>
        </p:nvSpPr>
        <p:spPr>
          <a:xfrm>
            <a:off x="846117" y="3002850"/>
            <a:ext cx="7528457" cy="1077945"/>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DOTS-suite</a:t>
            </a:r>
          </a:p>
        </p:txBody>
      </p:sp>
      <p:sp>
        <p:nvSpPr>
          <p:cNvPr id="14" name="Rectangle 13"/>
          <p:cNvSpPr/>
          <p:nvPr userDrawn="1"/>
        </p:nvSpPr>
        <p:spPr>
          <a:xfrm>
            <a:off x="846117" y="2289997"/>
            <a:ext cx="7528457" cy="63522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Sourcing &amp;</a:t>
            </a:r>
          </a:p>
          <a:p>
            <a:pPr defTabSz="1219170">
              <a:defRPr/>
            </a:pPr>
            <a:r>
              <a:rPr lang="nl-BE" sz="1000" noProof="1">
                <a:solidFill>
                  <a:schemeClr val="tx1"/>
                </a:solidFill>
                <a:latin typeface="Trebuchet MS" charset="0"/>
                <a:ea typeface="Trebuchet MS" charset="0"/>
                <a:cs typeface="Trebuchet MS" charset="0"/>
              </a:rPr>
              <a:t>Outsourcing</a:t>
            </a:r>
          </a:p>
        </p:txBody>
      </p:sp>
      <p:sp>
        <p:nvSpPr>
          <p:cNvPr id="15" name="Rectangle 14"/>
          <p:cNvSpPr/>
          <p:nvPr userDrawn="1"/>
        </p:nvSpPr>
        <p:spPr>
          <a:xfrm>
            <a:off x="846117" y="1310539"/>
            <a:ext cx="7528457" cy="890886"/>
          </a:xfrm>
          <a:prstGeom prst="rect">
            <a:avLst/>
          </a:prstGeom>
          <a:solidFill>
            <a:schemeClr val="bg2">
              <a:alpha val="86000"/>
            </a:schemeClr>
          </a:solidFill>
          <a:ln w="9525">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Value HR &amp;</a:t>
            </a:r>
          </a:p>
          <a:p>
            <a:pPr defTabSz="1219170">
              <a:defRPr/>
            </a:pPr>
            <a:r>
              <a:rPr lang="nl-BE" sz="1000" noProof="1">
                <a:solidFill>
                  <a:schemeClr val="tx1"/>
                </a:solidFill>
                <a:latin typeface="Trebuchet MS" charset="0"/>
                <a:ea typeface="Trebuchet MS" charset="0"/>
                <a:cs typeface="Trebuchet MS" charset="0"/>
              </a:rPr>
              <a:t>Well-being</a:t>
            </a:r>
          </a:p>
        </p:txBody>
      </p:sp>
      <p:sp>
        <p:nvSpPr>
          <p:cNvPr id="16" name="TextBox 15"/>
          <p:cNvSpPr txBox="1"/>
          <p:nvPr userDrawn="1"/>
        </p:nvSpPr>
        <p:spPr>
          <a:xfrm>
            <a:off x="2202582" y="2999099"/>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DOTS Platform: </a:t>
            </a:r>
            <a:r>
              <a:rPr lang="nl-NL" sz="500" i="1" dirty="0" err="1">
                <a:latin typeface="Trebuchet MS" charset="0"/>
                <a:ea typeface="Trebuchet MS" charset="0"/>
                <a:cs typeface="Trebuchet MS" charset="0"/>
              </a:rPr>
              <a:t>every</a:t>
            </a:r>
            <a:r>
              <a:rPr lang="nl-NL" sz="500" i="1" dirty="0">
                <a:latin typeface="Trebuchet MS" charset="0"/>
                <a:ea typeface="Trebuchet MS" charset="0"/>
                <a:cs typeface="Trebuchet MS" charset="0"/>
              </a:rPr>
              <a:t> employee has access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the</a:t>
            </a:r>
            <a:r>
              <a:rPr lang="nl-NL" sz="500" i="1" dirty="0">
                <a:latin typeface="Trebuchet MS" charset="0"/>
                <a:ea typeface="Trebuchet MS" charset="0"/>
                <a:cs typeface="Trebuchet MS" charset="0"/>
              </a:rPr>
              <a:t> DOTS platform &amp;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is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functionality</a:t>
            </a:r>
            <a:endParaRPr lang="nl-NL" sz="500" i="1" dirty="0">
              <a:latin typeface="Trebuchet MS" charset="0"/>
              <a:ea typeface="Trebuchet MS" charset="0"/>
              <a:cs typeface="Trebuchet MS" charset="0"/>
            </a:endParaRPr>
          </a:p>
        </p:txBody>
      </p:sp>
      <p:sp>
        <p:nvSpPr>
          <p:cNvPr id="17" name="TextBox 16"/>
          <p:cNvSpPr txBox="1"/>
          <p:nvPr userDrawn="1"/>
        </p:nvSpPr>
        <p:spPr>
          <a:xfrm>
            <a:off x="2202582" y="3168850"/>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time management &amp; team planning: </a:t>
            </a:r>
            <a:r>
              <a:rPr lang="nl-NL" sz="500" i="1" dirty="0" err="1">
                <a:latin typeface="Trebuchet MS" charset="0"/>
                <a:ea typeface="Trebuchet MS" charset="0"/>
                <a:cs typeface="Trebuchet MS" charset="0"/>
              </a:rPr>
              <a:t>self-service</a:t>
            </a:r>
            <a:r>
              <a:rPr lang="nl-NL" sz="500" i="1" dirty="0">
                <a:latin typeface="Trebuchet MS" charset="0"/>
                <a:ea typeface="Trebuchet MS" charset="0"/>
                <a:cs typeface="Trebuchet MS" charset="0"/>
              </a:rPr>
              <a:t> planning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events, </a:t>
            </a:r>
            <a:r>
              <a:rPr lang="nl-NL" sz="500" i="1" dirty="0" err="1">
                <a:latin typeface="Trebuchet MS" charset="0"/>
                <a:ea typeface="Trebuchet MS" charset="0"/>
                <a:cs typeface="Trebuchet MS" charset="0"/>
              </a:rPr>
              <a:t>linked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payroll  </a:t>
            </a:r>
          </a:p>
        </p:txBody>
      </p:sp>
      <p:sp>
        <p:nvSpPr>
          <p:cNvPr id="18" name="TextBox 17"/>
          <p:cNvSpPr txBox="1"/>
          <p:nvPr userDrawn="1"/>
        </p:nvSpPr>
        <p:spPr>
          <a:xfrm>
            <a:off x="2204374" y="3325656"/>
            <a:ext cx="6024802"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Document management: </a:t>
            </a:r>
            <a:r>
              <a:rPr lang="nl-NL" sz="500" i="1" dirty="0">
                <a:latin typeface="Trebuchet MS" charset="0"/>
                <a:ea typeface="Trebuchet MS" charset="0"/>
                <a:cs typeface="Trebuchet MS" charset="0"/>
              </a:rPr>
              <a:t>digital </a:t>
            </a:r>
            <a:r>
              <a:rPr lang="nl-NL" sz="500" i="1" dirty="0" err="1">
                <a:latin typeface="Trebuchet MS" charset="0"/>
                <a:ea typeface="Trebuchet MS" charset="0"/>
                <a:cs typeface="Trebuchet MS" charset="0"/>
              </a:rPr>
              <a:t>archive</a:t>
            </a:r>
            <a:r>
              <a:rPr lang="nl-NL" sz="500" i="1" dirty="0">
                <a:latin typeface="Trebuchet MS" charset="0"/>
                <a:ea typeface="Trebuchet MS" charset="0"/>
                <a:cs typeface="Trebuchet MS" charset="0"/>
              </a:rPr>
              <a:t>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documents</a:t>
            </a:r>
            <a:r>
              <a:rPr lang="nl-NL" sz="500" i="1" dirty="0">
                <a:latin typeface="Trebuchet MS" charset="0"/>
                <a:ea typeface="Trebuchet MS" charset="0"/>
                <a:cs typeface="Trebuchet MS" charset="0"/>
              </a:rPr>
              <a:t> </a:t>
            </a:r>
          </a:p>
        </p:txBody>
      </p:sp>
      <p:sp>
        <p:nvSpPr>
          <p:cNvPr id="19" name="TextBox 18"/>
          <p:cNvSpPr txBox="1"/>
          <p:nvPr userDrawn="1"/>
        </p:nvSpPr>
        <p:spPr>
          <a:xfrm>
            <a:off x="2202582" y="3486081"/>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Reporting &amp; </a:t>
            </a:r>
            <a:r>
              <a:rPr lang="nl-NL" sz="500" dirty="0" err="1">
                <a:latin typeface="Trebuchet MS" charset="0"/>
                <a:ea typeface="Trebuchet MS" charset="0"/>
                <a:cs typeface="Trebuchet MS" charset="0"/>
              </a:rPr>
              <a:t>analytics</a:t>
            </a:r>
            <a:r>
              <a:rPr lang="nl-NL" sz="500" dirty="0">
                <a:latin typeface="Trebuchet MS" charset="0"/>
                <a:ea typeface="Trebuchet MS" charset="0"/>
                <a:cs typeface="Trebuchet MS" charset="0"/>
              </a:rPr>
              <a:t>: </a:t>
            </a:r>
            <a:r>
              <a:rPr lang="nl-NL" sz="500" i="1" dirty="0" err="1">
                <a:latin typeface="Trebuchet MS" charset="0"/>
                <a:ea typeface="Trebuchet MS" charset="0"/>
                <a:cs typeface="Trebuchet MS" charset="0"/>
              </a:rPr>
              <a:t>integrated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reporting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analytics</a:t>
            </a:r>
            <a:r>
              <a:rPr lang="nl-NL" sz="500" i="1" dirty="0">
                <a:latin typeface="Trebuchet MS" charset="0"/>
                <a:ea typeface="Trebuchet MS" charset="0"/>
                <a:cs typeface="Trebuchet MS" charset="0"/>
              </a:rPr>
              <a:t> on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data</a:t>
            </a:r>
          </a:p>
        </p:txBody>
      </p:sp>
      <p:sp>
        <p:nvSpPr>
          <p:cNvPr id="20" name="TextBox 19"/>
          <p:cNvSpPr txBox="1"/>
          <p:nvPr userDrawn="1"/>
        </p:nvSpPr>
        <p:spPr>
          <a:xfrm>
            <a:off x="2202582" y="3638611"/>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Configurable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collaboration</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workflows</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involving</a:t>
            </a:r>
            <a:r>
              <a:rPr lang="nl-NL" sz="500" i="1" dirty="0">
                <a:latin typeface="Trebuchet MS" charset="0"/>
                <a:ea typeface="Trebuchet MS" charset="0"/>
                <a:cs typeface="Trebuchet MS" charset="0"/>
              </a:rPr>
              <a:t> HR,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&amp; prevention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employees</a:t>
            </a:r>
          </a:p>
        </p:txBody>
      </p:sp>
      <p:sp>
        <p:nvSpPr>
          <p:cNvPr id="21" name="TextBox 20"/>
          <p:cNvSpPr txBox="1"/>
          <p:nvPr userDrawn="1"/>
        </p:nvSpPr>
        <p:spPr>
          <a:xfrm>
            <a:off x="5284683" y="3834574"/>
            <a:ext cx="626792" cy="323165"/>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Health &amp; Safety Essentials</a:t>
            </a:r>
          </a:p>
        </p:txBody>
      </p:sp>
      <p:sp>
        <p:nvSpPr>
          <p:cNvPr id="22" name="TextBox 21"/>
          <p:cNvSpPr txBox="1"/>
          <p:nvPr userDrawn="1"/>
        </p:nvSpPr>
        <p:spPr>
          <a:xfrm>
            <a:off x="2202582" y="3834574"/>
            <a:ext cx="888349"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Essentials/</a:t>
            </a:r>
            <a:r>
              <a:rPr lang="nl-NL" sz="500" dirty="0" err="1">
                <a:latin typeface="Trebuchet MS" charset="0"/>
                <a:ea typeface="Trebuchet MS" charset="0"/>
                <a:cs typeface="Trebuchet MS" charset="0"/>
              </a:rPr>
              <a:t>Custom</a:t>
            </a:r>
            <a:endParaRPr lang="nl-NL" sz="500" dirty="0">
              <a:latin typeface="Trebuchet MS" charset="0"/>
              <a:ea typeface="Trebuchet MS" charset="0"/>
              <a:cs typeface="Trebuchet MS" charset="0"/>
            </a:endParaRPr>
          </a:p>
        </p:txBody>
      </p:sp>
      <p:sp>
        <p:nvSpPr>
          <p:cNvPr id="23" name="TextBox 22"/>
          <p:cNvSpPr txBox="1"/>
          <p:nvPr userDrawn="1"/>
        </p:nvSpPr>
        <p:spPr>
          <a:xfrm>
            <a:off x="3204820" y="3834574"/>
            <a:ext cx="53313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Financial </a:t>
            </a:r>
            <a:r>
              <a:rPr lang="nl-NL" sz="500" dirty="0" err="1">
                <a:latin typeface="Trebuchet MS" charset="0"/>
                <a:ea typeface="Trebuchet MS" charset="0"/>
                <a:cs typeface="Trebuchet MS" charset="0"/>
              </a:rPr>
              <a:t>reporting</a:t>
            </a:r>
            <a:endParaRPr lang="nl-NL" sz="500" dirty="0">
              <a:latin typeface="Trebuchet MS" charset="0"/>
              <a:ea typeface="Trebuchet MS" charset="0"/>
              <a:cs typeface="Trebuchet MS" charset="0"/>
            </a:endParaRPr>
          </a:p>
        </p:txBody>
      </p:sp>
      <p:sp>
        <p:nvSpPr>
          <p:cNvPr id="24" name="TextBox 23"/>
          <p:cNvSpPr txBox="1"/>
          <p:nvPr userDrawn="1"/>
        </p:nvSpPr>
        <p:spPr>
          <a:xfrm>
            <a:off x="3839526" y="3834574"/>
            <a:ext cx="608521"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Xpenditure</a:t>
            </a:r>
            <a:endParaRPr lang="nl-NL" sz="500" dirty="0">
              <a:latin typeface="Trebuchet MS" charset="0"/>
              <a:ea typeface="Trebuchet MS" charset="0"/>
              <a:cs typeface="Trebuchet MS" charset="0"/>
            </a:endParaRPr>
          </a:p>
          <a:p>
            <a:pPr algn="ctr"/>
            <a:endParaRPr lang="nl-NL" sz="500" dirty="0">
              <a:latin typeface="Trebuchet MS" charset="0"/>
              <a:ea typeface="Trebuchet MS" charset="0"/>
              <a:cs typeface="Trebuchet MS" charset="0"/>
            </a:endParaRPr>
          </a:p>
        </p:txBody>
      </p:sp>
      <p:sp>
        <p:nvSpPr>
          <p:cNvPr id="25" name="TextBox 24"/>
          <p:cNvSpPr txBox="1"/>
          <p:nvPr userDrawn="1"/>
        </p:nvSpPr>
        <p:spPr>
          <a:xfrm>
            <a:off x="4522696" y="3834574"/>
            <a:ext cx="51697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Smart</a:t>
            </a:r>
          </a:p>
          <a:p>
            <a:pPr algn="ctr"/>
            <a:r>
              <a:rPr lang="nl-NL" sz="500" dirty="0">
                <a:latin typeface="Trebuchet MS" charset="0"/>
                <a:ea typeface="Trebuchet MS" charset="0"/>
                <a:cs typeface="Trebuchet MS" charset="0"/>
              </a:rPr>
              <a:t>Connect</a:t>
            </a:r>
          </a:p>
        </p:txBody>
      </p:sp>
      <p:sp>
        <p:nvSpPr>
          <p:cNvPr id="26" name="TextBox 25"/>
          <p:cNvSpPr txBox="1"/>
          <p:nvPr userDrawn="1"/>
        </p:nvSpPr>
        <p:spPr>
          <a:xfrm>
            <a:off x="5983461" y="3834574"/>
            <a:ext cx="72171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Self</a:t>
            </a:r>
            <a:r>
              <a:rPr lang="nl-NL" sz="500" dirty="0">
                <a:latin typeface="Trebuchet MS" charset="0"/>
                <a:ea typeface="Trebuchet MS" charset="0"/>
                <a:cs typeface="Trebuchet MS" charset="0"/>
              </a:rPr>
              <a:t> Assessment</a:t>
            </a:r>
          </a:p>
          <a:p>
            <a:pPr algn="ctr"/>
            <a:r>
              <a:rPr lang="nl-NL" sz="500" dirty="0">
                <a:latin typeface="Trebuchet MS" charset="0"/>
                <a:ea typeface="Trebuchet MS" charset="0"/>
                <a:cs typeface="Trebuchet MS" charset="0"/>
              </a:rPr>
              <a:t>Screen </a:t>
            </a:r>
            <a:r>
              <a:rPr lang="nl-NL" sz="500" dirty="0" err="1">
                <a:latin typeface="Trebuchet MS" charset="0"/>
                <a:ea typeface="Trebuchet MS" charset="0"/>
                <a:cs typeface="Trebuchet MS" charset="0"/>
              </a:rPr>
              <a:t>work</a:t>
            </a:r>
            <a:endParaRPr lang="nl-NL" sz="500" dirty="0">
              <a:latin typeface="Trebuchet MS" charset="0"/>
              <a:ea typeface="Trebuchet MS" charset="0"/>
              <a:cs typeface="Trebuchet MS" charset="0"/>
            </a:endParaRPr>
          </a:p>
        </p:txBody>
      </p:sp>
      <p:sp>
        <p:nvSpPr>
          <p:cNvPr id="27" name="TextBox 26"/>
          <p:cNvSpPr txBox="1"/>
          <p:nvPr userDrawn="1"/>
        </p:nvSpPr>
        <p:spPr>
          <a:xfrm>
            <a:off x="6760823" y="3834574"/>
            <a:ext cx="699314"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Risk Management</a:t>
            </a:r>
          </a:p>
        </p:txBody>
      </p:sp>
      <p:sp>
        <p:nvSpPr>
          <p:cNvPr id="28" name="TextBox 27"/>
          <p:cNvSpPr txBox="1"/>
          <p:nvPr userDrawn="1"/>
        </p:nvSpPr>
        <p:spPr>
          <a:xfrm>
            <a:off x="7524018" y="3834574"/>
            <a:ext cx="70515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a:t>
            </a: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intake</a:t>
            </a:r>
          </a:p>
        </p:txBody>
      </p:sp>
      <p:sp>
        <p:nvSpPr>
          <p:cNvPr id="29" name="TextBox 28"/>
          <p:cNvSpPr txBox="1"/>
          <p:nvPr userDrawn="1"/>
        </p:nvSpPr>
        <p:spPr>
          <a:xfrm>
            <a:off x="2235491" y="2289513"/>
            <a:ext cx="74853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Full payroll outsourcing</a:t>
            </a:r>
          </a:p>
        </p:txBody>
      </p:sp>
      <p:sp>
        <p:nvSpPr>
          <p:cNvPr id="30" name="TextBox 29"/>
          <p:cNvSpPr txBox="1"/>
          <p:nvPr userDrawn="1"/>
        </p:nvSpPr>
        <p:spPr>
          <a:xfrm>
            <a:off x="4070234"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consulting </a:t>
            </a:r>
          </a:p>
          <a:p>
            <a:pPr algn="ctr"/>
            <a:r>
              <a:rPr lang="nl-NL" sz="500" dirty="0">
                <a:latin typeface="Trebuchet MS" charset="0"/>
                <a:ea typeface="Trebuchet MS" charset="0"/>
                <a:cs typeface="Trebuchet MS" charset="0"/>
              </a:rPr>
              <a:t>on site</a:t>
            </a:r>
          </a:p>
        </p:txBody>
      </p:sp>
      <p:sp>
        <p:nvSpPr>
          <p:cNvPr id="31" name="TextBox 30"/>
          <p:cNvSpPr txBox="1"/>
          <p:nvPr userDrawn="1"/>
        </p:nvSpPr>
        <p:spPr>
          <a:xfrm>
            <a:off x="3049117" y="2289513"/>
            <a:ext cx="946459" cy="477054"/>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Outsourcing</a:t>
            </a: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Educational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leave</a:t>
            </a:r>
            <a:endParaRPr lang="nl-NL" sz="500" dirty="0">
              <a:latin typeface="Trebuchet MS" charset="0"/>
              <a:ea typeface="Trebuchet MS" charset="0"/>
              <a:cs typeface="Trebuchet MS" charset="0"/>
            </a:endParaRP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Salary</a:t>
            </a:r>
            <a:r>
              <a:rPr lang="nl-NL" sz="500" dirty="0">
                <a:latin typeface="Trebuchet MS" charset="0"/>
                <a:ea typeface="Trebuchet MS" charset="0"/>
                <a:cs typeface="Trebuchet MS" charset="0"/>
              </a:rPr>
              <a:t> attachment</a:t>
            </a:r>
          </a:p>
          <a:p>
            <a:pPr marL="171450" indent="-171450" algn="ctr">
              <a:buFont typeface="Arial" panose="020B0604020202020204" pitchFamily="34" charset="0"/>
              <a:buChar char="•"/>
            </a:pPr>
            <a:r>
              <a:rPr lang="nl-NL" sz="500" dirty="0">
                <a:latin typeface="Trebuchet MS" charset="0"/>
                <a:ea typeface="Trebuchet MS" charset="0"/>
                <a:cs typeface="Trebuchet MS" charset="0"/>
              </a:rPr>
              <a:t>Pre-</a:t>
            </a:r>
            <a:r>
              <a:rPr lang="nl-NL" sz="500" dirty="0" err="1">
                <a:latin typeface="Trebuchet MS" charset="0"/>
                <a:ea typeface="Trebuchet MS" charset="0"/>
                <a:cs typeface="Trebuchet MS" charset="0"/>
              </a:rPr>
              <a:t>retirement</a:t>
            </a:r>
            <a:r>
              <a:rPr lang="nl-NL" sz="500" dirty="0">
                <a:latin typeface="Trebuchet MS" charset="0"/>
                <a:ea typeface="Trebuchet MS" charset="0"/>
                <a:cs typeface="Trebuchet MS" charset="0"/>
              </a:rPr>
              <a:t> pension</a:t>
            </a:r>
          </a:p>
        </p:txBody>
      </p:sp>
      <p:sp>
        <p:nvSpPr>
          <p:cNvPr id="32" name="TextBox 31"/>
          <p:cNvSpPr txBox="1"/>
          <p:nvPr userDrawn="1"/>
        </p:nvSpPr>
        <p:spPr>
          <a:xfrm>
            <a:off x="5338148" y="2289513"/>
            <a:ext cx="898517"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occupational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physician</a:t>
            </a:r>
            <a:r>
              <a:rPr lang="nl-NL" sz="500" dirty="0">
                <a:latin typeface="Trebuchet MS" charset="0"/>
                <a:ea typeface="Trebuchet MS" charset="0"/>
                <a:cs typeface="Trebuchet MS" charset="0"/>
              </a:rPr>
              <a:t>  or nurse</a:t>
            </a:r>
          </a:p>
        </p:txBody>
      </p:sp>
      <p:sp>
        <p:nvSpPr>
          <p:cNvPr id="33" name="TextBox 32"/>
          <p:cNvSpPr txBox="1"/>
          <p:nvPr userDrawn="1"/>
        </p:nvSpPr>
        <p:spPr>
          <a:xfrm>
            <a:off x="6311323"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prevention </a:t>
            </a:r>
            <a:r>
              <a:rPr lang="nl-NL" sz="500" dirty="0" err="1">
                <a:latin typeface="Trebuchet MS" charset="0"/>
                <a:ea typeface="Trebuchet MS" charset="0"/>
                <a:cs typeface="Trebuchet MS" charset="0"/>
              </a:rPr>
              <a:t>advisor</a:t>
            </a:r>
            <a:endParaRPr lang="nl-NL" sz="500" dirty="0">
              <a:latin typeface="Trebuchet MS" charset="0"/>
              <a:ea typeface="Trebuchet MS" charset="0"/>
              <a:cs typeface="Trebuchet MS" charset="0"/>
            </a:endParaRPr>
          </a:p>
        </p:txBody>
      </p:sp>
      <p:sp>
        <p:nvSpPr>
          <p:cNvPr id="34" name="TextBox 33"/>
          <p:cNvSpPr txBox="1"/>
          <p:nvPr userDrawn="1"/>
        </p:nvSpPr>
        <p:spPr>
          <a:xfrm>
            <a:off x="2232126"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Social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elections</a:t>
            </a:r>
            <a:endParaRPr lang="nl-NL" sz="500" dirty="0">
              <a:latin typeface="Trebuchet MS" charset="0"/>
              <a:ea typeface="Trebuchet MS" charset="0"/>
              <a:cs typeface="Trebuchet MS" charset="0"/>
            </a:endParaRPr>
          </a:p>
        </p:txBody>
      </p:sp>
      <p:sp>
        <p:nvSpPr>
          <p:cNvPr id="35" name="TextBox 34"/>
          <p:cNvSpPr txBox="1"/>
          <p:nvPr userDrawn="1"/>
        </p:nvSpPr>
        <p:spPr>
          <a:xfrm>
            <a:off x="4586246"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Project management as a service</a:t>
            </a:r>
          </a:p>
        </p:txBody>
      </p:sp>
      <p:sp>
        <p:nvSpPr>
          <p:cNvPr id="36" name="TextBox 35"/>
          <p:cNvSpPr txBox="1"/>
          <p:nvPr userDrawn="1"/>
        </p:nvSpPr>
        <p:spPr>
          <a:xfrm>
            <a:off x="2235491" y="1294467"/>
            <a:ext cx="599368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design &amp; </a:t>
            </a:r>
            <a:r>
              <a:rPr lang="nl-NL" sz="500" dirty="0" err="1">
                <a:latin typeface="Trebuchet MS" charset="0"/>
                <a:ea typeface="Trebuchet MS" charset="0"/>
                <a:cs typeface="Trebuchet MS" charset="0"/>
              </a:rPr>
              <a:t>implementation</a:t>
            </a:r>
            <a:r>
              <a:rPr lang="nl-NL" sz="500" dirty="0">
                <a:latin typeface="Trebuchet MS" charset="0"/>
                <a:ea typeface="Trebuchet MS" charset="0"/>
                <a:cs typeface="Trebuchet MS" charset="0"/>
              </a:rPr>
              <a:t> of a </a:t>
            </a: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plan</a:t>
            </a:r>
          </a:p>
        </p:txBody>
      </p:sp>
      <p:sp>
        <p:nvSpPr>
          <p:cNvPr id="37" name="TextBox 36"/>
          <p:cNvSpPr txBox="1"/>
          <p:nvPr userDrawn="1"/>
        </p:nvSpPr>
        <p:spPr>
          <a:xfrm>
            <a:off x="2242670" y="1760368"/>
            <a:ext cx="963943" cy="246221"/>
          </a:xfrm>
          <a:prstGeom prst="rect">
            <a:avLst/>
          </a:prstGeom>
          <a:solidFill>
            <a:schemeClr val="bg2"/>
          </a:solidFill>
          <a:ln>
            <a:solidFill>
              <a:schemeClr val="tx1"/>
            </a:solidFill>
          </a:ln>
        </p:spPr>
        <p:txBody>
          <a:bodyPr wrap="square" rtlCol="0">
            <a:spAutoFit/>
          </a:bodyPr>
          <a:lstStyle/>
          <a:p>
            <a:pPr algn="ctr"/>
            <a:r>
              <a:rPr lang="nl-NL" sz="500" dirty="0">
                <a:latin typeface="Trebuchet MS" charset="0"/>
                <a:ea typeface="Trebuchet MS" charset="0"/>
                <a:cs typeface="Trebuchet MS" charset="0"/>
              </a:rPr>
              <a:t>Bonus </a:t>
            </a:r>
            <a:r>
              <a:rPr lang="nl-NL" sz="500" dirty="0" err="1">
                <a:latin typeface="Trebuchet MS" charset="0"/>
                <a:ea typeface="Trebuchet MS" charset="0"/>
                <a:cs typeface="Trebuchet MS" charset="0"/>
              </a:rPr>
              <a:t>optimization</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through</a:t>
            </a:r>
            <a:r>
              <a:rPr lang="nl-NL" sz="500" dirty="0">
                <a:latin typeface="Trebuchet MS" charset="0"/>
                <a:ea typeface="Trebuchet MS" charset="0"/>
                <a:cs typeface="Trebuchet MS" charset="0"/>
              </a:rPr>
              <a:t> warrants / cao 90</a:t>
            </a:r>
          </a:p>
        </p:txBody>
      </p:sp>
      <p:sp>
        <p:nvSpPr>
          <p:cNvPr id="38" name="TextBox 37"/>
          <p:cNvSpPr txBox="1"/>
          <p:nvPr userDrawn="1"/>
        </p:nvSpPr>
        <p:spPr>
          <a:xfrm>
            <a:off x="3260466" y="1490026"/>
            <a:ext cx="81694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Strategic Reward Consulting</a:t>
            </a:r>
          </a:p>
        </p:txBody>
      </p:sp>
      <p:sp>
        <p:nvSpPr>
          <p:cNvPr id="39" name="TextBox 38"/>
          <p:cNvSpPr txBox="1"/>
          <p:nvPr userDrawn="1"/>
        </p:nvSpPr>
        <p:spPr>
          <a:xfrm>
            <a:off x="4143786" y="1490026"/>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Tax &amp; Legal consulting</a:t>
            </a:r>
          </a:p>
        </p:txBody>
      </p:sp>
      <p:sp>
        <p:nvSpPr>
          <p:cNvPr id="40" name="TextBox 39"/>
          <p:cNvSpPr txBox="1"/>
          <p:nvPr userDrawn="1"/>
        </p:nvSpPr>
        <p:spPr>
          <a:xfrm>
            <a:off x="4980119" y="1490026"/>
            <a:ext cx="893960"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Employment</a:t>
            </a:r>
            <a:r>
              <a:rPr lang="nl-NL" sz="500" dirty="0">
                <a:latin typeface="Trebuchet MS" charset="0"/>
                <a:ea typeface="Trebuchet MS" charset="0"/>
                <a:cs typeface="Trebuchet MS" charset="0"/>
              </a:rPr>
              <a:t> plan </a:t>
            </a:r>
            <a:r>
              <a:rPr lang="nl-NL" sz="500" dirty="0" err="1">
                <a:latin typeface="Trebuchet MS" charset="0"/>
                <a:ea typeface="Trebuchet MS" charset="0"/>
                <a:cs typeface="Trebuchet MS" charset="0"/>
              </a:rPr>
              <a:t>for</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older</a:t>
            </a:r>
            <a:r>
              <a:rPr lang="nl-NL" sz="500" dirty="0">
                <a:latin typeface="Trebuchet MS" charset="0"/>
                <a:ea typeface="Trebuchet MS" charset="0"/>
                <a:cs typeface="Trebuchet MS" charset="0"/>
              </a:rPr>
              <a:t> employees</a:t>
            </a:r>
          </a:p>
        </p:txBody>
      </p:sp>
      <p:sp>
        <p:nvSpPr>
          <p:cNvPr id="41" name="TextBox 40"/>
          <p:cNvSpPr txBox="1"/>
          <p:nvPr userDrawn="1"/>
        </p:nvSpPr>
        <p:spPr>
          <a:xfrm>
            <a:off x="3263151" y="1760368"/>
            <a:ext cx="811134" cy="246221"/>
          </a:xfrm>
          <a:prstGeom prst="rect">
            <a:avLst/>
          </a:prstGeom>
          <a:solidFill>
            <a:schemeClr val="bg2"/>
          </a:solidFill>
          <a:ln>
            <a:solidFill>
              <a:schemeClr val="tx1"/>
            </a:solidFill>
          </a:ln>
        </p:spPr>
        <p:txBody>
          <a:bodyPr wrap="square" rtlCol="0">
            <a:spAutoFit/>
          </a:bodyPr>
          <a:lstStyle/>
          <a:p>
            <a:pPr algn="ctr"/>
            <a:r>
              <a:rPr lang="nl-NL" sz="500" dirty="0" err="1">
                <a:latin typeface="Trebuchet MS" charset="0"/>
                <a:ea typeface="Trebuchet MS" charset="0"/>
                <a:cs typeface="Trebuchet MS" charset="0"/>
              </a:rPr>
              <a:t>Wage</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optimization</a:t>
            </a:r>
            <a:endParaRPr lang="nl-NL" sz="500" dirty="0">
              <a:latin typeface="Trebuchet MS" charset="0"/>
              <a:ea typeface="Trebuchet MS" charset="0"/>
              <a:cs typeface="Trebuchet MS" charset="0"/>
            </a:endParaRPr>
          </a:p>
        </p:txBody>
      </p:sp>
      <p:sp>
        <p:nvSpPr>
          <p:cNvPr id="42" name="TextBox 41"/>
          <p:cNvSpPr txBox="1"/>
          <p:nvPr userDrawn="1"/>
        </p:nvSpPr>
        <p:spPr>
          <a:xfrm>
            <a:off x="4143786" y="1760368"/>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Screening NSSO-</a:t>
            </a:r>
            <a:r>
              <a:rPr lang="nl-NL" sz="500" dirty="0" err="1">
                <a:latin typeface="Trebuchet MS" charset="0"/>
                <a:ea typeface="Trebuchet MS" charset="0"/>
                <a:cs typeface="Trebuchet MS" charset="0"/>
              </a:rPr>
              <a:t>reduction</a:t>
            </a:r>
            <a:endParaRPr lang="nl-NL" sz="500" dirty="0">
              <a:latin typeface="Trebuchet MS" charset="0"/>
              <a:ea typeface="Trebuchet MS" charset="0"/>
              <a:cs typeface="Trebuchet MS" charset="0"/>
            </a:endParaRPr>
          </a:p>
        </p:txBody>
      </p:sp>
      <p:sp>
        <p:nvSpPr>
          <p:cNvPr id="43" name="TextBox 42"/>
          <p:cNvSpPr txBox="1"/>
          <p:nvPr userDrawn="1"/>
        </p:nvSpPr>
        <p:spPr>
          <a:xfrm>
            <a:off x="2237285" y="1490026"/>
            <a:ext cx="96932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a:t>
            </a:r>
          </a:p>
          <a:p>
            <a:pPr algn="ctr"/>
            <a:r>
              <a:rPr lang="nl-NL" sz="500" dirty="0">
                <a:latin typeface="Trebuchet MS" charset="0"/>
                <a:ea typeface="Trebuchet MS" charset="0"/>
                <a:cs typeface="Trebuchet MS" charset="0"/>
              </a:rPr>
              <a:t>Consulting</a:t>
            </a:r>
          </a:p>
        </p:txBody>
      </p:sp>
      <p:sp>
        <p:nvSpPr>
          <p:cNvPr id="44" name="TextBox 43"/>
          <p:cNvSpPr txBox="1"/>
          <p:nvPr userDrawn="1"/>
        </p:nvSpPr>
        <p:spPr>
          <a:xfrm>
            <a:off x="2242670" y="2034607"/>
            <a:ext cx="96932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 scan</a:t>
            </a:r>
          </a:p>
        </p:txBody>
      </p:sp>
      <p:sp>
        <p:nvSpPr>
          <p:cNvPr id="45" name="TextBox 44"/>
          <p:cNvSpPr txBox="1"/>
          <p:nvPr userDrawn="1"/>
        </p:nvSpPr>
        <p:spPr>
          <a:xfrm>
            <a:off x="3260466" y="2034607"/>
            <a:ext cx="80976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Reward scan</a:t>
            </a:r>
          </a:p>
        </p:txBody>
      </p:sp>
      <p:sp>
        <p:nvSpPr>
          <p:cNvPr id="46" name="TextBox 45"/>
          <p:cNvSpPr txBox="1"/>
          <p:nvPr userDrawn="1"/>
        </p:nvSpPr>
        <p:spPr>
          <a:xfrm>
            <a:off x="4146293" y="2034607"/>
            <a:ext cx="795840"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Legal audit</a:t>
            </a:r>
          </a:p>
        </p:txBody>
      </p:sp>
      <p:sp>
        <p:nvSpPr>
          <p:cNvPr id="47" name="TextBox 46"/>
          <p:cNvSpPr txBox="1"/>
          <p:nvPr userDrawn="1"/>
        </p:nvSpPr>
        <p:spPr>
          <a:xfrm>
            <a:off x="5284682" y="2034607"/>
            <a:ext cx="71992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Well-</a:t>
            </a:r>
            <a:r>
              <a:rPr lang="nl-NL" sz="500" dirty="0" err="1">
                <a:latin typeface="Trebuchet MS" charset="0"/>
                <a:ea typeface="Trebuchet MS" charset="0"/>
                <a:cs typeface="Trebuchet MS" charset="0"/>
              </a:rPr>
              <a:t>being</a:t>
            </a:r>
            <a:r>
              <a:rPr lang="nl-NL" sz="500" dirty="0">
                <a:latin typeface="Trebuchet MS" charset="0"/>
                <a:ea typeface="Trebuchet MS" charset="0"/>
                <a:cs typeface="Trebuchet MS" charset="0"/>
              </a:rPr>
              <a:t> scan</a:t>
            </a:r>
          </a:p>
        </p:txBody>
      </p:sp>
      <p:sp>
        <p:nvSpPr>
          <p:cNvPr id="48" name="TextBox 47"/>
          <p:cNvSpPr txBox="1"/>
          <p:nvPr userDrawn="1"/>
        </p:nvSpPr>
        <p:spPr>
          <a:xfrm>
            <a:off x="4980119" y="1760368"/>
            <a:ext cx="89396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Mobility</a:t>
            </a:r>
            <a:r>
              <a:rPr lang="nl-NL" sz="500" dirty="0">
                <a:latin typeface="Trebuchet MS" charset="0"/>
                <a:ea typeface="Trebuchet MS" charset="0"/>
                <a:cs typeface="Trebuchet MS" charset="0"/>
              </a:rPr>
              <a:t> survey</a:t>
            </a:r>
          </a:p>
        </p:txBody>
      </p:sp>
      <p:sp>
        <p:nvSpPr>
          <p:cNvPr id="49" name="TextBox 48"/>
          <p:cNvSpPr txBox="1"/>
          <p:nvPr userDrawn="1"/>
        </p:nvSpPr>
        <p:spPr>
          <a:xfrm>
            <a:off x="5911474" y="1490026"/>
            <a:ext cx="6221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Psychosocial</a:t>
            </a:r>
            <a:r>
              <a:rPr lang="nl-NL" sz="500" dirty="0">
                <a:latin typeface="Trebuchet MS" charset="0"/>
                <a:ea typeface="Trebuchet MS" charset="0"/>
                <a:cs typeface="Trebuchet MS" charset="0"/>
              </a:rPr>
              <a:t> </a:t>
            </a:r>
          </a:p>
          <a:p>
            <a:pPr algn="ctr"/>
            <a:r>
              <a:rPr lang="nl-NL" sz="500" dirty="0">
                <a:latin typeface="Trebuchet MS" charset="0"/>
                <a:ea typeface="Trebuchet MS" charset="0"/>
                <a:cs typeface="Trebuchet MS" charset="0"/>
              </a:rPr>
              <a:t>policy</a:t>
            </a:r>
          </a:p>
        </p:txBody>
      </p:sp>
      <p:sp>
        <p:nvSpPr>
          <p:cNvPr id="50" name="TextBox 49"/>
          <p:cNvSpPr txBox="1"/>
          <p:nvPr userDrawn="1"/>
        </p:nvSpPr>
        <p:spPr>
          <a:xfrm>
            <a:off x="6048084" y="2034607"/>
            <a:ext cx="78095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check-up</a:t>
            </a:r>
          </a:p>
        </p:txBody>
      </p:sp>
      <p:sp>
        <p:nvSpPr>
          <p:cNvPr id="51" name="TextBox 50"/>
          <p:cNvSpPr txBox="1"/>
          <p:nvPr userDrawn="1"/>
        </p:nvSpPr>
        <p:spPr>
          <a:xfrm>
            <a:off x="6899868" y="2034607"/>
            <a:ext cx="539109"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Fit check-up</a:t>
            </a:r>
          </a:p>
        </p:txBody>
      </p:sp>
      <p:sp>
        <p:nvSpPr>
          <p:cNvPr id="52" name="TextBox 51"/>
          <p:cNvSpPr txBox="1"/>
          <p:nvPr userDrawn="1"/>
        </p:nvSpPr>
        <p:spPr>
          <a:xfrm>
            <a:off x="7478174" y="2034607"/>
            <a:ext cx="755641"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Postural</a:t>
            </a:r>
            <a:r>
              <a:rPr lang="nl-NL" sz="500" dirty="0">
                <a:latin typeface="Trebuchet MS" charset="0"/>
                <a:ea typeface="Trebuchet MS" charset="0"/>
                <a:cs typeface="Trebuchet MS" charset="0"/>
              </a:rPr>
              <a:t> check-up</a:t>
            </a:r>
          </a:p>
        </p:txBody>
      </p:sp>
      <p:sp>
        <p:nvSpPr>
          <p:cNvPr id="53" name="TextBox 52"/>
          <p:cNvSpPr txBox="1"/>
          <p:nvPr userDrawn="1"/>
        </p:nvSpPr>
        <p:spPr>
          <a:xfrm>
            <a:off x="6568614" y="1490026"/>
            <a:ext cx="712771"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Corporate </a:t>
            </a:r>
            <a:r>
              <a:rPr lang="nl-NL" sz="500" dirty="0" err="1">
                <a:latin typeface="Trebuchet MS" charset="0"/>
                <a:ea typeface="Trebuchet MS" charset="0"/>
                <a:cs typeface="Trebuchet MS" charset="0"/>
              </a:rPr>
              <a:t>vitality</a:t>
            </a:r>
            <a:endParaRPr lang="nl-NL" sz="500" dirty="0">
              <a:latin typeface="Trebuchet MS" charset="0"/>
              <a:ea typeface="Trebuchet MS" charset="0"/>
              <a:cs typeface="Trebuchet MS" charset="0"/>
            </a:endParaRPr>
          </a:p>
          <a:p>
            <a:pPr algn="ctr"/>
            <a:r>
              <a:rPr lang="nl-NL" sz="500" dirty="0">
                <a:latin typeface="Trebuchet MS" charset="0"/>
                <a:ea typeface="Trebuchet MS" charset="0"/>
                <a:cs typeface="Trebuchet MS" charset="0"/>
              </a:rPr>
              <a:t>policy</a:t>
            </a:r>
          </a:p>
        </p:txBody>
      </p:sp>
      <p:sp>
        <p:nvSpPr>
          <p:cNvPr id="54" name="TextBox 53"/>
          <p:cNvSpPr txBox="1"/>
          <p:nvPr userDrawn="1"/>
        </p:nvSpPr>
        <p:spPr>
          <a:xfrm>
            <a:off x="7333872" y="1490026"/>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Absenteeism</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and</a:t>
            </a:r>
            <a:r>
              <a:rPr lang="nl-NL" sz="500" dirty="0">
                <a:latin typeface="Trebuchet MS" charset="0"/>
                <a:ea typeface="Trebuchet MS" charset="0"/>
                <a:cs typeface="Trebuchet MS" charset="0"/>
              </a:rPr>
              <a:t> re-</a:t>
            </a:r>
            <a:r>
              <a:rPr lang="nl-NL" sz="500" dirty="0" err="1">
                <a:latin typeface="Trebuchet MS" charset="0"/>
                <a:ea typeface="Trebuchet MS" charset="0"/>
                <a:cs typeface="Trebuchet MS" charset="0"/>
              </a:rPr>
              <a:t>integration</a:t>
            </a:r>
            <a:r>
              <a:rPr lang="nl-NL" sz="500" dirty="0">
                <a:latin typeface="Trebuchet MS" charset="0"/>
                <a:ea typeface="Trebuchet MS" charset="0"/>
                <a:cs typeface="Trebuchet MS" charset="0"/>
              </a:rPr>
              <a:t> policy</a:t>
            </a:r>
          </a:p>
        </p:txBody>
      </p:sp>
      <p:sp>
        <p:nvSpPr>
          <p:cNvPr id="55" name="TextBox 54"/>
          <p:cNvSpPr txBox="1"/>
          <p:nvPr userDrawn="1"/>
        </p:nvSpPr>
        <p:spPr>
          <a:xfrm>
            <a:off x="5912342" y="1760368"/>
            <a:ext cx="73359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Stress &amp; burn-out</a:t>
            </a:r>
          </a:p>
          <a:p>
            <a:pPr algn="ctr"/>
            <a:r>
              <a:rPr lang="nl-NL" sz="500" dirty="0">
                <a:latin typeface="Trebuchet MS" charset="0"/>
                <a:ea typeface="Trebuchet MS" charset="0"/>
                <a:cs typeface="Trebuchet MS" charset="0"/>
              </a:rPr>
              <a:t>coaching</a:t>
            </a:r>
          </a:p>
        </p:txBody>
      </p:sp>
      <p:sp>
        <p:nvSpPr>
          <p:cNvPr id="56" name="TextBox 55"/>
          <p:cNvSpPr txBox="1"/>
          <p:nvPr userDrawn="1"/>
        </p:nvSpPr>
        <p:spPr>
          <a:xfrm>
            <a:off x="6684201" y="1760368"/>
            <a:ext cx="597183"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Energy management</a:t>
            </a:r>
          </a:p>
        </p:txBody>
      </p:sp>
      <p:sp>
        <p:nvSpPr>
          <p:cNvPr id="57" name="TextBox 56"/>
          <p:cNvSpPr txBox="1"/>
          <p:nvPr userDrawn="1"/>
        </p:nvSpPr>
        <p:spPr>
          <a:xfrm>
            <a:off x="7333872" y="1760368"/>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Vital</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leadership</a:t>
            </a:r>
            <a:endParaRPr lang="nl-NL" sz="500" dirty="0">
              <a:latin typeface="Trebuchet MS" charset="0"/>
              <a:ea typeface="Trebuchet MS" charset="0"/>
              <a:cs typeface="Trebuchet MS" charset="0"/>
            </a:endParaRPr>
          </a:p>
        </p:txBody>
      </p:sp>
      <p:sp>
        <p:nvSpPr>
          <p:cNvPr id="58" name="Rectangle 57"/>
          <p:cNvSpPr/>
          <p:nvPr userDrawn="1"/>
        </p:nvSpPr>
        <p:spPr>
          <a:xfrm>
            <a:off x="846118" y="4182195"/>
            <a:ext cx="7528456" cy="265980"/>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rPr>
              <a:t>SAP +SuccessFactors</a:t>
            </a:r>
          </a:p>
        </p:txBody>
      </p:sp>
      <p:sp>
        <p:nvSpPr>
          <p:cNvPr id="59" name="TextBox 58"/>
          <p:cNvSpPr txBox="1"/>
          <p:nvPr userDrawn="1"/>
        </p:nvSpPr>
        <p:spPr>
          <a:xfrm>
            <a:off x="4143786" y="4230456"/>
            <a:ext cx="846537"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SAP HCM</a:t>
            </a:r>
          </a:p>
        </p:txBody>
      </p:sp>
      <p:sp>
        <p:nvSpPr>
          <p:cNvPr id="60" name="TextBox 59"/>
          <p:cNvSpPr txBox="1"/>
          <p:nvPr userDrawn="1"/>
        </p:nvSpPr>
        <p:spPr>
          <a:xfrm>
            <a:off x="2209778" y="4230456"/>
            <a:ext cx="154850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SuccessFactors</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with</a:t>
            </a:r>
            <a:r>
              <a:rPr lang="nl-NL" sz="500" dirty="0">
                <a:latin typeface="Trebuchet MS" charset="0"/>
                <a:ea typeface="Trebuchet MS" charset="0"/>
                <a:cs typeface="Trebuchet MS" charset="0"/>
              </a:rPr>
              <a:t> DOTS</a:t>
            </a:r>
          </a:p>
        </p:txBody>
      </p:sp>
      <p:sp>
        <p:nvSpPr>
          <p:cNvPr id="61" name="TextBox 60"/>
          <p:cNvSpPr txBox="1"/>
          <p:nvPr userDrawn="1"/>
        </p:nvSpPr>
        <p:spPr>
          <a:xfrm>
            <a:off x="2072112" y="1029642"/>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62" name="TextBox 61"/>
          <p:cNvSpPr txBox="1"/>
          <p:nvPr userDrawn="1"/>
        </p:nvSpPr>
        <p:spPr>
          <a:xfrm>
            <a:off x="5251976" y="1028785"/>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63" name="Titel 1"/>
          <p:cNvSpPr txBox="1">
            <a:spLocks/>
          </p:cNvSpPr>
          <p:nvPr userDrawn="1"/>
        </p:nvSpPr>
        <p:spPr>
          <a:xfrm>
            <a:off x="698834" y="338436"/>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1</a:t>
            </a:r>
          </a:p>
        </p:txBody>
      </p:sp>
    </p:spTree>
    <p:extLst>
      <p:ext uri="{BB962C8B-B14F-4D97-AF65-F5344CB8AC3E}">
        <p14:creationId xmlns:p14="http://schemas.microsoft.com/office/powerpoint/2010/main" val="16971178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kst + pie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grpSp>
        <p:nvGrpSpPr>
          <p:cNvPr id="18" name="Group 17"/>
          <p:cNvGrpSpPr/>
          <p:nvPr userDrawn="1"/>
        </p:nvGrpSpPr>
        <p:grpSpPr>
          <a:xfrm>
            <a:off x="1107588" y="965555"/>
            <a:ext cx="7468667" cy="1378634"/>
            <a:chOff x="2181036" y="3780819"/>
            <a:chExt cx="19691246" cy="3634786"/>
          </a:xfrm>
        </p:grpSpPr>
        <p:grpSp>
          <p:nvGrpSpPr>
            <p:cNvPr id="19" name="Group 18"/>
            <p:cNvGrpSpPr/>
            <p:nvPr/>
          </p:nvGrpSpPr>
          <p:grpSpPr>
            <a:xfrm>
              <a:off x="2181036" y="3780819"/>
              <a:ext cx="3634786" cy="3634786"/>
              <a:chOff x="2181036" y="3780819"/>
              <a:chExt cx="3634786" cy="3634786"/>
            </a:xfrm>
          </p:grpSpPr>
          <p:graphicFrame>
            <p:nvGraphicFramePr>
              <p:cNvPr id="38" name="Chart 59"/>
              <p:cNvGraphicFramePr/>
              <p:nvPr>
                <p:extLst/>
              </p:nvPr>
            </p:nvGraphicFramePr>
            <p:xfrm>
              <a:off x="2181036" y="3780819"/>
              <a:ext cx="3634786" cy="3634786"/>
            </p:xfrm>
            <a:graphic>
              <a:graphicData uri="http://schemas.openxmlformats.org/drawingml/2006/chart">
                <c:chart xmlns:c="http://schemas.openxmlformats.org/drawingml/2006/chart" xmlns:r="http://schemas.openxmlformats.org/officeDocument/2006/relationships" r:id="rId3"/>
              </a:graphicData>
            </a:graphic>
          </p:graphicFrame>
          <p:sp>
            <p:nvSpPr>
              <p:cNvPr id="42" name="Shape 60"/>
              <p:cNvSpPr/>
              <p:nvPr/>
            </p:nvSpPr>
            <p:spPr>
              <a:xfrm>
                <a:off x="2356032" y="3955815"/>
                <a:ext cx="3284795" cy="3284797"/>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46" name="Shape 61"/>
              <p:cNvSpPr/>
              <p:nvPr/>
            </p:nvSpPr>
            <p:spPr>
              <a:xfrm>
                <a:off x="2913864"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75%</a:t>
                </a:r>
              </a:p>
            </p:txBody>
          </p:sp>
        </p:grpSp>
        <p:grpSp>
          <p:nvGrpSpPr>
            <p:cNvPr id="20" name="Group 19"/>
            <p:cNvGrpSpPr/>
            <p:nvPr/>
          </p:nvGrpSpPr>
          <p:grpSpPr>
            <a:xfrm>
              <a:off x="7533189" y="3780819"/>
              <a:ext cx="3634786" cy="3634786"/>
              <a:chOff x="7533189" y="3780819"/>
              <a:chExt cx="3634786" cy="3634786"/>
            </a:xfrm>
          </p:grpSpPr>
          <p:graphicFrame>
            <p:nvGraphicFramePr>
              <p:cNvPr id="35" name="Chart 62"/>
              <p:cNvGraphicFramePr/>
              <p:nvPr>
                <p:extLst/>
              </p:nvPr>
            </p:nvGraphicFramePr>
            <p:xfrm>
              <a:off x="7533189" y="3780819"/>
              <a:ext cx="3634786" cy="3634786"/>
            </p:xfrm>
            <a:graphic>
              <a:graphicData uri="http://schemas.openxmlformats.org/drawingml/2006/chart">
                <c:chart xmlns:c="http://schemas.openxmlformats.org/drawingml/2006/chart" xmlns:r="http://schemas.openxmlformats.org/officeDocument/2006/relationships" r:id="rId4"/>
              </a:graphicData>
            </a:graphic>
          </p:graphicFrame>
          <p:sp>
            <p:nvSpPr>
              <p:cNvPr id="36" name="Shape 63"/>
              <p:cNvSpPr/>
              <p:nvPr/>
            </p:nvSpPr>
            <p:spPr>
              <a:xfrm>
                <a:off x="7708185"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7" name="Shape 64"/>
              <p:cNvSpPr/>
              <p:nvPr/>
            </p:nvSpPr>
            <p:spPr>
              <a:xfrm>
                <a:off x="8266017"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60%</a:t>
                </a:r>
              </a:p>
            </p:txBody>
          </p:sp>
        </p:grpSp>
        <p:grpSp>
          <p:nvGrpSpPr>
            <p:cNvPr id="21" name="Group 20"/>
            <p:cNvGrpSpPr/>
            <p:nvPr/>
          </p:nvGrpSpPr>
          <p:grpSpPr>
            <a:xfrm>
              <a:off x="12885343" y="3780819"/>
              <a:ext cx="3634786" cy="3634786"/>
              <a:chOff x="12885343" y="3780819"/>
              <a:chExt cx="3634786" cy="3634786"/>
            </a:xfrm>
          </p:grpSpPr>
          <p:graphicFrame>
            <p:nvGraphicFramePr>
              <p:cNvPr id="32" name="Chart 65"/>
              <p:cNvGraphicFramePr/>
              <p:nvPr>
                <p:extLst/>
              </p:nvPr>
            </p:nvGraphicFramePr>
            <p:xfrm>
              <a:off x="12885343" y="3780819"/>
              <a:ext cx="3634786" cy="3634786"/>
            </p:xfrm>
            <a:graphic>
              <a:graphicData uri="http://schemas.openxmlformats.org/drawingml/2006/chart">
                <c:chart xmlns:c="http://schemas.openxmlformats.org/drawingml/2006/chart" xmlns:r="http://schemas.openxmlformats.org/officeDocument/2006/relationships" r:id="rId5"/>
              </a:graphicData>
            </a:graphic>
          </p:graphicFrame>
          <p:sp>
            <p:nvSpPr>
              <p:cNvPr id="33" name="Shape 66"/>
              <p:cNvSpPr/>
              <p:nvPr/>
            </p:nvSpPr>
            <p:spPr>
              <a:xfrm>
                <a:off x="13060339"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4" name="Shape 67"/>
              <p:cNvSpPr/>
              <p:nvPr/>
            </p:nvSpPr>
            <p:spPr>
              <a:xfrm>
                <a:off x="13618171"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45%</a:t>
                </a:r>
              </a:p>
            </p:txBody>
          </p:sp>
        </p:grpSp>
        <p:grpSp>
          <p:nvGrpSpPr>
            <p:cNvPr id="26" name="Group 25"/>
            <p:cNvGrpSpPr/>
            <p:nvPr/>
          </p:nvGrpSpPr>
          <p:grpSpPr>
            <a:xfrm>
              <a:off x="18237496" y="3780819"/>
              <a:ext cx="3634786" cy="3634786"/>
              <a:chOff x="18237496" y="3780819"/>
              <a:chExt cx="3634786" cy="3634786"/>
            </a:xfrm>
          </p:grpSpPr>
          <p:graphicFrame>
            <p:nvGraphicFramePr>
              <p:cNvPr id="27" name="Chart 68"/>
              <p:cNvGraphicFramePr/>
              <p:nvPr>
                <p:extLst/>
              </p:nvPr>
            </p:nvGraphicFramePr>
            <p:xfrm>
              <a:off x="18237496" y="3780819"/>
              <a:ext cx="3634786" cy="363478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69"/>
              <p:cNvSpPr/>
              <p:nvPr/>
            </p:nvSpPr>
            <p:spPr>
              <a:xfrm>
                <a:off x="18412491"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1" name="Shape 70"/>
              <p:cNvSpPr/>
              <p:nvPr/>
            </p:nvSpPr>
            <p:spPr>
              <a:xfrm>
                <a:off x="18970324" y="5017784"/>
                <a:ext cx="2169130"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13%</a:t>
                </a:r>
              </a:p>
            </p:txBody>
          </p:sp>
        </p:grpSp>
      </p:grpSp>
      <p:sp>
        <p:nvSpPr>
          <p:cNvPr id="54" name="Shape 185"/>
          <p:cNvSpPr/>
          <p:nvPr userDrawn="1"/>
        </p:nvSpPr>
        <p:spPr>
          <a:xfrm>
            <a:off x="3203973"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55" name="Title 1"/>
          <p:cNvSpPr txBox="1">
            <a:spLocks/>
          </p:cNvSpPr>
          <p:nvPr userDrawn="1"/>
        </p:nvSpPr>
        <p:spPr>
          <a:xfrm>
            <a:off x="1107588"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704036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piechart sim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graphicFrame>
        <p:nvGraphicFramePr>
          <p:cNvPr id="25" name="Chart 59"/>
          <p:cNvGraphicFramePr/>
          <p:nvPr userDrawn="1">
            <p:extLst/>
          </p:nvPr>
        </p:nvGraphicFramePr>
        <p:xfrm>
          <a:off x="1107588" y="587183"/>
          <a:ext cx="1378633" cy="1378634"/>
        </p:xfrm>
        <a:graphic>
          <a:graphicData uri="http://schemas.openxmlformats.org/drawingml/2006/chart">
            <c:chart xmlns:c="http://schemas.openxmlformats.org/drawingml/2006/chart" xmlns:r="http://schemas.openxmlformats.org/officeDocument/2006/relationships" r:id="rId3"/>
          </a:graphicData>
        </a:graphic>
      </p:graphicFrame>
      <p:sp>
        <p:nvSpPr>
          <p:cNvPr id="28" name="Shape 61"/>
          <p:cNvSpPr/>
          <p:nvPr userDrawn="1"/>
        </p:nvSpPr>
        <p:spPr>
          <a:xfrm>
            <a:off x="1385541"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75%</a:t>
            </a:r>
          </a:p>
        </p:txBody>
      </p:sp>
      <p:graphicFrame>
        <p:nvGraphicFramePr>
          <p:cNvPr id="29" name="Chart 62"/>
          <p:cNvGraphicFramePr/>
          <p:nvPr userDrawn="1">
            <p:extLst/>
          </p:nvPr>
        </p:nvGraphicFramePr>
        <p:xfrm>
          <a:off x="3137599" y="587183"/>
          <a:ext cx="1378633" cy="1378634"/>
        </p:xfrm>
        <a:graphic>
          <a:graphicData uri="http://schemas.openxmlformats.org/drawingml/2006/chart">
            <c:chart xmlns:c="http://schemas.openxmlformats.org/drawingml/2006/chart" xmlns:r="http://schemas.openxmlformats.org/officeDocument/2006/relationships" r:id="rId4"/>
          </a:graphicData>
        </a:graphic>
      </p:graphicFrame>
      <p:sp>
        <p:nvSpPr>
          <p:cNvPr id="39" name="Shape 64"/>
          <p:cNvSpPr/>
          <p:nvPr userDrawn="1"/>
        </p:nvSpPr>
        <p:spPr>
          <a:xfrm>
            <a:off x="3415552"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60%</a:t>
            </a:r>
          </a:p>
        </p:txBody>
      </p:sp>
      <p:graphicFrame>
        <p:nvGraphicFramePr>
          <p:cNvPr id="40" name="Chart 65"/>
          <p:cNvGraphicFramePr/>
          <p:nvPr userDrawn="1">
            <p:extLst/>
          </p:nvPr>
        </p:nvGraphicFramePr>
        <p:xfrm>
          <a:off x="5167611" y="587183"/>
          <a:ext cx="1378633" cy="1378634"/>
        </p:xfrm>
        <a:graphic>
          <a:graphicData uri="http://schemas.openxmlformats.org/drawingml/2006/chart">
            <c:chart xmlns:c="http://schemas.openxmlformats.org/drawingml/2006/chart" xmlns:r="http://schemas.openxmlformats.org/officeDocument/2006/relationships" r:id="rId5"/>
          </a:graphicData>
        </a:graphic>
      </p:graphicFrame>
      <p:sp>
        <p:nvSpPr>
          <p:cNvPr id="41" name="Shape 67"/>
          <p:cNvSpPr/>
          <p:nvPr userDrawn="1"/>
        </p:nvSpPr>
        <p:spPr>
          <a:xfrm>
            <a:off x="5445564"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45%</a:t>
            </a:r>
          </a:p>
        </p:txBody>
      </p:sp>
      <p:graphicFrame>
        <p:nvGraphicFramePr>
          <p:cNvPr id="43" name="Chart 68"/>
          <p:cNvGraphicFramePr/>
          <p:nvPr userDrawn="1">
            <p:extLst/>
          </p:nvPr>
        </p:nvGraphicFramePr>
        <p:xfrm>
          <a:off x="7197622" y="587183"/>
          <a:ext cx="1378633" cy="1378634"/>
        </p:xfrm>
        <a:graphic>
          <a:graphicData uri="http://schemas.openxmlformats.org/drawingml/2006/chart">
            <c:chart xmlns:c="http://schemas.openxmlformats.org/drawingml/2006/chart" xmlns:r="http://schemas.openxmlformats.org/officeDocument/2006/relationships" r:id="rId6"/>
          </a:graphicData>
        </a:graphic>
      </p:graphicFrame>
      <p:sp>
        <p:nvSpPr>
          <p:cNvPr id="44" name="Shape 70"/>
          <p:cNvSpPr/>
          <p:nvPr userDrawn="1"/>
        </p:nvSpPr>
        <p:spPr>
          <a:xfrm>
            <a:off x="7475575" y="2037915"/>
            <a:ext cx="822726"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13%</a:t>
            </a:r>
          </a:p>
        </p:txBody>
      </p:sp>
      <p:sp>
        <p:nvSpPr>
          <p:cNvPr id="45" name="Shape 185"/>
          <p:cNvSpPr/>
          <p:nvPr userDrawn="1"/>
        </p:nvSpPr>
        <p:spPr>
          <a:xfrm>
            <a:off x="3203973"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49" name="Title 1"/>
          <p:cNvSpPr txBox="1">
            <a:spLocks/>
          </p:cNvSpPr>
          <p:nvPr userDrawn="1"/>
        </p:nvSpPr>
        <p:spPr>
          <a:xfrm>
            <a:off x="1107588"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368493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oject Progressi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5" name="Shape 185"/>
          <p:cNvSpPr/>
          <p:nvPr userDrawn="1"/>
        </p:nvSpPr>
        <p:spPr>
          <a:xfrm>
            <a:off x="3374027"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dirty="0">
                <a:solidFill>
                  <a:schemeClr val="tx2"/>
                </a:solidFill>
              </a:rPr>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16" name="Shape 186"/>
          <p:cNvSpPr/>
          <p:nvPr userDrawn="1"/>
        </p:nvSpPr>
        <p:spPr>
          <a:xfrm>
            <a:off x="3374027" y="2344020"/>
            <a:ext cx="4809488" cy="63287"/>
          </a:xfrm>
          <a:prstGeom prst="roundRect">
            <a:avLst>
              <a:gd name="adj" fmla="val 0"/>
            </a:avLst>
          </a:prstGeom>
          <a:solidFill>
            <a:srgbClr val="D5D9D9"/>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200"/>
          </a:p>
        </p:txBody>
      </p:sp>
      <p:sp>
        <p:nvSpPr>
          <p:cNvPr id="18" name="Shape 187"/>
          <p:cNvSpPr/>
          <p:nvPr userDrawn="1"/>
        </p:nvSpPr>
        <p:spPr>
          <a:xfrm>
            <a:off x="3364080" y="2023465"/>
            <a:ext cx="2390181"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100" b="1" cap="all" spc="209" baseline="0">
                <a:solidFill>
                  <a:srgbClr val="292B3A"/>
                </a:solidFill>
              </a:defRPr>
            </a:lvl1pPr>
          </a:lstStyle>
          <a:p>
            <a:r>
              <a:rPr sz="1200" spc="0" dirty="0">
                <a:solidFill>
                  <a:schemeClr val="tx1"/>
                </a:solidFill>
              </a:rPr>
              <a:t>Plan #1</a:t>
            </a:r>
          </a:p>
        </p:txBody>
      </p:sp>
      <p:sp>
        <p:nvSpPr>
          <p:cNvPr id="19" name="Shape 188"/>
          <p:cNvSpPr/>
          <p:nvPr userDrawn="1"/>
        </p:nvSpPr>
        <p:spPr>
          <a:xfrm>
            <a:off x="3374027" y="2344020"/>
            <a:ext cx="2922355" cy="65322"/>
          </a:xfrm>
          <a:prstGeom prst="roundRect">
            <a:avLst>
              <a:gd name="adj" fmla="val 0"/>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200"/>
          </a:p>
        </p:txBody>
      </p:sp>
      <p:sp>
        <p:nvSpPr>
          <p:cNvPr id="20" name="Shape 191"/>
          <p:cNvSpPr/>
          <p:nvPr userDrawn="1"/>
        </p:nvSpPr>
        <p:spPr>
          <a:xfrm>
            <a:off x="3374027" y="2845682"/>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1" name="Shape 192"/>
          <p:cNvSpPr/>
          <p:nvPr userDrawn="1"/>
        </p:nvSpPr>
        <p:spPr>
          <a:xfrm>
            <a:off x="3364080" y="2525127"/>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dirty="0">
                <a:solidFill>
                  <a:schemeClr val="tx1"/>
                </a:solidFill>
              </a:rPr>
              <a:t>Plan #2</a:t>
            </a:r>
          </a:p>
        </p:txBody>
      </p:sp>
      <p:sp>
        <p:nvSpPr>
          <p:cNvPr id="22" name="Shape 193"/>
          <p:cNvSpPr/>
          <p:nvPr userDrawn="1"/>
        </p:nvSpPr>
        <p:spPr>
          <a:xfrm>
            <a:off x="3374027" y="2845682"/>
            <a:ext cx="1796773" cy="65321"/>
          </a:xfrm>
          <a:prstGeom prst="roundRect">
            <a:avLst>
              <a:gd name="adj" fmla="val 0"/>
            </a:avLst>
          </a:prstGeom>
          <a:solidFill>
            <a:schemeClr val="accent2"/>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3" name="Shape 194"/>
          <p:cNvSpPr/>
          <p:nvPr userDrawn="1"/>
        </p:nvSpPr>
        <p:spPr>
          <a:xfrm>
            <a:off x="3374027" y="3347343"/>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4" name="Shape 195"/>
          <p:cNvSpPr/>
          <p:nvPr userDrawn="1"/>
        </p:nvSpPr>
        <p:spPr>
          <a:xfrm>
            <a:off x="3364080" y="3026789"/>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dirty="0">
                <a:solidFill>
                  <a:schemeClr val="tx1"/>
                </a:solidFill>
              </a:rPr>
              <a:t>Plan #3</a:t>
            </a:r>
          </a:p>
        </p:txBody>
      </p:sp>
      <p:sp>
        <p:nvSpPr>
          <p:cNvPr id="26" name="Shape 196"/>
          <p:cNvSpPr/>
          <p:nvPr userDrawn="1"/>
        </p:nvSpPr>
        <p:spPr>
          <a:xfrm>
            <a:off x="3374027" y="3347343"/>
            <a:ext cx="4007292" cy="65322"/>
          </a:xfrm>
          <a:prstGeom prst="roundRect">
            <a:avLst>
              <a:gd name="adj" fmla="val 0"/>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7" name="Shape 197"/>
          <p:cNvSpPr/>
          <p:nvPr userDrawn="1"/>
        </p:nvSpPr>
        <p:spPr>
          <a:xfrm>
            <a:off x="3374027" y="3849005"/>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30" name="Shape 198"/>
          <p:cNvSpPr/>
          <p:nvPr userDrawn="1"/>
        </p:nvSpPr>
        <p:spPr>
          <a:xfrm>
            <a:off x="3364080" y="3528451"/>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dirty="0">
                <a:solidFill>
                  <a:schemeClr val="tx1"/>
                </a:solidFill>
              </a:rPr>
              <a:t>Plan #4</a:t>
            </a:r>
          </a:p>
        </p:txBody>
      </p:sp>
      <p:sp>
        <p:nvSpPr>
          <p:cNvPr id="31" name="Shape 199"/>
          <p:cNvSpPr/>
          <p:nvPr userDrawn="1"/>
        </p:nvSpPr>
        <p:spPr>
          <a:xfrm>
            <a:off x="3374027" y="3849005"/>
            <a:ext cx="3712394" cy="65322"/>
          </a:xfrm>
          <a:prstGeom prst="roundRect">
            <a:avLst>
              <a:gd name="adj" fmla="val 0"/>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32"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Project</a:t>
            </a:r>
          </a:p>
          <a:p>
            <a:r>
              <a:rPr lang="nl-NL" sz="3200" dirty="0">
                <a:solidFill>
                  <a:schemeClr val="tx1"/>
                </a:solidFill>
              </a:rPr>
              <a:t>Progressie</a:t>
            </a:r>
          </a:p>
        </p:txBody>
      </p:sp>
    </p:spTree>
    <p:extLst>
      <p:ext uri="{BB962C8B-B14F-4D97-AF65-F5344CB8AC3E}">
        <p14:creationId xmlns:p14="http://schemas.microsoft.com/office/powerpoint/2010/main" val="21366849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kst + excel graphi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25" name="Shape 185"/>
          <p:cNvSpPr/>
          <p:nvPr userDrawn="1"/>
        </p:nvSpPr>
        <p:spPr>
          <a:xfrm>
            <a:off x="3374027"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dirty="0"/>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28"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Project</a:t>
            </a:r>
          </a:p>
          <a:p>
            <a:r>
              <a:rPr lang="nl-NL" sz="3200" dirty="0">
                <a:solidFill>
                  <a:schemeClr val="tx1"/>
                </a:solidFill>
              </a:rPr>
              <a:t>Progressie</a:t>
            </a:r>
          </a:p>
        </p:txBody>
      </p:sp>
      <p:graphicFrame>
        <p:nvGraphicFramePr>
          <p:cNvPr id="29" name="ProductIncomeChart" descr="Chart each item in a clustered column chart." title="Product income per item chart"/>
          <p:cNvGraphicFramePr>
            <a:graphicFrameLocks/>
          </p:cNvGraphicFramePr>
          <p:nvPr userDrawn="1">
            <p:extLst/>
          </p:nvPr>
        </p:nvGraphicFramePr>
        <p:xfrm>
          <a:off x="1205345" y="1786759"/>
          <a:ext cx="7486710" cy="2554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37689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pagina met Icoon">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Oval 5"/>
          <p:cNvSpPr/>
          <p:nvPr userDrawn="1"/>
        </p:nvSpPr>
        <p:spPr>
          <a:xfrm>
            <a:off x="3182469"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8" name="Oval 7"/>
          <p:cNvSpPr/>
          <p:nvPr userDrawn="1"/>
        </p:nvSpPr>
        <p:spPr>
          <a:xfrm>
            <a:off x="5224796"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0" name="Oval 9"/>
          <p:cNvSpPr/>
          <p:nvPr userDrawn="1"/>
        </p:nvSpPr>
        <p:spPr>
          <a:xfrm>
            <a:off x="7267124"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2" name="Oval 11"/>
          <p:cNvSpPr/>
          <p:nvPr userDrawn="1"/>
        </p:nvSpPr>
        <p:spPr>
          <a:xfrm>
            <a:off x="1205345"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3" name="Oval 12"/>
          <p:cNvSpPr/>
          <p:nvPr userDrawn="1"/>
        </p:nvSpPr>
        <p:spPr>
          <a:xfrm>
            <a:off x="3182469"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4" name="Oval 13"/>
          <p:cNvSpPr/>
          <p:nvPr userDrawn="1"/>
        </p:nvSpPr>
        <p:spPr>
          <a:xfrm>
            <a:off x="5224796"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5" name="Oval 14"/>
          <p:cNvSpPr/>
          <p:nvPr userDrawn="1"/>
        </p:nvSpPr>
        <p:spPr>
          <a:xfrm>
            <a:off x="7267124"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23" name="Oval 22"/>
          <p:cNvSpPr/>
          <p:nvPr userDrawn="1"/>
        </p:nvSpPr>
        <p:spPr>
          <a:xfrm>
            <a:off x="1205345"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33" name="Tijdelijke aanduiding voor tekst 8"/>
          <p:cNvSpPr>
            <a:spLocks noGrp="1" noChangeAspect="1"/>
          </p:cNvSpPr>
          <p:nvPr>
            <p:ph type="body" sz="quarter" idx="11" hasCustomPrompt="1"/>
          </p:nvPr>
        </p:nvSpPr>
        <p:spPr>
          <a:xfrm>
            <a:off x="1205345"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3182469"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3182469"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5224796"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5224796"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7267123"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7267123"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1205345"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1205345"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3182469"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3182469"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5224796"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5224796"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7267123"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7267123"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695" y="1300274"/>
            <a:ext cx="705032" cy="705032"/>
          </a:xfrm>
          <a:prstGeom prst="rect">
            <a:avLst/>
          </a:prstGeom>
        </p:spPr>
      </p:pic>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72" y="1300274"/>
            <a:ext cx="705032" cy="705032"/>
          </a:xfrm>
          <a:prstGeom prst="rect">
            <a:avLst/>
          </a:prstGeom>
        </p:spPr>
      </p:pic>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4146" y="1300274"/>
            <a:ext cx="705032" cy="705032"/>
          </a:xfrm>
          <a:prstGeom prst="rect">
            <a:avLst/>
          </a:prstGeom>
        </p:spPr>
      </p:pic>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6474" y="1300274"/>
            <a:ext cx="705032" cy="705032"/>
          </a:xfrm>
          <a:prstGeom prst="rect">
            <a:avLst/>
          </a:prstGeom>
        </p:spPr>
      </p:pic>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695" y="3088954"/>
            <a:ext cx="705032" cy="705032"/>
          </a:xfrm>
          <a:prstGeom prst="rect">
            <a:avLst/>
          </a:prstGeom>
        </p:spPr>
      </p:pic>
      <p:pic>
        <p:nvPicPr>
          <p:cNvPr id="52" name="Picture 5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72" y="3088954"/>
            <a:ext cx="705032" cy="705032"/>
          </a:xfrm>
          <a:prstGeom prst="rect">
            <a:avLst/>
          </a:prstGeom>
        </p:spPr>
      </p:pic>
      <p:pic>
        <p:nvPicPr>
          <p:cNvPr id="53" name="Picture 5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4146" y="3088954"/>
            <a:ext cx="705032" cy="705032"/>
          </a:xfrm>
          <a:prstGeom prst="rect">
            <a:avLst/>
          </a:prstGeom>
        </p:spPr>
      </p:pic>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6474" y="3088954"/>
            <a:ext cx="705032" cy="705032"/>
          </a:xfrm>
          <a:prstGeom prst="rect">
            <a:avLst/>
          </a:prstGeom>
        </p:spPr>
      </p:pic>
      <p:sp>
        <p:nvSpPr>
          <p:cNvPr id="55" name="TextBox 54"/>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268183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pagina met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3" name="Tijdelijke aanduiding voor tekst 8"/>
          <p:cNvSpPr>
            <a:spLocks noGrp="1" noChangeAspect="1"/>
          </p:cNvSpPr>
          <p:nvPr>
            <p:ph type="body" sz="quarter" idx="11" hasCustomPrompt="1"/>
          </p:nvPr>
        </p:nvSpPr>
        <p:spPr>
          <a:xfrm>
            <a:off x="1205345"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3182469"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3182469"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5224796"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5224796"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7267123"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7267123"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1205345"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1205345"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3182469"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3182469"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5224796"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5224796"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7267123"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7267123"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8" name="Picture Placeholder 2"/>
          <p:cNvSpPr>
            <a:spLocks noGrp="1"/>
          </p:cNvSpPr>
          <p:nvPr>
            <p:ph type="pic" sz="quarter" idx="26" hasCustomPrompt="1"/>
          </p:nvPr>
        </p:nvSpPr>
        <p:spPr>
          <a:xfrm>
            <a:off x="1200893"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49" name="Picture Placeholder 2"/>
          <p:cNvSpPr>
            <a:spLocks noGrp="1"/>
          </p:cNvSpPr>
          <p:nvPr>
            <p:ph type="pic" sz="quarter" idx="27" hasCustomPrompt="1"/>
          </p:nvPr>
        </p:nvSpPr>
        <p:spPr>
          <a:xfrm>
            <a:off x="3182469"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0" name="Picture Placeholder 2"/>
          <p:cNvSpPr>
            <a:spLocks noGrp="1"/>
          </p:cNvSpPr>
          <p:nvPr>
            <p:ph type="pic" sz="quarter" idx="28" hasCustomPrompt="1"/>
          </p:nvPr>
        </p:nvSpPr>
        <p:spPr>
          <a:xfrm>
            <a:off x="5224796"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1" name="Picture Placeholder 2"/>
          <p:cNvSpPr>
            <a:spLocks noGrp="1"/>
          </p:cNvSpPr>
          <p:nvPr>
            <p:ph type="pic" sz="quarter" idx="29" hasCustomPrompt="1"/>
          </p:nvPr>
        </p:nvSpPr>
        <p:spPr>
          <a:xfrm>
            <a:off x="7257972"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2" name="Picture Placeholder 2"/>
          <p:cNvSpPr>
            <a:spLocks noGrp="1"/>
          </p:cNvSpPr>
          <p:nvPr>
            <p:ph type="pic" sz="quarter" idx="30" hasCustomPrompt="1"/>
          </p:nvPr>
        </p:nvSpPr>
        <p:spPr>
          <a:xfrm>
            <a:off x="1200893"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3182469"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5224796"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7257972"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29" name="TextBox 2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26214968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rganigra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Organigram</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Tijdelijke aanduiding voor tekst 8"/>
          <p:cNvSpPr>
            <a:spLocks noGrp="1" noChangeAspect="1"/>
          </p:cNvSpPr>
          <p:nvPr>
            <p:ph type="body" sz="quarter" idx="18" hasCustomPrompt="1"/>
          </p:nvPr>
        </p:nvSpPr>
        <p:spPr>
          <a:xfrm>
            <a:off x="1388601"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1388601"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3140936"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3140936"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896573"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896573"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652210"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6652210"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2" name="Picture Placeholder 2"/>
          <p:cNvSpPr>
            <a:spLocks noGrp="1"/>
          </p:cNvSpPr>
          <p:nvPr>
            <p:ph type="pic" sz="quarter" idx="30" hasCustomPrompt="1"/>
          </p:nvPr>
        </p:nvSpPr>
        <p:spPr>
          <a:xfrm>
            <a:off x="1625868"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3348723"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5135631"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6913388"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1" name="Picture Placeholder 2"/>
          <p:cNvSpPr>
            <a:spLocks noGrp="1"/>
          </p:cNvSpPr>
          <p:nvPr>
            <p:ph type="pic" sz="quarter" idx="34" hasCustomPrompt="1"/>
          </p:nvPr>
        </p:nvSpPr>
        <p:spPr>
          <a:xfrm>
            <a:off x="4274542" y="1037277"/>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2" name="Tijdelijke aanduiding voor tekst 8"/>
          <p:cNvSpPr>
            <a:spLocks noGrp="1" noChangeAspect="1"/>
          </p:cNvSpPr>
          <p:nvPr>
            <p:ph type="body" sz="quarter" idx="35" hasCustomPrompt="1"/>
          </p:nvPr>
        </p:nvSpPr>
        <p:spPr>
          <a:xfrm>
            <a:off x="4034762" y="2168007"/>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36" hasCustomPrompt="1"/>
          </p:nvPr>
        </p:nvSpPr>
        <p:spPr>
          <a:xfrm>
            <a:off x="4034762" y="2397242"/>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cxnSp>
        <p:nvCxnSpPr>
          <p:cNvPr id="5" name="Straight Connector 4"/>
          <p:cNvCxnSpPr/>
          <p:nvPr userDrawn="1"/>
        </p:nvCxnSpPr>
        <p:spPr>
          <a:xfrm>
            <a:off x="2143444" y="2800219"/>
            <a:ext cx="529229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43444"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a:off x="3868846"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5663459"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a:off x="7435734"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a:off x="4778795" y="260896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748301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vent/oplei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6489409"/>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Shape 176"/>
          <p:cNvSpPr/>
          <p:nvPr userDrawn="1"/>
        </p:nvSpPr>
        <p:spPr>
          <a:xfrm>
            <a:off x="11042" y="1064308"/>
            <a:ext cx="9132958" cy="4083955"/>
          </a:xfrm>
          <a:prstGeom prst="roundRect">
            <a:avLst>
              <a:gd name="adj" fmla="val 0"/>
            </a:avLst>
          </a:prstGeom>
          <a:blipFill dpi="0" rotWithShape="1">
            <a:blip r:embed="rId3">
              <a:extLst>
                <a:ext uri="{28A0092B-C50C-407E-A947-70E740481C1C}">
                  <a14:useLocalDpi xmlns:a14="http://schemas.microsoft.com/office/drawing/2010/main" val="0"/>
                </a:ext>
              </a:extLst>
            </a:blip>
            <a:srcRect/>
            <a:stretch>
              <a:fillRect t="-21573" b="-28775"/>
            </a:stretch>
          </a:blip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8" name="Shape 176"/>
          <p:cNvSpPr/>
          <p:nvPr userDrawn="1"/>
        </p:nvSpPr>
        <p:spPr>
          <a:xfrm>
            <a:off x="0" y="1064309"/>
            <a:ext cx="9143999" cy="4083954"/>
          </a:xfrm>
          <a:prstGeom prst="roundRect">
            <a:avLst>
              <a:gd name="adj" fmla="val 0"/>
            </a:avLst>
          </a:prstGeom>
          <a:solidFill>
            <a:schemeClr val="accent1">
              <a:alpha val="9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3" name="Shape 178"/>
          <p:cNvSpPr/>
          <p:nvPr/>
        </p:nvSpPr>
        <p:spPr>
          <a:xfrm>
            <a:off x="6364914" y="395222"/>
            <a:ext cx="1914278" cy="2597215"/>
          </a:xfrm>
          <a:prstGeom prst="roundRect">
            <a:avLst>
              <a:gd name="adj" fmla="val 0"/>
            </a:avLst>
          </a:prstGeom>
          <a:solidFill>
            <a:srgbClr val="FFFFFF"/>
          </a:solidFill>
          <a:ln w="12700">
            <a:miter lim="400000"/>
          </a:ln>
          <a:effectLst>
            <a:outerShdw blurRad="482600" dist="136234" dir="5400000" rotWithShape="0">
              <a:srgbClr val="000000">
                <a:alpha val="54579"/>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4" name="Shape 179"/>
          <p:cNvSpPr/>
          <p:nvPr/>
        </p:nvSpPr>
        <p:spPr>
          <a:xfrm>
            <a:off x="6359246" y="1064308"/>
            <a:ext cx="1919946" cy="1935056"/>
          </a:xfrm>
          <a:prstGeom prst="roundRect">
            <a:avLst>
              <a:gd name="adj" fmla="val 0"/>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dirty="0"/>
          </a:p>
        </p:txBody>
      </p:sp>
      <p:sp>
        <p:nvSpPr>
          <p:cNvPr id="15" name="Shape 181"/>
          <p:cNvSpPr/>
          <p:nvPr/>
        </p:nvSpPr>
        <p:spPr>
          <a:xfrm>
            <a:off x="4752568" y="-252932"/>
            <a:ext cx="1882556"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20000" b="1" cap="all" baseline="0">
                <a:solidFill>
                  <a:srgbClr val="FFFFFF"/>
                </a:solidFill>
              </a:defRPr>
            </a:lvl1pPr>
          </a:lstStyle>
          <a:p>
            <a:r>
              <a:rPr sz="7200" dirty="0"/>
              <a:t>25</a:t>
            </a:r>
          </a:p>
        </p:txBody>
      </p:sp>
      <p:sp>
        <p:nvSpPr>
          <p:cNvPr id="19" name="Titel 1"/>
          <p:cNvSpPr>
            <a:spLocks noGrp="1"/>
          </p:cNvSpPr>
          <p:nvPr userDrawn="1">
            <p:ph type="title" hasCustomPrompt="1"/>
          </p:nvPr>
        </p:nvSpPr>
        <p:spPr>
          <a:xfrm>
            <a:off x="682608" y="395222"/>
            <a:ext cx="4847335" cy="550331"/>
          </a:xfrm>
        </p:spPr>
        <p:txBody>
          <a:bodyPr/>
          <a:lstStyle>
            <a:lvl1pPr>
              <a:defRPr sz="3200" baseline="0"/>
            </a:lvl1pPr>
          </a:lstStyle>
          <a:p>
            <a:r>
              <a:rPr lang="nl-BE" dirty="0"/>
              <a:t>Event/opleiding</a:t>
            </a:r>
            <a:endParaRPr lang="nl-NL" dirty="0"/>
          </a:p>
        </p:txBody>
      </p:sp>
      <p:sp>
        <p:nvSpPr>
          <p:cNvPr id="20" name="Tijdelijke aanduiding voor tekst 8"/>
          <p:cNvSpPr>
            <a:spLocks noGrp="1" noChangeAspect="1"/>
          </p:cNvSpPr>
          <p:nvPr userDrawn="1">
            <p:ph type="body" sz="quarter" idx="11" hasCustomPrompt="1"/>
          </p:nvPr>
        </p:nvSpPr>
        <p:spPr>
          <a:xfrm>
            <a:off x="682608" y="1481240"/>
            <a:ext cx="4847335" cy="3279445"/>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kern="0" baseline="0">
                <a:solidFill>
                  <a:schemeClr val="bg2"/>
                </a:solidFill>
              </a:defRPr>
            </a:lvl1pPr>
          </a:lstStyle>
          <a:p>
            <a:pPr lvl="0"/>
            <a:r>
              <a:rPr lang="nl-BE" dirty="0"/>
              <a:t>Klik hier om info toe te voegen over uw event/opleiding.</a:t>
            </a:r>
          </a:p>
          <a:p>
            <a:pPr lvl="0"/>
            <a:endParaRPr lang="nl-BE" dirty="0"/>
          </a:p>
          <a:p>
            <a:pPr lvl="0"/>
            <a:endParaRPr lang="nl-BE" dirty="0"/>
          </a:p>
        </p:txBody>
      </p:sp>
      <p:sp>
        <p:nvSpPr>
          <p:cNvPr id="21" name="Tijdelijke aanduiding voor tekst 8"/>
          <p:cNvSpPr>
            <a:spLocks noGrp="1" noChangeAspect="1"/>
          </p:cNvSpPr>
          <p:nvPr>
            <p:ph type="body" sz="quarter" idx="12" hasCustomPrompt="1"/>
          </p:nvPr>
        </p:nvSpPr>
        <p:spPr>
          <a:xfrm>
            <a:off x="6359246" y="1477056"/>
            <a:ext cx="1919946" cy="110956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7200" b="1" kern="0" baseline="0">
                <a:solidFill>
                  <a:schemeClr val="bg2"/>
                </a:solidFill>
              </a:defRPr>
            </a:lvl1pPr>
          </a:lstStyle>
          <a:p>
            <a:pPr lvl="0"/>
            <a:r>
              <a:rPr lang="nl-BE" dirty="0"/>
              <a:t>21</a:t>
            </a:r>
          </a:p>
          <a:p>
            <a:pPr lvl="0"/>
            <a:endParaRPr lang="nl-BE" dirty="0"/>
          </a:p>
          <a:p>
            <a:pPr lvl="0"/>
            <a:endParaRPr lang="nl-BE" dirty="0"/>
          </a:p>
        </p:txBody>
      </p:sp>
      <p:sp>
        <p:nvSpPr>
          <p:cNvPr id="22" name="Tijdelijke aanduiding voor tekst 8"/>
          <p:cNvSpPr>
            <a:spLocks noGrp="1" noChangeAspect="1"/>
          </p:cNvSpPr>
          <p:nvPr>
            <p:ph type="body" sz="quarter" idx="13" hasCustomPrompt="1"/>
          </p:nvPr>
        </p:nvSpPr>
        <p:spPr>
          <a:xfrm>
            <a:off x="6359246" y="584269"/>
            <a:ext cx="1919946" cy="30542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MAAND</a:t>
            </a:r>
          </a:p>
          <a:p>
            <a:pPr lvl="0"/>
            <a:endParaRPr lang="nl-BE" dirty="0"/>
          </a:p>
          <a:p>
            <a:pPr lvl="0"/>
            <a:endParaRPr lang="nl-BE" dirty="0"/>
          </a:p>
        </p:txBody>
      </p:sp>
    </p:spTree>
    <p:extLst>
      <p:ext uri="{BB962C8B-B14F-4D97-AF65-F5344CB8AC3E}">
        <p14:creationId xmlns:p14="http://schemas.microsoft.com/office/powerpoint/2010/main" val="2417255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ferenties_socsec">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7" name="Rectangle 16"/>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4" descr="atlascopc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44641" y="3313879"/>
            <a:ext cx="964723" cy="3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95433"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49374" y="3271753"/>
            <a:ext cx="1060977" cy="3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7304" y="3150574"/>
            <a:ext cx="691737" cy="68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 descr="delhaize">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8578" y="1714151"/>
            <a:ext cx="551745" cy="5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6"/>
          <p:cNvPicPr>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456551"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63613"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5" descr="katoennatie_logo_klein"/>
          <p:cNvPicPr>
            <a:picLocks noChangeAspect="1" noChangeArrowheads="1"/>
          </p:cNvPicPr>
          <p:nvPr userDrawn="1"/>
        </p:nvPicPr>
        <p:blipFill>
          <a:blip r:embed="rId11">
            <a:extLst>
              <a:ext uri="{28A0092B-C50C-407E-A947-70E740481C1C}">
                <a14:useLocalDpi xmlns:a14="http://schemas.microsoft.com/office/drawing/2010/main" val="0"/>
              </a:ext>
            </a:extLst>
          </a:blip>
          <a:srcRect l="15526"/>
          <a:stretch>
            <a:fillRect/>
          </a:stretch>
        </p:blipFill>
        <p:spPr bwMode="auto">
          <a:xfrm>
            <a:off x="5802077" y="1705473"/>
            <a:ext cx="1045908" cy="57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8"/>
          <p:cNvPicPr>
            <a:picLocks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352451"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3" descr="logo letterheadfly"/>
          <p:cNvPicPr>
            <a:picLocks noChangeArrowheads="1"/>
          </p:cNvPicPr>
          <p:nvPr userDrawn="1"/>
        </p:nvPicPr>
        <p:blipFill>
          <a:blip r:embed="rId13" cstate="print">
            <a:extLst>
              <a:ext uri="{28A0092B-C50C-407E-A947-70E740481C1C}">
                <a14:useLocalDpi xmlns:a14="http://schemas.microsoft.com/office/drawing/2010/main" val="0"/>
              </a:ext>
            </a:extLst>
          </a:blip>
          <a:srcRect l="5437" t="15663" r="5138"/>
          <a:stretch>
            <a:fillRect/>
          </a:stretch>
        </p:blipFill>
        <p:spPr bwMode="auto">
          <a:xfrm>
            <a:off x="1342193"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itle 37"/>
          <p:cNvSpPr>
            <a:spLocks noGrp="1"/>
          </p:cNvSpPr>
          <p:nvPr>
            <p:ph type="title"/>
          </p:nvPr>
        </p:nvSpPr>
        <p:spPr>
          <a:xfrm>
            <a:off x="1205344" y="395222"/>
            <a:ext cx="7319343" cy="550331"/>
          </a:xfrm>
        </p:spPr>
        <p:txBody>
          <a:bodyPr/>
          <a:lstStyle>
            <a:lvl1pPr>
              <a:defRPr sz="3200"/>
            </a:lvl1pPr>
          </a:lstStyle>
          <a:p>
            <a:r>
              <a:rPr lang="nl-BE" dirty="0"/>
              <a:t>Sociaal secretariaat</a:t>
            </a:r>
            <a:endParaRPr dirty="0"/>
          </a:p>
        </p:txBody>
      </p:sp>
    </p:spTree>
    <p:extLst>
      <p:ext uri="{BB962C8B-B14F-4D97-AF65-F5344CB8AC3E}">
        <p14:creationId xmlns:p14="http://schemas.microsoft.com/office/powerpoint/2010/main" val="25593165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ferenties met logo 1">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29" name="Rectangle 28"/>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ectangle 30"/>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Rectangle 32"/>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Rectangle 33"/>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Rectangle 34"/>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ectangle 35"/>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8" name="Rectangle 47"/>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9" name="Content Placeholder 17"/>
          <p:cNvPicPr>
            <a:picLocks noChangeAspect="1"/>
          </p:cNvPicPr>
          <p:nvPr userDrawn="1"/>
        </p:nvPicPr>
        <p:blipFill>
          <a:blip r:embed="rId3"/>
          <a:stretch>
            <a:fillRect/>
          </a:stretch>
        </p:blipFill>
        <p:spPr>
          <a:xfrm>
            <a:off x="1365976" y="3179648"/>
            <a:ext cx="1071844" cy="625797"/>
          </a:xfrm>
          <a:prstGeom prst="rect">
            <a:avLst/>
          </a:prstGeom>
        </p:spPr>
      </p:pic>
      <p:pic>
        <p:nvPicPr>
          <p:cNvPr id="50" name="Picture 4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77767" y="3285624"/>
            <a:ext cx="934499" cy="413851"/>
          </a:xfrm>
          <a:prstGeom prst="rect">
            <a:avLst/>
          </a:prstGeom>
        </p:spPr>
      </p:pic>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8661" y="1836417"/>
            <a:ext cx="868404" cy="380951"/>
          </a:xfrm>
          <a:prstGeom prst="rect">
            <a:avLst/>
          </a:prstGeom>
        </p:spPr>
      </p:pic>
      <p:pic>
        <p:nvPicPr>
          <p:cNvPr id="52" name="Picture 51"/>
          <p:cNvPicPr>
            <a:picLocks noChangeAspect="1"/>
          </p:cNvPicPr>
          <p:nvPr userDrawn="1"/>
        </p:nvPicPr>
        <p:blipFill>
          <a:blip r:embed="rId6"/>
          <a:stretch>
            <a:fillRect/>
          </a:stretch>
        </p:blipFill>
        <p:spPr>
          <a:xfrm>
            <a:off x="5911949" y="1723796"/>
            <a:ext cx="866136" cy="594160"/>
          </a:xfrm>
          <a:prstGeom prst="rect">
            <a:avLst/>
          </a:prstGeom>
        </p:spPr>
      </p:pic>
      <p:pic>
        <p:nvPicPr>
          <p:cNvPr id="53" name="Picture 5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11466" y="3144250"/>
            <a:ext cx="705970" cy="696597"/>
          </a:xfrm>
          <a:prstGeom prst="rect">
            <a:avLst/>
          </a:prstGeom>
        </p:spPr>
      </p:pic>
      <p:pic>
        <p:nvPicPr>
          <p:cNvPr id="54" name="Picture 53"/>
          <p:cNvPicPr>
            <a:picLocks noChangeAspect="1"/>
          </p:cNvPicPr>
          <p:nvPr userDrawn="1"/>
        </p:nvPicPr>
        <p:blipFill>
          <a:blip r:embed="rId8"/>
          <a:stretch>
            <a:fillRect/>
          </a:stretch>
        </p:blipFill>
        <p:spPr>
          <a:xfrm>
            <a:off x="2939155" y="3122125"/>
            <a:ext cx="855880" cy="740845"/>
          </a:xfrm>
          <a:prstGeom prst="rect">
            <a:avLst/>
          </a:prstGeom>
        </p:spPr>
      </p:pic>
      <p:pic>
        <p:nvPicPr>
          <p:cNvPr id="55" name="Picture 54"/>
          <p:cNvPicPr>
            <a:picLocks noChangeAspect="1"/>
          </p:cNvPicPr>
          <p:nvPr userDrawn="1"/>
        </p:nvPicPr>
        <p:blipFill>
          <a:blip r:embed="rId9"/>
          <a:stretch>
            <a:fillRect/>
          </a:stretch>
        </p:blipFill>
        <p:spPr>
          <a:xfrm>
            <a:off x="4358630" y="1852960"/>
            <a:ext cx="1011642" cy="335832"/>
          </a:xfrm>
          <a:prstGeom prst="rect">
            <a:avLst/>
          </a:prstGeom>
        </p:spPr>
      </p:pic>
      <p:pic>
        <p:nvPicPr>
          <p:cNvPr id="56" name="Picture 55"/>
          <p:cNvPicPr>
            <a:picLocks noChangeAspect="1"/>
          </p:cNvPicPr>
          <p:nvPr userDrawn="1"/>
        </p:nvPicPr>
        <p:blipFill>
          <a:blip r:embed="rId10"/>
          <a:stretch>
            <a:fillRect/>
          </a:stretch>
        </p:blipFill>
        <p:spPr>
          <a:xfrm>
            <a:off x="2903840" y="1835949"/>
            <a:ext cx="958668" cy="352843"/>
          </a:xfrm>
          <a:prstGeom prst="rect">
            <a:avLst/>
          </a:prstGeom>
        </p:spPr>
      </p:pic>
      <p:pic>
        <p:nvPicPr>
          <p:cNvPr id="57" name="Picture 56"/>
          <p:cNvPicPr>
            <a:picLocks noChangeAspect="1"/>
          </p:cNvPicPr>
          <p:nvPr userDrawn="1"/>
        </p:nvPicPr>
        <p:blipFill>
          <a:blip r:embed="rId11"/>
          <a:stretch>
            <a:fillRect/>
          </a:stretch>
        </p:blipFill>
        <p:spPr>
          <a:xfrm>
            <a:off x="7377757" y="3368826"/>
            <a:ext cx="859308" cy="284879"/>
          </a:xfrm>
          <a:prstGeom prst="rect">
            <a:avLst/>
          </a:prstGeom>
        </p:spPr>
      </p:pic>
      <p:sp>
        <p:nvSpPr>
          <p:cNvPr id="58" name="Title 1"/>
          <p:cNvSpPr>
            <a:spLocks noGrp="1"/>
          </p:cNvSpPr>
          <p:nvPr>
            <p:ph type="title"/>
          </p:nvPr>
        </p:nvSpPr>
        <p:spPr>
          <a:xfrm>
            <a:off x="1205344" y="395222"/>
            <a:ext cx="7319343" cy="550331"/>
          </a:xfrm>
        </p:spPr>
        <p:txBody>
          <a:bodyPr/>
          <a:lstStyle>
            <a:lvl1pPr>
              <a:defRPr sz="3200"/>
            </a:lvl1pPr>
          </a:lstStyle>
          <a:p>
            <a:r>
              <a:rPr lang="nl-BE" dirty="0"/>
              <a:t>Referenties 1</a:t>
            </a:r>
            <a:endParaRPr dirty="0"/>
          </a:p>
        </p:txBody>
      </p:sp>
      <p:pic>
        <p:nvPicPr>
          <p:cNvPr id="59" name="Picture 5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98450" y="1796831"/>
            <a:ext cx="1006895" cy="431077"/>
          </a:xfrm>
          <a:prstGeom prst="rect">
            <a:avLst/>
          </a:prstGeom>
        </p:spPr>
      </p:pic>
    </p:spTree>
    <p:extLst>
      <p:ext uri="{BB962C8B-B14F-4D97-AF65-F5344CB8AC3E}">
        <p14:creationId xmlns:p14="http://schemas.microsoft.com/office/powerpoint/2010/main" val="350038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ductoverzicht d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1" name="Rectangle 10"/>
          <p:cNvSpPr/>
          <p:nvPr userDrawn="1"/>
        </p:nvSpPr>
        <p:spPr>
          <a:xfrm>
            <a:off x="2055784" y="1006233"/>
            <a:ext cx="3044376" cy="3495373"/>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600" noProof="1">
                <a:solidFill>
                  <a:srgbClr val="AA1B1D"/>
                </a:solidFill>
                <a:latin typeface="Calibri"/>
              </a:rPr>
              <a:t>HR</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2" name="Rectangle 11"/>
          <p:cNvSpPr/>
          <p:nvPr userDrawn="1"/>
        </p:nvSpPr>
        <p:spPr>
          <a:xfrm>
            <a:off x="5248219" y="995842"/>
            <a:ext cx="3021165" cy="3505764"/>
          </a:xfrm>
          <a:prstGeom prst="rect">
            <a:avLst/>
          </a:prstGeom>
          <a:solidFill>
            <a:schemeClr val="accent6"/>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600" noProof="1">
              <a:solidFill>
                <a:srgbClr val="AA1B1D"/>
              </a:solidFill>
              <a:latin typeface="Calibri"/>
            </a:endParaRPr>
          </a:p>
          <a:p>
            <a:pPr algn="ctr" defTabSz="1219170">
              <a:defRPr/>
            </a:pPr>
            <a:r>
              <a:rPr lang="nl-BE" sz="600" noProof="1">
                <a:solidFill>
                  <a:srgbClr val="AA1B1D"/>
                </a:solidFill>
                <a:latin typeface="Calibri"/>
              </a:rPr>
              <a:t>Well-being</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3" name="Rectangle 12"/>
          <p:cNvSpPr/>
          <p:nvPr userDrawn="1"/>
        </p:nvSpPr>
        <p:spPr>
          <a:xfrm>
            <a:off x="829787" y="2312593"/>
            <a:ext cx="7528457" cy="30100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QiosQ                                                                       </a:t>
            </a:r>
          </a:p>
        </p:txBody>
      </p:sp>
      <p:sp>
        <p:nvSpPr>
          <p:cNvPr id="14" name="TextBox 13"/>
          <p:cNvSpPr txBox="1"/>
          <p:nvPr userDrawn="1"/>
        </p:nvSpPr>
        <p:spPr>
          <a:xfrm>
            <a:off x="2129278" y="2370422"/>
            <a:ext cx="5998065" cy="184666"/>
          </a:xfrm>
          <a:prstGeom prst="rect">
            <a:avLst/>
          </a:prstGeom>
          <a:solidFill>
            <a:schemeClr val="bg2"/>
          </a:solidFill>
          <a:ln>
            <a:solidFill>
              <a:schemeClr val="tx1"/>
            </a:solidFill>
          </a:ln>
        </p:spPr>
        <p:txBody>
          <a:bodyPr wrap="square" rtlCol="0">
            <a:spAutoFit/>
          </a:bodyPr>
          <a:lstStyle/>
          <a:p>
            <a:pPr algn="ctr"/>
            <a:r>
              <a:rPr lang="nl-NL" sz="600" i="1" dirty="0"/>
              <a:t>Payroll </a:t>
            </a:r>
            <a:r>
              <a:rPr lang="nl-NL" sz="600" i="1" dirty="0" err="1"/>
              <a:t>and</a:t>
            </a:r>
            <a:r>
              <a:rPr lang="nl-NL" sz="600" i="1" dirty="0"/>
              <a:t> </a:t>
            </a:r>
            <a:r>
              <a:rPr lang="nl-NL" sz="600" i="1" dirty="0" err="1"/>
              <a:t>Health&amp;Safety</a:t>
            </a:r>
            <a:r>
              <a:rPr lang="nl-NL" sz="600" i="1" dirty="0"/>
              <a:t> services </a:t>
            </a:r>
            <a:r>
              <a:rPr lang="nl-NL" sz="600" i="1" dirty="0" err="1"/>
              <a:t>for</a:t>
            </a:r>
            <a:r>
              <a:rPr lang="nl-NL" sz="600" i="1" dirty="0"/>
              <a:t> SME</a:t>
            </a:r>
          </a:p>
        </p:txBody>
      </p:sp>
      <p:sp>
        <p:nvSpPr>
          <p:cNvPr id="15" name="Rectangle 14"/>
          <p:cNvSpPr/>
          <p:nvPr userDrawn="1"/>
        </p:nvSpPr>
        <p:spPr>
          <a:xfrm>
            <a:off x="829787" y="1432175"/>
            <a:ext cx="7528457" cy="801516"/>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Academy: </a:t>
            </a:r>
          </a:p>
          <a:p>
            <a:pPr defTabSz="1219170">
              <a:defRPr/>
            </a:pPr>
            <a:r>
              <a:rPr lang="nl-BE" sz="1000" noProof="1">
                <a:solidFill>
                  <a:schemeClr val="tx1"/>
                </a:solidFill>
                <a:latin typeface="Trebuchet MS" charset="0"/>
                <a:ea typeface="Trebuchet MS" charset="0"/>
                <a:cs typeface="Trebuchet MS" charset="0"/>
              </a:rPr>
              <a:t>onze opleidingen</a:t>
            </a:r>
          </a:p>
        </p:txBody>
      </p:sp>
      <p:sp>
        <p:nvSpPr>
          <p:cNvPr id="16" name="TextBox 15"/>
          <p:cNvSpPr txBox="1"/>
          <p:nvPr userDrawn="1"/>
        </p:nvSpPr>
        <p:spPr>
          <a:xfrm>
            <a:off x="2155090" y="1508491"/>
            <a:ext cx="966563" cy="276999"/>
          </a:xfrm>
          <a:prstGeom prst="rect">
            <a:avLst/>
          </a:prstGeom>
          <a:solidFill>
            <a:schemeClr val="bg2"/>
          </a:solidFill>
          <a:ln>
            <a:solidFill>
              <a:schemeClr val="tx1"/>
            </a:solidFill>
          </a:ln>
        </p:spPr>
        <p:txBody>
          <a:bodyPr wrap="square" rtlCol="0">
            <a:spAutoFit/>
          </a:bodyPr>
          <a:lstStyle/>
          <a:p>
            <a:pPr algn="ctr"/>
            <a:r>
              <a:rPr lang="nl-NL" sz="600" dirty="0" err="1"/>
              <a:t>Reward</a:t>
            </a:r>
            <a:r>
              <a:rPr lang="nl-NL" sz="600" dirty="0"/>
              <a:t> </a:t>
            </a:r>
            <a:r>
              <a:rPr lang="nl-NL" sz="600" dirty="0" err="1"/>
              <a:t>and</a:t>
            </a:r>
            <a:r>
              <a:rPr lang="nl-NL" sz="600" dirty="0"/>
              <a:t> </a:t>
            </a:r>
            <a:r>
              <a:rPr lang="nl-NL" sz="600" dirty="0" err="1"/>
              <a:t>wage</a:t>
            </a:r>
            <a:r>
              <a:rPr lang="nl-NL" sz="600" dirty="0"/>
              <a:t> </a:t>
            </a:r>
            <a:r>
              <a:rPr lang="nl-NL" sz="600" dirty="0" err="1"/>
              <a:t>optimization</a:t>
            </a:r>
            <a:r>
              <a:rPr lang="nl-NL" sz="600" dirty="0"/>
              <a:t> </a:t>
            </a:r>
          </a:p>
        </p:txBody>
      </p:sp>
      <p:sp>
        <p:nvSpPr>
          <p:cNvPr id="17" name="TextBox 16"/>
          <p:cNvSpPr txBox="1"/>
          <p:nvPr userDrawn="1"/>
        </p:nvSpPr>
        <p:spPr>
          <a:xfrm>
            <a:off x="3938641" y="1670005"/>
            <a:ext cx="655374" cy="184666"/>
          </a:xfrm>
          <a:prstGeom prst="rect">
            <a:avLst/>
          </a:prstGeom>
          <a:solidFill>
            <a:schemeClr val="bg2"/>
          </a:solidFill>
          <a:ln>
            <a:solidFill>
              <a:schemeClr val="tx1"/>
            </a:solidFill>
          </a:ln>
        </p:spPr>
        <p:txBody>
          <a:bodyPr wrap="square" rtlCol="0">
            <a:spAutoFit/>
          </a:bodyPr>
          <a:lstStyle/>
          <a:p>
            <a:pPr algn="ctr"/>
            <a:r>
              <a:rPr lang="nl-NL" sz="600" dirty="0" err="1"/>
              <a:t>Employment</a:t>
            </a:r>
            <a:endParaRPr lang="nl-NL" sz="600" dirty="0"/>
          </a:p>
        </p:txBody>
      </p:sp>
      <p:sp>
        <p:nvSpPr>
          <p:cNvPr id="18" name="TextBox 17"/>
          <p:cNvSpPr txBox="1"/>
          <p:nvPr userDrawn="1"/>
        </p:nvSpPr>
        <p:spPr>
          <a:xfrm>
            <a:off x="2155090" y="1915531"/>
            <a:ext cx="966563" cy="276999"/>
          </a:xfrm>
          <a:prstGeom prst="rect">
            <a:avLst/>
          </a:prstGeom>
          <a:solidFill>
            <a:schemeClr val="bg2"/>
          </a:solidFill>
          <a:ln>
            <a:solidFill>
              <a:schemeClr val="tx1"/>
            </a:solidFill>
          </a:ln>
        </p:spPr>
        <p:txBody>
          <a:bodyPr wrap="square" rtlCol="0">
            <a:spAutoFit/>
          </a:bodyPr>
          <a:lstStyle/>
          <a:p>
            <a:pPr algn="ctr"/>
            <a:r>
              <a:rPr lang="nl-NL" sz="600" dirty="0"/>
              <a:t>DOTS Payroll Essentials</a:t>
            </a:r>
          </a:p>
        </p:txBody>
      </p:sp>
      <p:sp>
        <p:nvSpPr>
          <p:cNvPr id="19" name="TextBox 18"/>
          <p:cNvSpPr txBox="1"/>
          <p:nvPr userDrawn="1"/>
        </p:nvSpPr>
        <p:spPr>
          <a:xfrm>
            <a:off x="3224459" y="1922832"/>
            <a:ext cx="655374" cy="276999"/>
          </a:xfrm>
          <a:prstGeom prst="rect">
            <a:avLst/>
          </a:prstGeom>
          <a:solidFill>
            <a:schemeClr val="bg2"/>
          </a:solidFill>
          <a:ln>
            <a:solidFill>
              <a:schemeClr val="tx1"/>
            </a:solidFill>
          </a:ln>
        </p:spPr>
        <p:txBody>
          <a:bodyPr wrap="square" rtlCol="0">
            <a:spAutoFit/>
          </a:bodyPr>
          <a:lstStyle/>
          <a:p>
            <a:pPr algn="ctr"/>
            <a:r>
              <a:rPr lang="nl-NL" sz="600" dirty="0"/>
              <a:t>DOTS Reporting</a:t>
            </a:r>
          </a:p>
        </p:txBody>
      </p:sp>
      <p:sp>
        <p:nvSpPr>
          <p:cNvPr id="20" name="TextBox 19"/>
          <p:cNvSpPr txBox="1"/>
          <p:nvPr userDrawn="1"/>
        </p:nvSpPr>
        <p:spPr>
          <a:xfrm>
            <a:off x="3938642" y="1508491"/>
            <a:ext cx="655374" cy="184666"/>
          </a:xfrm>
          <a:prstGeom prst="rect">
            <a:avLst/>
          </a:prstGeom>
          <a:solidFill>
            <a:schemeClr val="bg2"/>
          </a:solidFill>
          <a:ln>
            <a:solidFill>
              <a:schemeClr val="tx1"/>
            </a:solidFill>
          </a:ln>
        </p:spPr>
        <p:txBody>
          <a:bodyPr wrap="square" rtlCol="0">
            <a:spAutoFit/>
          </a:bodyPr>
          <a:lstStyle/>
          <a:p>
            <a:pPr algn="ctr"/>
            <a:r>
              <a:rPr lang="nl-NL" sz="600" dirty="0" err="1"/>
              <a:t>Social</a:t>
            </a:r>
            <a:r>
              <a:rPr lang="nl-NL" sz="600" dirty="0"/>
              <a:t> </a:t>
            </a:r>
            <a:r>
              <a:rPr lang="nl-NL" sz="600" dirty="0" err="1"/>
              <a:t>news</a:t>
            </a:r>
            <a:endParaRPr lang="nl-NL" sz="600" dirty="0"/>
          </a:p>
        </p:txBody>
      </p:sp>
      <p:sp>
        <p:nvSpPr>
          <p:cNvPr id="21" name="TextBox 20"/>
          <p:cNvSpPr txBox="1"/>
          <p:nvPr userDrawn="1"/>
        </p:nvSpPr>
        <p:spPr>
          <a:xfrm>
            <a:off x="3938641" y="1922831"/>
            <a:ext cx="1113367" cy="276999"/>
          </a:xfrm>
          <a:prstGeom prst="rect">
            <a:avLst/>
          </a:prstGeom>
          <a:solidFill>
            <a:schemeClr val="bg2"/>
          </a:solidFill>
          <a:ln>
            <a:solidFill>
              <a:schemeClr val="tx1"/>
            </a:solidFill>
          </a:ln>
        </p:spPr>
        <p:txBody>
          <a:bodyPr wrap="square" rtlCol="0">
            <a:spAutoFit/>
          </a:bodyPr>
          <a:lstStyle/>
          <a:p>
            <a:pPr algn="ctr"/>
            <a:r>
              <a:rPr lang="nl-NL" sz="600" dirty="0"/>
              <a:t>DOTS Financial </a:t>
            </a:r>
            <a:r>
              <a:rPr lang="nl-NL" sz="600" dirty="0" err="1"/>
              <a:t>reporting</a:t>
            </a:r>
            <a:r>
              <a:rPr lang="nl-NL" sz="600" dirty="0"/>
              <a:t> </a:t>
            </a:r>
            <a:r>
              <a:rPr lang="nl-NL" sz="600" dirty="0" err="1"/>
              <a:t>cost</a:t>
            </a:r>
            <a:endParaRPr lang="nl-NL" sz="600" dirty="0"/>
          </a:p>
        </p:txBody>
      </p:sp>
      <p:sp>
        <p:nvSpPr>
          <p:cNvPr id="22" name="TextBox 21"/>
          <p:cNvSpPr txBox="1"/>
          <p:nvPr userDrawn="1"/>
        </p:nvSpPr>
        <p:spPr>
          <a:xfrm>
            <a:off x="3209448" y="1508491"/>
            <a:ext cx="655374" cy="276999"/>
          </a:xfrm>
          <a:prstGeom prst="rect">
            <a:avLst/>
          </a:prstGeom>
          <a:solidFill>
            <a:schemeClr val="bg2"/>
          </a:solidFill>
          <a:ln>
            <a:solidFill>
              <a:schemeClr val="tx1"/>
            </a:solidFill>
          </a:ln>
        </p:spPr>
        <p:txBody>
          <a:bodyPr wrap="square" rtlCol="0">
            <a:spAutoFit/>
          </a:bodyPr>
          <a:lstStyle/>
          <a:p>
            <a:pPr algn="ctr"/>
            <a:r>
              <a:rPr lang="nl-NL" sz="600" dirty="0"/>
              <a:t>Strategic Reward</a:t>
            </a:r>
          </a:p>
        </p:txBody>
      </p:sp>
      <p:sp>
        <p:nvSpPr>
          <p:cNvPr id="23" name="TextBox 22"/>
          <p:cNvSpPr txBox="1"/>
          <p:nvPr userDrawn="1"/>
        </p:nvSpPr>
        <p:spPr>
          <a:xfrm>
            <a:off x="5267898" y="1511220"/>
            <a:ext cx="759854" cy="369332"/>
          </a:xfrm>
          <a:prstGeom prst="rect">
            <a:avLst/>
          </a:prstGeom>
          <a:solidFill>
            <a:schemeClr val="bg2"/>
          </a:solidFill>
          <a:ln>
            <a:solidFill>
              <a:schemeClr val="tx1"/>
            </a:solidFill>
          </a:ln>
        </p:spPr>
        <p:txBody>
          <a:bodyPr wrap="square" rtlCol="0">
            <a:spAutoFit/>
          </a:bodyPr>
          <a:lstStyle/>
          <a:p>
            <a:pPr algn="ctr"/>
            <a:r>
              <a:rPr lang="nl-NL" sz="600" dirty="0"/>
              <a:t>Prevention </a:t>
            </a:r>
            <a:r>
              <a:rPr lang="nl-NL" sz="600" dirty="0" err="1"/>
              <a:t>advisor</a:t>
            </a:r>
            <a:endParaRPr lang="nl-NL" sz="600" dirty="0"/>
          </a:p>
          <a:p>
            <a:pPr algn="ctr"/>
            <a:r>
              <a:rPr lang="nl-NL" sz="600" dirty="0"/>
              <a:t>Level 3</a:t>
            </a:r>
          </a:p>
        </p:txBody>
      </p:sp>
      <p:sp>
        <p:nvSpPr>
          <p:cNvPr id="24" name="TextBox 23"/>
          <p:cNvSpPr txBox="1"/>
          <p:nvPr userDrawn="1"/>
        </p:nvSpPr>
        <p:spPr>
          <a:xfrm>
            <a:off x="5267898" y="1779827"/>
            <a:ext cx="979715" cy="369332"/>
          </a:xfrm>
          <a:prstGeom prst="rect">
            <a:avLst/>
          </a:prstGeom>
          <a:solidFill>
            <a:schemeClr val="bg2"/>
          </a:solidFill>
          <a:ln>
            <a:solidFill>
              <a:schemeClr val="tx1"/>
            </a:solidFill>
          </a:ln>
        </p:spPr>
        <p:txBody>
          <a:bodyPr wrap="square" rtlCol="0">
            <a:spAutoFit/>
          </a:bodyPr>
          <a:lstStyle/>
          <a:p>
            <a:pPr algn="ctr"/>
            <a:r>
              <a:rPr lang="nl-NL" sz="600" dirty="0"/>
              <a:t>EHBO</a:t>
            </a:r>
          </a:p>
          <a:p>
            <a:pPr algn="ctr"/>
            <a:r>
              <a:rPr lang="nl-NL" sz="600" dirty="0"/>
              <a:t>(</a:t>
            </a:r>
            <a:r>
              <a:rPr lang="nl-NL" sz="600" dirty="0" err="1"/>
              <a:t>also</a:t>
            </a:r>
            <a:r>
              <a:rPr lang="nl-NL" sz="600" dirty="0"/>
              <a:t> in </a:t>
            </a:r>
            <a:r>
              <a:rPr lang="nl-NL" sz="600" dirty="0" err="1"/>
              <a:t>blended</a:t>
            </a:r>
            <a:r>
              <a:rPr lang="nl-NL" sz="600" dirty="0"/>
              <a:t> </a:t>
            </a:r>
            <a:r>
              <a:rPr lang="nl-NL" sz="600" dirty="0" err="1"/>
              <a:t>learning</a:t>
            </a:r>
            <a:r>
              <a:rPr lang="nl-NL" sz="600" dirty="0"/>
              <a:t>)</a:t>
            </a:r>
          </a:p>
        </p:txBody>
      </p:sp>
      <p:sp>
        <p:nvSpPr>
          <p:cNvPr id="25" name="TextBox 24"/>
          <p:cNvSpPr txBox="1"/>
          <p:nvPr userDrawn="1"/>
        </p:nvSpPr>
        <p:spPr>
          <a:xfrm>
            <a:off x="6072575" y="1508491"/>
            <a:ext cx="663991" cy="276999"/>
          </a:xfrm>
          <a:prstGeom prst="rect">
            <a:avLst/>
          </a:prstGeom>
          <a:solidFill>
            <a:schemeClr val="bg2"/>
          </a:solidFill>
          <a:ln>
            <a:solidFill>
              <a:schemeClr val="tx1"/>
            </a:solidFill>
          </a:ln>
        </p:spPr>
        <p:txBody>
          <a:bodyPr wrap="square" rtlCol="0">
            <a:spAutoFit/>
          </a:bodyPr>
          <a:lstStyle/>
          <a:p>
            <a:pPr algn="ctr"/>
            <a:r>
              <a:rPr lang="nl-NL" sz="600" dirty="0"/>
              <a:t>Fire</a:t>
            </a:r>
          </a:p>
          <a:p>
            <a:pPr algn="ctr"/>
            <a:r>
              <a:rPr lang="nl-NL" sz="600" dirty="0" err="1"/>
              <a:t>fighting</a:t>
            </a:r>
            <a:endParaRPr lang="nl-NL" sz="600" dirty="0"/>
          </a:p>
        </p:txBody>
      </p:sp>
      <p:sp>
        <p:nvSpPr>
          <p:cNvPr id="26" name="TextBox 25"/>
          <p:cNvSpPr txBox="1"/>
          <p:nvPr userDrawn="1"/>
        </p:nvSpPr>
        <p:spPr>
          <a:xfrm>
            <a:off x="6827407" y="1508491"/>
            <a:ext cx="663991" cy="184666"/>
          </a:xfrm>
          <a:prstGeom prst="rect">
            <a:avLst/>
          </a:prstGeom>
          <a:solidFill>
            <a:schemeClr val="bg2"/>
          </a:solidFill>
          <a:ln>
            <a:solidFill>
              <a:schemeClr val="tx1"/>
            </a:solidFill>
          </a:ln>
        </p:spPr>
        <p:txBody>
          <a:bodyPr wrap="square" rtlCol="0">
            <a:spAutoFit/>
          </a:bodyPr>
          <a:lstStyle/>
          <a:p>
            <a:pPr algn="ctr"/>
            <a:r>
              <a:rPr lang="nl-NL" sz="600" dirty="0" err="1"/>
              <a:t>Confidant</a:t>
            </a:r>
            <a:endParaRPr lang="nl-NL" sz="600" dirty="0"/>
          </a:p>
        </p:txBody>
      </p:sp>
      <p:sp>
        <p:nvSpPr>
          <p:cNvPr id="27" name="TextBox 26"/>
          <p:cNvSpPr txBox="1"/>
          <p:nvPr userDrawn="1"/>
        </p:nvSpPr>
        <p:spPr>
          <a:xfrm>
            <a:off x="6292436" y="1779827"/>
            <a:ext cx="663991" cy="184666"/>
          </a:xfrm>
          <a:prstGeom prst="rect">
            <a:avLst/>
          </a:prstGeom>
          <a:solidFill>
            <a:schemeClr val="bg2"/>
          </a:solidFill>
          <a:ln>
            <a:solidFill>
              <a:schemeClr val="tx1"/>
            </a:solidFill>
          </a:ln>
        </p:spPr>
        <p:txBody>
          <a:bodyPr wrap="square" rtlCol="0">
            <a:spAutoFit/>
          </a:bodyPr>
          <a:lstStyle/>
          <a:p>
            <a:pPr algn="ctr"/>
            <a:r>
              <a:rPr lang="nl-NL" sz="600" dirty="0" err="1"/>
              <a:t>Ergonomics</a:t>
            </a:r>
            <a:endParaRPr lang="nl-NL" sz="600" dirty="0"/>
          </a:p>
        </p:txBody>
      </p:sp>
      <p:sp>
        <p:nvSpPr>
          <p:cNvPr id="28" name="TextBox 27"/>
          <p:cNvSpPr txBox="1"/>
          <p:nvPr userDrawn="1"/>
        </p:nvSpPr>
        <p:spPr>
          <a:xfrm>
            <a:off x="7001249" y="1775804"/>
            <a:ext cx="663991" cy="184666"/>
          </a:xfrm>
          <a:prstGeom prst="rect">
            <a:avLst/>
          </a:prstGeom>
          <a:solidFill>
            <a:schemeClr val="bg2"/>
          </a:solidFill>
          <a:ln>
            <a:solidFill>
              <a:schemeClr val="tx1"/>
            </a:solidFill>
          </a:ln>
        </p:spPr>
        <p:txBody>
          <a:bodyPr wrap="square" rtlCol="0">
            <a:spAutoFit/>
          </a:bodyPr>
          <a:lstStyle/>
          <a:p>
            <a:pPr algn="ctr"/>
            <a:r>
              <a:rPr lang="nl-NL" sz="600" dirty="0"/>
              <a:t>Safety</a:t>
            </a:r>
          </a:p>
        </p:txBody>
      </p:sp>
      <p:sp>
        <p:nvSpPr>
          <p:cNvPr id="29" name="TextBox 28"/>
          <p:cNvSpPr txBox="1"/>
          <p:nvPr userDrawn="1"/>
        </p:nvSpPr>
        <p:spPr>
          <a:xfrm>
            <a:off x="5267898" y="2057655"/>
            <a:ext cx="663991" cy="184666"/>
          </a:xfrm>
          <a:prstGeom prst="rect">
            <a:avLst/>
          </a:prstGeom>
          <a:solidFill>
            <a:schemeClr val="bg2"/>
          </a:solidFill>
          <a:ln>
            <a:solidFill>
              <a:schemeClr val="tx1"/>
            </a:solidFill>
          </a:ln>
        </p:spPr>
        <p:txBody>
          <a:bodyPr wrap="square" rtlCol="0">
            <a:spAutoFit/>
          </a:bodyPr>
          <a:lstStyle/>
          <a:p>
            <a:pPr algn="ctr"/>
            <a:r>
              <a:rPr lang="nl-NL" sz="600" dirty="0" err="1"/>
              <a:t>Vitality</a:t>
            </a:r>
            <a:endParaRPr lang="nl-NL" sz="600" dirty="0"/>
          </a:p>
        </p:txBody>
      </p:sp>
      <p:sp>
        <p:nvSpPr>
          <p:cNvPr id="30" name="TextBox 29"/>
          <p:cNvSpPr txBox="1"/>
          <p:nvPr userDrawn="1"/>
        </p:nvSpPr>
        <p:spPr>
          <a:xfrm>
            <a:off x="5241962" y="2630213"/>
            <a:ext cx="3025489"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HEALTH &amp; SAFETY</a:t>
            </a:r>
          </a:p>
        </p:txBody>
      </p:sp>
      <p:sp>
        <p:nvSpPr>
          <p:cNvPr id="31" name="TextBox 30"/>
          <p:cNvSpPr txBox="1"/>
          <p:nvPr userDrawn="1"/>
        </p:nvSpPr>
        <p:spPr>
          <a:xfrm>
            <a:off x="2164517" y="2876434"/>
            <a:ext cx="2833205" cy="646331"/>
          </a:xfrm>
          <a:prstGeom prst="rect">
            <a:avLst/>
          </a:prstGeom>
          <a:solidFill>
            <a:schemeClr val="bg2"/>
          </a:solidFill>
          <a:ln>
            <a:solidFill>
              <a:schemeClr val="tx1"/>
            </a:solidFill>
          </a:ln>
        </p:spPr>
        <p:txBody>
          <a:bodyPr wrap="square" rtlCol="0" anchor="ctr">
            <a:spAutoFit/>
          </a:bodyPr>
          <a:lstStyle/>
          <a:p>
            <a:r>
              <a:rPr lang="nl-NL" sz="600" dirty="0"/>
              <a:t>Sociaal secretariaat: </a:t>
            </a:r>
          </a:p>
          <a:p>
            <a:pPr marL="171450" indent="-171450">
              <a:buFont typeface="Arial" panose="020B0604020202020204" pitchFamily="34" charset="0"/>
              <a:buChar char="•"/>
            </a:pPr>
            <a:r>
              <a:rPr lang="nl-NL" sz="600" dirty="0" err="1"/>
              <a:t>Calculation</a:t>
            </a:r>
            <a:r>
              <a:rPr lang="nl-NL" sz="600" dirty="0"/>
              <a:t> </a:t>
            </a:r>
            <a:r>
              <a:rPr lang="nl-NL" sz="600" dirty="0" err="1"/>
              <a:t>gross</a:t>
            </a:r>
            <a:r>
              <a:rPr lang="nl-NL" sz="600" dirty="0"/>
              <a:t>/net, </a:t>
            </a:r>
            <a:r>
              <a:rPr lang="nl-NL" sz="600" dirty="0" err="1"/>
              <a:t>deposits</a:t>
            </a:r>
            <a:r>
              <a:rPr lang="nl-NL" sz="600" dirty="0"/>
              <a:t>, Holiday </a:t>
            </a:r>
            <a:r>
              <a:rPr lang="nl-NL" sz="600" dirty="0" err="1"/>
              <a:t>Pay</a:t>
            </a:r>
            <a:r>
              <a:rPr lang="nl-NL" sz="600" dirty="0"/>
              <a:t>, </a:t>
            </a:r>
            <a:r>
              <a:rPr lang="nl-NL" sz="600" dirty="0" err="1"/>
              <a:t>year</a:t>
            </a:r>
            <a:r>
              <a:rPr lang="nl-NL" sz="600" dirty="0"/>
              <a:t>-end bonus, </a:t>
            </a:r>
            <a:r>
              <a:rPr lang="nl-NL" sz="600" dirty="0" err="1"/>
              <a:t>reward</a:t>
            </a:r>
            <a:r>
              <a:rPr lang="nl-NL" sz="600" dirty="0"/>
              <a:t> </a:t>
            </a:r>
            <a:r>
              <a:rPr lang="nl-NL" sz="600" dirty="0" err="1"/>
              <a:t>and</a:t>
            </a:r>
            <a:r>
              <a:rPr lang="nl-NL" sz="600" dirty="0"/>
              <a:t> </a:t>
            </a:r>
            <a:r>
              <a:rPr lang="nl-NL" sz="600" dirty="0" err="1"/>
              <a:t>wage</a:t>
            </a:r>
            <a:r>
              <a:rPr lang="nl-NL" sz="600" dirty="0"/>
              <a:t> pre-</a:t>
            </a:r>
            <a:r>
              <a:rPr lang="nl-NL" sz="600" dirty="0" err="1"/>
              <a:t>retirement</a:t>
            </a:r>
            <a:r>
              <a:rPr lang="nl-NL" sz="600" dirty="0"/>
              <a:t>, ... </a:t>
            </a:r>
          </a:p>
          <a:p>
            <a:pPr marL="171450" indent="-171450">
              <a:buFont typeface="Arial" panose="020B0604020202020204" pitchFamily="34" charset="0"/>
              <a:buChar char="•"/>
            </a:pPr>
            <a:r>
              <a:rPr lang="nl-NL" sz="600" dirty="0" err="1"/>
              <a:t>Deliver</a:t>
            </a:r>
            <a:r>
              <a:rPr lang="nl-NL" sz="600" dirty="0"/>
              <a:t> </a:t>
            </a:r>
            <a:r>
              <a:rPr lang="nl-NL" sz="600" dirty="0" err="1"/>
              <a:t>wage</a:t>
            </a:r>
            <a:r>
              <a:rPr lang="nl-NL" sz="600" dirty="0"/>
              <a:t> </a:t>
            </a:r>
            <a:r>
              <a:rPr lang="nl-NL" sz="600" dirty="0" err="1"/>
              <a:t>documents</a:t>
            </a:r>
            <a:r>
              <a:rPr lang="nl-NL" sz="600" dirty="0"/>
              <a:t> </a:t>
            </a:r>
            <a:r>
              <a:rPr lang="nl-NL" sz="600" dirty="0" err="1"/>
              <a:t>and</a:t>
            </a:r>
            <a:r>
              <a:rPr lang="nl-NL" sz="600" dirty="0"/>
              <a:t> </a:t>
            </a:r>
            <a:r>
              <a:rPr lang="nl-NL" sz="600" dirty="0" err="1"/>
              <a:t>fiscal</a:t>
            </a:r>
            <a:r>
              <a:rPr lang="nl-NL" sz="600" dirty="0"/>
              <a:t> </a:t>
            </a:r>
            <a:r>
              <a:rPr lang="nl-NL" sz="600" dirty="0" err="1"/>
              <a:t>documents</a:t>
            </a:r>
            <a:endParaRPr lang="nl-NL" sz="600" dirty="0"/>
          </a:p>
          <a:p>
            <a:pPr marL="171450" indent="-171450">
              <a:buFont typeface="Arial" panose="020B0604020202020204" pitchFamily="34" charset="0"/>
              <a:buChar char="•"/>
            </a:pPr>
            <a:r>
              <a:rPr lang="nl-NL" sz="600" dirty="0"/>
              <a:t>NSSO- </a:t>
            </a:r>
            <a:r>
              <a:rPr lang="nl-NL" sz="600" dirty="0" err="1"/>
              <a:t>and</a:t>
            </a:r>
            <a:r>
              <a:rPr lang="nl-NL" sz="600" dirty="0"/>
              <a:t> </a:t>
            </a:r>
            <a:r>
              <a:rPr lang="nl-NL" sz="600" dirty="0" err="1"/>
              <a:t>other</a:t>
            </a:r>
            <a:r>
              <a:rPr lang="nl-NL" sz="600" dirty="0"/>
              <a:t> </a:t>
            </a:r>
            <a:r>
              <a:rPr lang="nl-NL" sz="600" dirty="0" err="1"/>
              <a:t>declarations</a:t>
            </a:r>
            <a:r>
              <a:rPr lang="nl-NL" sz="600" dirty="0"/>
              <a:t> </a:t>
            </a:r>
          </a:p>
          <a:p>
            <a:endParaRPr lang="nl-NL" sz="600" dirty="0"/>
          </a:p>
        </p:txBody>
      </p:sp>
      <p:sp>
        <p:nvSpPr>
          <p:cNvPr id="32" name="TextBox 31"/>
          <p:cNvSpPr txBox="1"/>
          <p:nvPr userDrawn="1"/>
        </p:nvSpPr>
        <p:spPr>
          <a:xfrm>
            <a:off x="2158589" y="3856641"/>
            <a:ext cx="2839133" cy="184666"/>
          </a:xfrm>
          <a:prstGeom prst="rect">
            <a:avLst/>
          </a:prstGeom>
          <a:solidFill>
            <a:schemeClr val="bg2"/>
          </a:solidFill>
          <a:ln>
            <a:solidFill>
              <a:schemeClr val="tx1"/>
            </a:solidFill>
          </a:ln>
        </p:spPr>
        <p:txBody>
          <a:bodyPr wrap="square" rtlCol="0">
            <a:spAutoFit/>
          </a:bodyPr>
          <a:lstStyle/>
          <a:p>
            <a:r>
              <a:rPr lang="nl-NL" sz="600" dirty="0" err="1"/>
              <a:t>Wage</a:t>
            </a:r>
            <a:r>
              <a:rPr lang="nl-NL" sz="600" dirty="0"/>
              <a:t> gap analyses </a:t>
            </a:r>
            <a:r>
              <a:rPr lang="nl-NL" sz="600" dirty="0" err="1"/>
              <a:t>and</a:t>
            </a:r>
            <a:r>
              <a:rPr lang="nl-NL" sz="600" dirty="0"/>
              <a:t> </a:t>
            </a:r>
            <a:r>
              <a:rPr lang="nl-NL" sz="600" dirty="0" err="1"/>
              <a:t>other</a:t>
            </a:r>
            <a:r>
              <a:rPr lang="nl-NL" sz="600" dirty="0"/>
              <a:t> </a:t>
            </a:r>
            <a:r>
              <a:rPr lang="nl-NL" sz="600" dirty="0" err="1"/>
              <a:t>reporting</a:t>
            </a:r>
            <a:endParaRPr lang="nl-NL" sz="600" dirty="0"/>
          </a:p>
        </p:txBody>
      </p:sp>
      <p:sp>
        <p:nvSpPr>
          <p:cNvPr id="33" name="TextBox 32"/>
          <p:cNvSpPr txBox="1"/>
          <p:nvPr userDrawn="1"/>
        </p:nvSpPr>
        <p:spPr>
          <a:xfrm>
            <a:off x="2164517" y="3672027"/>
            <a:ext cx="2833205" cy="184666"/>
          </a:xfrm>
          <a:prstGeom prst="rect">
            <a:avLst/>
          </a:prstGeom>
          <a:solidFill>
            <a:schemeClr val="bg2"/>
          </a:solidFill>
          <a:ln>
            <a:solidFill>
              <a:schemeClr val="tx1"/>
            </a:solidFill>
          </a:ln>
        </p:spPr>
        <p:txBody>
          <a:bodyPr wrap="square" rtlCol="0">
            <a:spAutoFit/>
          </a:bodyPr>
          <a:lstStyle/>
          <a:p>
            <a:r>
              <a:rPr lang="nl-NL" sz="600" dirty="0" err="1"/>
              <a:t>Labor</a:t>
            </a:r>
            <a:r>
              <a:rPr lang="nl-NL" sz="600" dirty="0"/>
              <a:t> </a:t>
            </a:r>
            <a:r>
              <a:rPr lang="nl-NL" sz="600" dirty="0" err="1"/>
              <a:t>regulations</a:t>
            </a:r>
            <a:r>
              <a:rPr lang="nl-NL" sz="600" dirty="0"/>
              <a:t>, </a:t>
            </a:r>
            <a:r>
              <a:rPr lang="nl-NL" sz="600" dirty="0" err="1"/>
              <a:t>policies</a:t>
            </a:r>
            <a:r>
              <a:rPr lang="nl-NL" sz="600" dirty="0"/>
              <a:t> </a:t>
            </a:r>
            <a:r>
              <a:rPr lang="nl-NL" sz="600" dirty="0" err="1"/>
              <a:t>and</a:t>
            </a:r>
            <a:r>
              <a:rPr lang="nl-NL" sz="600" dirty="0"/>
              <a:t> </a:t>
            </a:r>
            <a:r>
              <a:rPr lang="nl-NL" sz="600" dirty="0" err="1"/>
              <a:t>other</a:t>
            </a:r>
            <a:r>
              <a:rPr lang="nl-NL" sz="600" dirty="0"/>
              <a:t> </a:t>
            </a:r>
            <a:r>
              <a:rPr lang="nl-NL" sz="600" dirty="0" err="1"/>
              <a:t>social</a:t>
            </a:r>
            <a:r>
              <a:rPr lang="nl-NL" sz="600" dirty="0"/>
              <a:t> </a:t>
            </a:r>
            <a:r>
              <a:rPr lang="nl-NL" sz="600" dirty="0" err="1"/>
              <a:t>documents</a:t>
            </a:r>
            <a:endParaRPr lang="nl-NL" sz="600" dirty="0"/>
          </a:p>
        </p:txBody>
      </p:sp>
      <p:sp>
        <p:nvSpPr>
          <p:cNvPr id="34" name="TextBox 33"/>
          <p:cNvSpPr txBox="1"/>
          <p:nvPr userDrawn="1"/>
        </p:nvSpPr>
        <p:spPr>
          <a:xfrm>
            <a:off x="2164517" y="4039855"/>
            <a:ext cx="2833205" cy="184666"/>
          </a:xfrm>
          <a:prstGeom prst="rect">
            <a:avLst/>
          </a:prstGeom>
          <a:solidFill>
            <a:schemeClr val="bg2"/>
          </a:solidFill>
          <a:ln>
            <a:solidFill>
              <a:schemeClr val="tx1"/>
            </a:solidFill>
          </a:ln>
        </p:spPr>
        <p:txBody>
          <a:bodyPr wrap="square" rtlCol="0">
            <a:spAutoFit/>
          </a:bodyPr>
          <a:lstStyle/>
          <a:p>
            <a:r>
              <a:rPr lang="nl-NL" sz="600" dirty="0"/>
              <a:t>Child benefit fund</a:t>
            </a:r>
          </a:p>
        </p:txBody>
      </p:sp>
      <p:sp>
        <p:nvSpPr>
          <p:cNvPr id="35" name="TextBox 34"/>
          <p:cNvSpPr txBox="1"/>
          <p:nvPr userDrawn="1"/>
        </p:nvSpPr>
        <p:spPr>
          <a:xfrm>
            <a:off x="2164517" y="3491112"/>
            <a:ext cx="2833205" cy="184666"/>
          </a:xfrm>
          <a:prstGeom prst="rect">
            <a:avLst/>
          </a:prstGeom>
          <a:solidFill>
            <a:schemeClr val="bg2"/>
          </a:solidFill>
          <a:ln>
            <a:solidFill>
              <a:schemeClr val="tx1"/>
            </a:solidFill>
          </a:ln>
        </p:spPr>
        <p:txBody>
          <a:bodyPr wrap="square" rtlCol="0">
            <a:spAutoFit/>
          </a:bodyPr>
          <a:lstStyle/>
          <a:p>
            <a:r>
              <a:rPr lang="nl-NL" sz="600" dirty="0"/>
              <a:t>Legal information</a:t>
            </a:r>
          </a:p>
        </p:txBody>
      </p:sp>
      <p:sp>
        <p:nvSpPr>
          <p:cNvPr id="36" name="TextBox 35"/>
          <p:cNvSpPr txBox="1"/>
          <p:nvPr userDrawn="1"/>
        </p:nvSpPr>
        <p:spPr>
          <a:xfrm>
            <a:off x="2055783" y="1073699"/>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37" name="TextBox 36"/>
          <p:cNvSpPr txBox="1"/>
          <p:nvPr userDrawn="1"/>
        </p:nvSpPr>
        <p:spPr>
          <a:xfrm>
            <a:off x="5235647" y="1072842"/>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38" name="TextBox 37"/>
          <p:cNvSpPr txBox="1"/>
          <p:nvPr userDrawn="1"/>
        </p:nvSpPr>
        <p:spPr>
          <a:xfrm>
            <a:off x="5347625" y="2876434"/>
            <a:ext cx="2824094" cy="1015663"/>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organisation</a:t>
            </a:r>
            <a:r>
              <a:rPr lang="nl-NL" sz="600" dirty="0"/>
              <a:t>: </a:t>
            </a:r>
          </a:p>
          <a:p>
            <a:pPr marL="171450" indent="-171450">
              <a:buFont typeface="Arial" panose="020B0604020202020204" pitchFamily="34" charset="0"/>
              <a:buChar char="•"/>
            </a:pPr>
            <a:r>
              <a:rPr lang="nl-NL" sz="600" dirty="0"/>
              <a:t>Connection </a:t>
            </a:r>
            <a:r>
              <a:rPr lang="nl-NL" sz="600" dirty="0" err="1"/>
              <a:t>External</a:t>
            </a:r>
            <a:r>
              <a:rPr lang="nl-NL" sz="600" dirty="0"/>
              <a:t> Service – </a:t>
            </a:r>
            <a:r>
              <a:rPr lang="nl-NL" sz="600" dirty="0" err="1"/>
              <a:t>Periodical</a:t>
            </a:r>
            <a:r>
              <a:rPr lang="nl-NL" sz="600" dirty="0"/>
              <a:t> </a:t>
            </a:r>
            <a:r>
              <a:rPr lang="nl-NL" sz="600" dirty="0" err="1"/>
              <a:t>and</a:t>
            </a:r>
            <a:r>
              <a:rPr lang="nl-NL" sz="600" dirty="0"/>
              <a:t> </a:t>
            </a:r>
            <a:r>
              <a:rPr lang="nl-NL" sz="600" dirty="0" err="1"/>
              <a:t>not</a:t>
            </a:r>
            <a:r>
              <a:rPr lang="nl-NL" sz="600" dirty="0"/>
              <a:t> </a:t>
            </a:r>
            <a:r>
              <a:rPr lang="nl-NL" sz="600" dirty="0" err="1"/>
              <a:t>periodical</a:t>
            </a:r>
            <a:r>
              <a:rPr lang="nl-NL" sz="600" dirty="0"/>
              <a:t> </a:t>
            </a:r>
            <a:r>
              <a:rPr lang="nl-NL" sz="600" dirty="0" err="1"/>
              <a:t>researches</a:t>
            </a:r>
            <a:endParaRPr lang="nl-NL" sz="600" dirty="0"/>
          </a:p>
          <a:p>
            <a:pPr marL="171450" indent="-171450">
              <a:buFont typeface="Arial" panose="020B0604020202020204" pitchFamily="34" charset="0"/>
              <a:buChar char="•"/>
            </a:pPr>
            <a:r>
              <a:rPr lang="nl-NL" sz="600" dirty="0"/>
              <a:t>Risk analysis </a:t>
            </a:r>
            <a:r>
              <a:rPr lang="nl-NL" sz="600" dirty="0" err="1"/>
              <a:t>and</a:t>
            </a:r>
            <a:r>
              <a:rPr lang="nl-NL" sz="600" dirty="0"/>
              <a:t> </a:t>
            </a:r>
            <a:r>
              <a:rPr lang="nl-NL" sz="600" dirty="0" err="1"/>
              <a:t>global</a:t>
            </a:r>
            <a:r>
              <a:rPr lang="nl-NL" sz="600" dirty="0"/>
              <a:t> prevention plan</a:t>
            </a:r>
          </a:p>
          <a:p>
            <a:pPr marL="171450" indent="-171450">
              <a:buFont typeface="Arial" panose="020B0604020202020204" pitchFamily="34" charset="0"/>
              <a:buChar char="•"/>
            </a:pPr>
            <a:r>
              <a:rPr lang="nl-NL" sz="600" dirty="0" err="1"/>
              <a:t>Measurement</a:t>
            </a:r>
            <a:r>
              <a:rPr lang="nl-NL" sz="600" dirty="0"/>
              <a:t> stress </a:t>
            </a:r>
            <a:r>
              <a:rPr lang="nl-NL" sz="600" dirty="0" err="1"/>
              <a:t>and</a:t>
            </a:r>
            <a:r>
              <a:rPr lang="nl-NL" sz="600" dirty="0"/>
              <a:t> engagement (sensor)</a:t>
            </a:r>
          </a:p>
          <a:p>
            <a:pPr marL="171450" indent="-171450">
              <a:buFont typeface="Arial" panose="020B0604020202020204" pitchFamily="34" charset="0"/>
              <a:buChar char="•"/>
            </a:pPr>
            <a:r>
              <a:rPr lang="nl-NL" sz="600" dirty="0"/>
              <a:t>Certificatie (OHSAS 18011, VCA, ISO, EPC, …)</a:t>
            </a:r>
          </a:p>
          <a:p>
            <a:pPr marL="171450" indent="-171450">
              <a:buFont typeface="Arial" panose="020B0604020202020204" pitchFamily="34" charset="0"/>
              <a:buChar char="•"/>
            </a:pPr>
            <a:r>
              <a:rPr lang="nl-NL" sz="600" dirty="0" err="1"/>
              <a:t>Occupational</a:t>
            </a:r>
            <a:r>
              <a:rPr lang="nl-NL" sz="600" dirty="0"/>
              <a:t> </a:t>
            </a:r>
            <a:r>
              <a:rPr lang="nl-NL" sz="600" dirty="0" err="1"/>
              <a:t>hygiene</a:t>
            </a:r>
            <a:r>
              <a:rPr lang="nl-NL" sz="600" dirty="0"/>
              <a:t>: </a:t>
            </a:r>
            <a:r>
              <a:rPr lang="nl-NL" sz="600" dirty="0" err="1"/>
              <a:t>physical</a:t>
            </a:r>
            <a:r>
              <a:rPr lang="nl-NL" sz="600" dirty="0"/>
              <a:t>, </a:t>
            </a:r>
            <a:r>
              <a:rPr lang="nl-NL" sz="600" dirty="0" err="1"/>
              <a:t>chemical</a:t>
            </a:r>
            <a:r>
              <a:rPr lang="nl-NL" sz="600" dirty="0"/>
              <a:t> </a:t>
            </a:r>
            <a:r>
              <a:rPr lang="nl-NL" sz="600" dirty="0" err="1"/>
              <a:t>and</a:t>
            </a:r>
            <a:r>
              <a:rPr lang="nl-NL" sz="600" dirty="0"/>
              <a:t> </a:t>
            </a:r>
            <a:r>
              <a:rPr lang="nl-NL" sz="600" dirty="0" err="1"/>
              <a:t>biological</a:t>
            </a:r>
            <a:r>
              <a:rPr lang="nl-NL" sz="600" dirty="0"/>
              <a:t> agentia</a:t>
            </a:r>
          </a:p>
          <a:p>
            <a:pPr marL="171450" indent="-171450">
              <a:buFont typeface="Arial" panose="020B0604020202020204" pitchFamily="34" charset="0"/>
              <a:buChar char="•"/>
            </a:pPr>
            <a:r>
              <a:rPr lang="nl-NL" sz="600" dirty="0" err="1"/>
              <a:t>Ergonomics</a:t>
            </a:r>
            <a:r>
              <a:rPr lang="nl-NL" sz="600" dirty="0"/>
              <a:t>: </a:t>
            </a:r>
            <a:r>
              <a:rPr lang="nl-NL" sz="600" dirty="0" err="1"/>
              <a:t>environmental</a:t>
            </a:r>
            <a:r>
              <a:rPr lang="nl-NL" sz="600" dirty="0"/>
              <a:t> factors, </a:t>
            </a:r>
            <a:r>
              <a:rPr lang="nl-NL" sz="600" dirty="0" err="1"/>
              <a:t>work</a:t>
            </a:r>
            <a:r>
              <a:rPr lang="nl-NL" sz="600" dirty="0"/>
              <a:t> stations, </a:t>
            </a:r>
            <a:r>
              <a:rPr lang="nl-NL" sz="600" dirty="0" err="1"/>
              <a:t>physical</a:t>
            </a:r>
            <a:r>
              <a:rPr lang="nl-NL" sz="600" dirty="0"/>
              <a:t> </a:t>
            </a:r>
            <a:r>
              <a:rPr lang="nl-NL" sz="600" dirty="0" err="1"/>
              <a:t>inconvenience</a:t>
            </a:r>
            <a:r>
              <a:rPr lang="nl-NL" sz="600" dirty="0"/>
              <a:t>, </a:t>
            </a:r>
            <a:r>
              <a:rPr lang="nl-NL" sz="600" dirty="0" err="1"/>
              <a:t>ergocoaching</a:t>
            </a:r>
            <a:endParaRPr lang="nl-NL" sz="600" dirty="0"/>
          </a:p>
          <a:p>
            <a:pPr marL="171450" indent="-171450">
              <a:buFont typeface="Arial" panose="020B0604020202020204" pitchFamily="34" charset="0"/>
              <a:buChar char="•"/>
            </a:pPr>
            <a:r>
              <a:rPr lang="nl-NL" sz="600" dirty="0" err="1"/>
              <a:t>Mental</a:t>
            </a:r>
            <a:r>
              <a:rPr lang="nl-NL" sz="600" dirty="0"/>
              <a:t>: </a:t>
            </a:r>
            <a:r>
              <a:rPr lang="nl-NL" sz="600" dirty="0" err="1"/>
              <a:t>confidant</a:t>
            </a:r>
            <a:r>
              <a:rPr lang="nl-NL" sz="600" dirty="0"/>
              <a:t>, assistance </a:t>
            </a:r>
            <a:r>
              <a:rPr lang="nl-NL" sz="600" dirty="0" err="1"/>
              <a:t>addiction</a:t>
            </a:r>
            <a:r>
              <a:rPr lang="nl-NL" sz="600" dirty="0"/>
              <a:t> (alcohol, drug, </a:t>
            </a:r>
            <a:r>
              <a:rPr lang="nl-NL" sz="600" dirty="0" err="1"/>
              <a:t>tabacco</a:t>
            </a:r>
            <a:r>
              <a:rPr lang="nl-NL" sz="600" dirty="0"/>
              <a:t>)</a:t>
            </a:r>
          </a:p>
          <a:p>
            <a:pPr marL="171450" indent="-171450">
              <a:buFont typeface="Arial" panose="020B0604020202020204" pitchFamily="34" charset="0"/>
              <a:buChar char="•"/>
            </a:pPr>
            <a:r>
              <a:rPr lang="nl-NL" sz="600" dirty="0"/>
              <a:t>Safety: </a:t>
            </a:r>
            <a:r>
              <a:rPr lang="nl-NL" sz="600" dirty="0" err="1"/>
              <a:t>firefighting</a:t>
            </a:r>
            <a:r>
              <a:rPr lang="nl-NL" sz="600" dirty="0"/>
              <a:t> </a:t>
            </a:r>
            <a:r>
              <a:rPr lang="nl-NL" sz="600" dirty="0" err="1"/>
              <a:t>and</a:t>
            </a:r>
            <a:r>
              <a:rPr lang="nl-NL" sz="600" dirty="0"/>
              <a:t> </a:t>
            </a:r>
            <a:r>
              <a:rPr lang="nl-NL" sz="600" dirty="0" err="1"/>
              <a:t>emergency</a:t>
            </a:r>
            <a:r>
              <a:rPr lang="nl-NL" sz="600" dirty="0"/>
              <a:t> plan, </a:t>
            </a:r>
            <a:r>
              <a:rPr lang="nl-NL" sz="600" dirty="0" err="1"/>
              <a:t>work</a:t>
            </a:r>
            <a:r>
              <a:rPr lang="nl-NL" sz="600" dirty="0"/>
              <a:t> equipment</a:t>
            </a:r>
          </a:p>
        </p:txBody>
      </p:sp>
      <p:sp>
        <p:nvSpPr>
          <p:cNvPr id="39" name="TextBox 38"/>
          <p:cNvSpPr txBox="1"/>
          <p:nvPr userDrawn="1"/>
        </p:nvSpPr>
        <p:spPr>
          <a:xfrm>
            <a:off x="5347625" y="3884519"/>
            <a:ext cx="2824094" cy="646331"/>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individual</a:t>
            </a:r>
            <a:r>
              <a:rPr lang="nl-NL" sz="600" dirty="0"/>
              <a:t>: </a:t>
            </a:r>
          </a:p>
          <a:p>
            <a:pPr marL="171450" indent="-171450">
              <a:buFont typeface="Arial" panose="020B0604020202020204" pitchFamily="34" charset="0"/>
              <a:buChar char="•"/>
            </a:pPr>
            <a:r>
              <a:rPr lang="nl-NL" sz="600" dirty="0" err="1"/>
              <a:t>Flu</a:t>
            </a:r>
            <a:r>
              <a:rPr lang="nl-NL" sz="600" dirty="0"/>
              <a:t> </a:t>
            </a:r>
            <a:r>
              <a:rPr lang="nl-NL" sz="600" dirty="0" err="1"/>
              <a:t>vaccination</a:t>
            </a:r>
            <a:endParaRPr lang="nl-NL" sz="600" dirty="0"/>
          </a:p>
          <a:p>
            <a:pPr marL="171450" indent="-171450">
              <a:buFont typeface="Arial" panose="020B0604020202020204" pitchFamily="34" charset="0"/>
              <a:buChar char="•"/>
            </a:pPr>
            <a:r>
              <a:rPr lang="nl-NL" sz="600" dirty="0" err="1"/>
              <a:t>Individual</a:t>
            </a:r>
            <a:r>
              <a:rPr lang="nl-NL" sz="600" dirty="0"/>
              <a:t> </a:t>
            </a:r>
            <a:r>
              <a:rPr lang="nl-NL" sz="600" dirty="0" err="1"/>
              <a:t>request</a:t>
            </a:r>
            <a:r>
              <a:rPr lang="nl-NL" sz="600" dirty="0"/>
              <a:t> </a:t>
            </a:r>
            <a:r>
              <a:rPr lang="nl-NL" sz="600" dirty="0" err="1"/>
              <a:t>with</a:t>
            </a:r>
            <a:r>
              <a:rPr lang="nl-NL" sz="600" dirty="0"/>
              <a:t> </a:t>
            </a:r>
            <a:r>
              <a:rPr lang="nl-NL" sz="600" dirty="0" err="1"/>
              <a:t>reference</a:t>
            </a:r>
            <a:r>
              <a:rPr lang="nl-NL" sz="600" dirty="0"/>
              <a:t> </a:t>
            </a:r>
            <a:r>
              <a:rPr lang="nl-NL" sz="600" dirty="0" err="1"/>
              <a:t>to</a:t>
            </a:r>
            <a:r>
              <a:rPr lang="nl-NL" sz="600" dirty="0"/>
              <a:t> stress, </a:t>
            </a:r>
            <a:r>
              <a:rPr lang="nl-NL" sz="600" dirty="0" err="1"/>
              <a:t>burnout</a:t>
            </a:r>
            <a:r>
              <a:rPr lang="nl-NL" sz="600" dirty="0"/>
              <a:t>, </a:t>
            </a:r>
            <a:r>
              <a:rPr lang="nl-NL" sz="600" dirty="0" err="1"/>
              <a:t>bullying</a:t>
            </a:r>
            <a:r>
              <a:rPr lang="nl-NL" sz="600" dirty="0"/>
              <a:t> </a:t>
            </a:r>
            <a:r>
              <a:rPr lang="nl-NL" sz="600" dirty="0" err="1"/>
              <a:t>and</a:t>
            </a:r>
            <a:r>
              <a:rPr lang="nl-NL" sz="600" dirty="0"/>
              <a:t> </a:t>
            </a:r>
            <a:r>
              <a:rPr lang="nl-NL" sz="600" dirty="0" err="1"/>
              <a:t>sexual</a:t>
            </a:r>
            <a:r>
              <a:rPr lang="nl-NL" sz="600" dirty="0"/>
              <a:t> </a:t>
            </a:r>
            <a:r>
              <a:rPr lang="nl-NL" sz="600" dirty="0" err="1"/>
              <a:t>harassment</a:t>
            </a:r>
            <a:r>
              <a:rPr lang="nl-NL" sz="600" dirty="0"/>
              <a:t> at </a:t>
            </a:r>
            <a:r>
              <a:rPr lang="nl-NL" sz="600" dirty="0" err="1"/>
              <a:t>work</a:t>
            </a:r>
            <a:endParaRPr lang="nl-NL" sz="600" dirty="0"/>
          </a:p>
          <a:p>
            <a:pPr marL="171450" indent="-171450">
              <a:buFont typeface="Arial" panose="020B0604020202020204" pitchFamily="34" charset="0"/>
              <a:buChar char="•"/>
            </a:pPr>
            <a:r>
              <a:rPr lang="nl-NL" sz="600" dirty="0"/>
              <a:t>Employee Assistance Program (EAP)</a:t>
            </a:r>
          </a:p>
          <a:p>
            <a:pPr marL="171450" indent="-171450">
              <a:buFont typeface="Arial" panose="020B0604020202020204" pitchFamily="34" charset="0"/>
              <a:buChar char="•"/>
            </a:pPr>
            <a:r>
              <a:rPr lang="nl-NL" sz="600" dirty="0" err="1"/>
              <a:t>Intervention</a:t>
            </a:r>
            <a:r>
              <a:rPr lang="nl-NL" sz="600" dirty="0"/>
              <a:t> </a:t>
            </a:r>
            <a:r>
              <a:rPr lang="nl-NL" sz="600" dirty="0" err="1"/>
              <a:t>and</a:t>
            </a:r>
            <a:r>
              <a:rPr lang="nl-NL" sz="600" dirty="0"/>
              <a:t> conflict </a:t>
            </a:r>
            <a:r>
              <a:rPr lang="nl-NL" sz="600" dirty="0" err="1"/>
              <a:t>mediation</a:t>
            </a:r>
            <a:endParaRPr lang="nl-NL" sz="600" dirty="0"/>
          </a:p>
        </p:txBody>
      </p:sp>
      <p:sp>
        <p:nvSpPr>
          <p:cNvPr id="40" name="TextBox 39"/>
          <p:cNvSpPr txBox="1"/>
          <p:nvPr userDrawn="1"/>
        </p:nvSpPr>
        <p:spPr>
          <a:xfrm>
            <a:off x="2053852" y="2641002"/>
            <a:ext cx="3043702"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PAYROLL</a:t>
            </a:r>
          </a:p>
        </p:txBody>
      </p:sp>
      <p:sp>
        <p:nvSpPr>
          <p:cNvPr id="41"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2</a:t>
            </a:r>
          </a:p>
        </p:txBody>
      </p:sp>
    </p:spTree>
    <p:extLst>
      <p:ext uri="{BB962C8B-B14F-4D97-AF65-F5344CB8AC3E}">
        <p14:creationId xmlns:p14="http://schemas.microsoft.com/office/powerpoint/2010/main" val="8941507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ferenties met logo 2">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26" name="Rectangle 25"/>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9" name="Rectangle 38"/>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ectangle 39"/>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Rectangle 40"/>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Rectangle 42"/>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4" name="Rectangle 43"/>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ectangle 44"/>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6" name="Picture 23" descr="logo letterheadfly"/>
          <p:cNvPicPr>
            <a:picLocks noChangeArrowheads="1"/>
          </p:cNvPicPr>
          <p:nvPr userDrawn="1"/>
        </p:nvPicPr>
        <p:blipFill>
          <a:blip r:embed="rId3" cstate="print">
            <a:extLst>
              <a:ext uri="{28A0092B-C50C-407E-A947-70E740481C1C}">
                <a14:useLocalDpi xmlns:a14="http://schemas.microsoft.com/office/drawing/2010/main" val="0"/>
              </a:ext>
            </a:extLst>
          </a:blip>
          <a:srcRect l="5437" t="15663" r="5138"/>
          <a:stretch>
            <a:fillRect/>
          </a:stretch>
        </p:blipFill>
        <p:spPr bwMode="auto">
          <a:xfrm>
            <a:off x="1342193"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95433"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p:cNvPicPr>
          <p:nvPr userDrawn="1"/>
        </p:nvPicPr>
        <p:blipFill>
          <a:blip r:embed="rId5"/>
          <a:stretch>
            <a:fillRect/>
          </a:stretch>
        </p:blipFill>
        <p:spPr>
          <a:xfrm>
            <a:off x="4358630" y="1852960"/>
            <a:ext cx="1011642" cy="335832"/>
          </a:xfrm>
          <a:prstGeom prst="rect">
            <a:avLst/>
          </a:prstGeom>
        </p:spPr>
      </p:pic>
      <p:pic>
        <p:nvPicPr>
          <p:cNvPr id="61" name="Picture 60"/>
          <p:cNvPicPr>
            <a:picLocks noChangeAspect="1"/>
          </p:cNvPicPr>
          <p:nvPr userDrawn="1"/>
        </p:nvPicPr>
        <p:blipFill>
          <a:blip r:embed="rId6"/>
          <a:stretch>
            <a:fillRect/>
          </a:stretch>
        </p:blipFill>
        <p:spPr>
          <a:xfrm>
            <a:off x="5911949" y="1723796"/>
            <a:ext cx="866136" cy="594160"/>
          </a:xfrm>
          <a:prstGeom prst="rect">
            <a:avLst/>
          </a:prstGeom>
        </p:spPr>
      </p:pic>
      <p:pic>
        <p:nvPicPr>
          <p:cNvPr id="62" name="Picture 66"/>
          <p:cNvPicPr>
            <a:picLocks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456551"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Content Placeholder 17"/>
          <p:cNvPicPr>
            <a:picLocks noChangeAspect="1"/>
          </p:cNvPicPr>
          <p:nvPr userDrawn="1"/>
        </p:nvPicPr>
        <p:blipFill>
          <a:blip r:embed="rId8"/>
          <a:stretch>
            <a:fillRect/>
          </a:stretch>
        </p:blipFill>
        <p:spPr>
          <a:xfrm>
            <a:off x="1365976" y="3179648"/>
            <a:ext cx="1071844" cy="625797"/>
          </a:xfrm>
          <a:prstGeom prst="rect">
            <a:avLst/>
          </a:prstGeom>
        </p:spPr>
      </p:pic>
      <p:pic>
        <p:nvPicPr>
          <p:cNvPr id="64" name="Picture 61"/>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63613"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45465" y="3285624"/>
            <a:ext cx="934499" cy="413851"/>
          </a:xfrm>
          <a:prstGeom prst="rect">
            <a:avLst/>
          </a:prstGeom>
        </p:spPr>
      </p:pic>
      <p:pic>
        <p:nvPicPr>
          <p:cNvPr id="66" name="Picture 6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11466" y="3144250"/>
            <a:ext cx="705970" cy="696597"/>
          </a:xfrm>
          <a:prstGeom prst="rect">
            <a:avLst/>
          </a:prstGeom>
        </p:spPr>
      </p:pic>
      <p:pic>
        <p:nvPicPr>
          <p:cNvPr id="67" name="Picture 58"/>
          <p:cNvPicPr>
            <a:picLocks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819757"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Title 1"/>
          <p:cNvSpPr>
            <a:spLocks noGrp="1"/>
          </p:cNvSpPr>
          <p:nvPr>
            <p:ph type="title" hasCustomPrompt="1"/>
          </p:nvPr>
        </p:nvSpPr>
        <p:spPr>
          <a:xfrm>
            <a:off x="1205344" y="395222"/>
            <a:ext cx="7319343" cy="550331"/>
          </a:xfrm>
        </p:spPr>
        <p:txBody>
          <a:bodyPr/>
          <a:lstStyle>
            <a:lvl1pPr>
              <a:defRPr sz="3200"/>
            </a:lvl1pPr>
          </a:lstStyle>
          <a:p>
            <a:r>
              <a:rPr lang="nl-BE" dirty="0"/>
              <a:t>Referenties 2</a:t>
            </a:r>
            <a:endParaRPr dirty="0"/>
          </a:p>
        </p:txBody>
      </p:sp>
    </p:spTree>
    <p:extLst>
      <p:ext uri="{BB962C8B-B14F-4D97-AF65-F5344CB8AC3E}">
        <p14:creationId xmlns:p14="http://schemas.microsoft.com/office/powerpoint/2010/main" val="989690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Referenties">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Picture Placeholder 2"/>
          <p:cNvSpPr>
            <a:spLocks noGrp="1"/>
          </p:cNvSpPr>
          <p:nvPr>
            <p:ph type="pic" sz="quarter" idx="10" hasCustomPrompt="1"/>
          </p:nvPr>
        </p:nvSpPr>
        <p:spPr>
          <a:xfrm>
            <a:off x="1205345"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686904"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4168463"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1" name="Picture Placeholder 2"/>
          <p:cNvSpPr>
            <a:spLocks noGrp="1"/>
          </p:cNvSpPr>
          <p:nvPr>
            <p:ph type="pic" sz="quarter" idx="13" hasCustomPrompt="1"/>
          </p:nvPr>
        </p:nvSpPr>
        <p:spPr>
          <a:xfrm>
            <a:off x="5650022"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7131581"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1205345"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4" name="Picture Placeholder 2"/>
          <p:cNvSpPr>
            <a:spLocks noGrp="1"/>
          </p:cNvSpPr>
          <p:nvPr>
            <p:ph type="pic" sz="quarter" idx="16" hasCustomPrompt="1"/>
          </p:nvPr>
        </p:nvSpPr>
        <p:spPr>
          <a:xfrm>
            <a:off x="2686904"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4168463"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650022"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7" name="Picture Placeholder 2"/>
          <p:cNvSpPr>
            <a:spLocks noGrp="1"/>
          </p:cNvSpPr>
          <p:nvPr>
            <p:ph type="pic" sz="quarter" idx="19" hasCustomPrompt="1"/>
          </p:nvPr>
        </p:nvSpPr>
        <p:spPr>
          <a:xfrm>
            <a:off x="7131581" y="2784982"/>
            <a:ext cx="1393107" cy="1393107"/>
          </a:xfr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1205344" y="395222"/>
            <a:ext cx="7319343" cy="550331"/>
          </a:xfrm>
        </p:spPr>
        <p:txBody>
          <a:bodyPr/>
          <a:lstStyle>
            <a:lvl1pPr>
              <a:defRPr sz="3200" baseline="0"/>
            </a:lvl1pPr>
          </a:lstStyle>
          <a:p>
            <a:r>
              <a:rPr lang="nl-BE" dirty="0"/>
              <a:t>Referenties</a:t>
            </a:r>
            <a:endParaRPr lang="nl-NL" dirty="0"/>
          </a:p>
        </p:txBody>
      </p:sp>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6410065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ferenties + tekst">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Picture Placeholder 2"/>
          <p:cNvSpPr>
            <a:spLocks noGrp="1"/>
          </p:cNvSpPr>
          <p:nvPr>
            <p:ph type="pic" sz="quarter" idx="10" hasCustomPrompt="1"/>
          </p:nvPr>
        </p:nvSpPr>
        <p:spPr>
          <a:xfrm>
            <a:off x="1205345"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686904"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4168463"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7131581" y="1315368"/>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1205345"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4168463" y="2784982"/>
            <a:ext cx="1393107" cy="1393107"/>
          </a:xfr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650022" y="2784982"/>
            <a:ext cx="1393107" cy="1393107"/>
          </a:xfr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1205344" y="395222"/>
            <a:ext cx="7319343" cy="550331"/>
          </a:xfrm>
        </p:spPr>
        <p:txBody>
          <a:bodyPr/>
          <a:lstStyle>
            <a:lvl1pPr>
              <a:defRPr sz="3200" baseline="0"/>
            </a:lvl1pPr>
          </a:lstStyle>
          <a:p>
            <a:r>
              <a:rPr lang="nl-BE" dirty="0"/>
              <a:t>Referenties + tekst</a:t>
            </a:r>
            <a:endParaRPr lang="nl-NL" dirty="0"/>
          </a:p>
        </p:txBody>
      </p:sp>
      <p:sp>
        <p:nvSpPr>
          <p:cNvPr id="16" name="Tijdelijke aanduiding voor tekst 8"/>
          <p:cNvSpPr>
            <a:spLocks noGrp="1" noChangeAspect="1"/>
          </p:cNvSpPr>
          <p:nvPr>
            <p:ph type="body" sz="quarter" idx="20" hasCustomPrompt="1"/>
          </p:nvPr>
        </p:nvSpPr>
        <p:spPr>
          <a:xfrm>
            <a:off x="2686904" y="2784982"/>
            <a:ext cx="1393107" cy="1393107"/>
          </a:xfrm>
          <a:solidFill>
            <a:schemeClr val="accent4"/>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ijdelijke aanduiding voor tekst 8"/>
          <p:cNvSpPr>
            <a:spLocks noGrp="1" noChangeAspect="1"/>
          </p:cNvSpPr>
          <p:nvPr>
            <p:ph type="body" sz="quarter" idx="21" hasCustomPrompt="1"/>
          </p:nvPr>
        </p:nvSpPr>
        <p:spPr>
          <a:xfrm>
            <a:off x="5650021" y="1315367"/>
            <a:ext cx="1393107" cy="1393107"/>
          </a:xfrm>
          <a:solidFill>
            <a:schemeClr val="accent3"/>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ijdelijke aanduiding voor tekst 8"/>
          <p:cNvSpPr>
            <a:spLocks noGrp="1" noChangeAspect="1"/>
          </p:cNvSpPr>
          <p:nvPr>
            <p:ph type="body" sz="quarter" idx="22" hasCustomPrompt="1"/>
          </p:nvPr>
        </p:nvSpPr>
        <p:spPr>
          <a:xfrm>
            <a:off x="7131581" y="2784981"/>
            <a:ext cx="1393107" cy="1393107"/>
          </a:xfrm>
          <a:solidFill>
            <a:schemeClr val="accent2"/>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6683524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a:extLst>
              <a:ext uri="{28A0092B-C50C-407E-A947-70E740481C1C}">
                <a14:useLocalDpi xmlns:a14="http://schemas.microsoft.com/office/drawing/2010/main" val="0"/>
              </a:ext>
            </a:extLst>
          </a:blip>
          <a:srcRect l="345" t="13644" r="12069" b="15626"/>
          <a:stretch/>
        </p:blipFill>
        <p:spPr>
          <a:xfrm>
            <a:off x="0" y="-1"/>
            <a:ext cx="9144000" cy="514826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dirty="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a:t>Bedankt!</a:t>
            </a:r>
            <a:endParaRPr lang="nl-BE" sz="4000" b="0" dirty="0"/>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dirty="0">
                <a:solidFill>
                  <a:schemeClr val="bg2"/>
                </a:solidFill>
              </a:rPr>
              <a:t>www.attentia.be</a:t>
            </a:r>
          </a:p>
        </p:txBody>
      </p:sp>
      <p:pic>
        <p:nvPicPr>
          <p:cNvPr id="37" name="Picture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dirty="0" err="1">
                <a:hlinkClick r:id="rId8"/>
              </a:rPr>
              <a:t>linkedin.com</a:t>
            </a:r>
            <a:r>
              <a:rPr lang="en-US" sz="1000" dirty="0">
                <a:hlinkClick r:id="rId8"/>
              </a:rPr>
              <a:t>/company/</a:t>
            </a:r>
            <a:r>
              <a:rPr lang="en-US" sz="1000" dirty="0" err="1">
                <a:hlinkClick r:id="rId8"/>
              </a:rPr>
              <a:t>attentia</a:t>
            </a:r>
            <a:r>
              <a:rPr lang="en-US" sz="1000" dirty="0"/>
              <a:t> ● </a:t>
            </a:r>
            <a:r>
              <a:rPr lang="en-US" sz="1000" dirty="0" err="1">
                <a:hlinkClick r:id="rId9"/>
              </a:rPr>
              <a:t>facebook.com</a:t>
            </a:r>
            <a:r>
              <a:rPr lang="en-US" sz="1000" dirty="0">
                <a:hlinkClick r:id="rId9"/>
              </a:rPr>
              <a:t>/</a:t>
            </a:r>
            <a:r>
              <a:rPr lang="en-US" sz="1000" dirty="0" err="1">
                <a:hlinkClick r:id="rId9"/>
              </a:rPr>
              <a:t>AttentiaGroup</a:t>
            </a:r>
            <a:r>
              <a:rPr lang="en-US" sz="1000" dirty="0"/>
              <a:t> ● </a:t>
            </a:r>
            <a:r>
              <a:rPr lang="en-US" sz="1000" dirty="0" err="1">
                <a:hlinkClick r:id="rId10"/>
              </a:rPr>
              <a:t>twitter.com</a:t>
            </a:r>
            <a:r>
              <a:rPr lang="en-US" sz="1000" dirty="0">
                <a:hlinkClick r:id="rId10"/>
              </a:rPr>
              <a:t>/</a:t>
            </a:r>
            <a:r>
              <a:rPr lang="en-US" sz="1000" dirty="0" err="1">
                <a:hlinkClick r:id="rId10"/>
              </a:rPr>
              <a:t>attentianl</a:t>
            </a:r>
            <a:endParaRPr lang="en-US" sz="1000" dirty="0"/>
          </a:p>
          <a:p>
            <a:endParaRPr lang="en-US" sz="1000" dirty="0"/>
          </a:p>
          <a:p>
            <a:endParaRPr sz="1000" dirty="0"/>
          </a:p>
        </p:txBody>
      </p:sp>
    </p:spTree>
    <p:extLst>
      <p:ext uri="{BB962C8B-B14F-4D97-AF65-F5344CB8AC3E}">
        <p14:creationId xmlns:p14="http://schemas.microsoft.com/office/powerpoint/2010/main" val="1681710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524" y="4594251"/>
            <a:ext cx="782999" cy="437783"/>
          </a:xfrm>
          <a:prstGeom prst="rect">
            <a:avLst/>
          </a:prstGeom>
        </p:spPr>
      </p:pic>
      <p:sp>
        <p:nvSpPr>
          <p:cNvPr id="8" name="Rectangle 1"/>
          <p:cNvSpPr/>
          <p:nvPr userDrawn="1"/>
        </p:nvSpPr>
        <p:spPr>
          <a:xfrm>
            <a:off x="0" y="-1335"/>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rgbClr val="2E9E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799"/>
          </a:p>
        </p:txBody>
      </p:sp>
      <p:sp>
        <p:nvSpPr>
          <p:cNvPr id="10" name="Text Placeholder 2"/>
          <p:cNvSpPr>
            <a:spLocks noGrp="1"/>
          </p:cNvSpPr>
          <p:nvPr>
            <p:ph type="body" idx="1" hasCustomPrompt="1"/>
          </p:nvPr>
        </p:nvSpPr>
        <p:spPr>
          <a:xfrm>
            <a:off x="904499" y="297275"/>
            <a:ext cx="7924501" cy="413483"/>
          </a:xfrm>
          <a:prstGeom prst="rect">
            <a:avLst/>
          </a:prstGeom>
        </p:spPr>
        <p:txBody>
          <a:bodyPr anchor="t"/>
          <a:lstStyle>
            <a:lvl1pPr marL="0" indent="0">
              <a:buClr>
                <a:srgbClr val="F9A908"/>
              </a:buClr>
              <a:buFont typeface="AlBayan-Bold" charset="-78"/>
              <a:buNone/>
              <a:defRPr sz="2400" b="0" i="0">
                <a:solidFill>
                  <a:srgbClr val="68645F"/>
                </a:solidFill>
                <a:latin typeface="Trebuchet MS" panose="020B0603020202020204" pitchFamily="34" charset="0"/>
                <a:ea typeface="Trebuchet MS" panose="020B0603020202020204" pitchFamily="34"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
        <p:nvSpPr>
          <p:cNvPr id="13" name="Text Placeholder 2"/>
          <p:cNvSpPr>
            <a:spLocks noGrp="1"/>
          </p:cNvSpPr>
          <p:nvPr>
            <p:ph type="body" idx="10" hasCustomPrompt="1"/>
          </p:nvPr>
        </p:nvSpPr>
        <p:spPr>
          <a:xfrm>
            <a:off x="904500" y="937768"/>
            <a:ext cx="7924500" cy="3591623"/>
          </a:xfrm>
          <a:prstGeom prst="rect">
            <a:avLst/>
          </a:prstGeom>
        </p:spPr>
        <p:txBody>
          <a:bodyPr anchor="t"/>
          <a:lstStyle>
            <a:lvl1pPr marL="0" indent="0">
              <a:buClr>
                <a:srgbClr val="F9A908"/>
              </a:buClr>
              <a:buFont typeface="AlBayan-Bold" charset="-78"/>
              <a:buNone/>
              <a:defRPr sz="1050" b="0" i="0">
                <a:solidFill>
                  <a:schemeClr val="tx1"/>
                </a:solidFill>
                <a:latin typeface="Trebuchet MS" panose="020B0603020202020204" pitchFamily="34" charset="0"/>
                <a:ea typeface="Trebuchet MS" panose="020B0603020202020204" pitchFamily="34"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Tree>
    <p:extLst>
      <p:ext uri="{BB962C8B-B14F-4D97-AF65-F5344CB8AC3E}">
        <p14:creationId xmlns:p14="http://schemas.microsoft.com/office/powerpoint/2010/main" val="164879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eldia 2">
    <p:spTree>
      <p:nvGrpSpPr>
        <p:cNvPr id="1" name=""/>
        <p:cNvGrpSpPr/>
        <p:nvPr/>
      </p:nvGrpSpPr>
      <p:grpSpPr>
        <a:xfrm>
          <a:off x="0" y="0"/>
          <a:ext cx="0" cy="0"/>
          <a:chOff x="0" y="0"/>
          <a:chExt cx="0" cy="0"/>
        </a:xfrm>
      </p:grpSpPr>
      <p:sp>
        <p:nvSpPr>
          <p:cNvPr id="15" name="Manual Input 4"/>
          <p:cNvSpPr/>
          <p:nvPr userDrawn="1"/>
        </p:nvSpPr>
        <p:spPr>
          <a:xfrm rot="10800000">
            <a:off x="-1" y="0"/>
            <a:ext cx="9158543" cy="113158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681 h 11681"/>
              <a:gd name="connsiteX1" fmla="*/ 10000 w 10000"/>
              <a:gd name="connsiteY1" fmla="*/ 0 h 11681"/>
              <a:gd name="connsiteX2" fmla="*/ 10000 w 10000"/>
              <a:gd name="connsiteY2" fmla="*/ 11681 h 11681"/>
              <a:gd name="connsiteX3" fmla="*/ 0 w 10000"/>
              <a:gd name="connsiteY3" fmla="*/ 11681 h 11681"/>
              <a:gd name="connsiteX4" fmla="*/ 0 w 10000"/>
              <a:gd name="connsiteY4" fmla="*/ 3681 h 11681"/>
              <a:gd name="connsiteX0" fmla="*/ 0 w 10000"/>
              <a:gd name="connsiteY0" fmla="*/ 13096 h 21096"/>
              <a:gd name="connsiteX1" fmla="*/ 10000 w 10000"/>
              <a:gd name="connsiteY1" fmla="*/ 0 h 21096"/>
              <a:gd name="connsiteX2" fmla="*/ 10000 w 10000"/>
              <a:gd name="connsiteY2" fmla="*/ 21096 h 21096"/>
              <a:gd name="connsiteX3" fmla="*/ 0 w 10000"/>
              <a:gd name="connsiteY3" fmla="*/ 21096 h 21096"/>
              <a:gd name="connsiteX4" fmla="*/ 0 w 10000"/>
              <a:gd name="connsiteY4" fmla="*/ 13096 h 21096"/>
              <a:gd name="connsiteX0" fmla="*/ 0 w 10000"/>
              <a:gd name="connsiteY0" fmla="*/ 7294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7294 h 15294"/>
              <a:gd name="connsiteX0" fmla="*/ 0 w 10000"/>
              <a:gd name="connsiteY0" fmla="*/ 8060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8060 h 15294"/>
              <a:gd name="connsiteX0" fmla="*/ 0 w 10011"/>
              <a:gd name="connsiteY0" fmla="*/ 9155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9155 h 15294"/>
              <a:gd name="connsiteX0" fmla="*/ 0 w 10011"/>
              <a:gd name="connsiteY0" fmla="*/ 10250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10250 h 1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5294">
                <a:moveTo>
                  <a:pt x="0" y="10250"/>
                </a:moveTo>
                <a:lnTo>
                  <a:pt x="10011" y="0"/>
                </a:lnTo>
                <a:lnTo>
                  <a:pt x="10011" y="15294"/>
                </a:lnTo>
                <a:lnTo>
                  <a:pt x="11" y="15294"/>
                </a:lnTo>
                <a:cubicBezTo>
                  <a:pt x="7" y="13248"/>
                  <a:pt x="4" y="12296"/>
                  <a:pt x="0" y="10250"/>
                </a:cubicBezTo>
                <a:close/>
              </a:path>
            </a:pathLst>
          </a:custGeom>
          <a:solidFill>
            <a:srgbClr val="F9A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pic>
        <p:nvPicPr>
          <p:cNvPr id="16" name="Picture 15"/>
          <p:cNvPicPr>
            <a:picLocks noChangeAspect="1"/>
          </p:cNvPicPr>
          <p:nvPr userDrawn="1"/>
        </p:nvPicPr>
        <p:blipFill>
          <a:blip r:embed="rId2"/>
          <a:stretch>
            <a:fillRect/>
          </a:stretch>
        </p:blipFill>
        <p:spPr>
          <a:xfrm>
            <a:off x="7956376" y="4515966"/>
            <a:ext cx="946220" cy="528639"/>
          </a:xfrm>
          <a:prstGeom prst="rect">
            <a:avLst/>
          </a:prstGeom>
        </p:spPr>
      </p:pic>
      <p:sp>
        <p:nvSpPr>
          <p:cNvPr id="5" name="Titel 1"/>
          <p:cNvSpPr>
            <a:spLocks noGrp="1"/>
          </p:cNvSpPr>
          <p:nvPr>
            <p:ph type="title" hasCustomPrompt="1"/>
          </p:nvPr>
        </p:nvSpPr>
        <p:spPr>
          <a:xfrm>
            <a:off x="802760" y="308558"/>
            <a:ext cx="4765149" cy="444478"/>
          </a:xfrm>
        </p:spPr>
        <p:txBody>
          <a:bodyPr/>
          <a:lstStyle>
            <a:lvl1pPr>
              <a:defRPr sz="2400" baseline="0">
                <a:solidFill>
                  <a:schemeClr val="bg2"/>
                </a:solidFill>
              </a:defRPr>
            </a:lvl1pPr>
          </a:lstStyle>
          <a:p>
            <a:r>
              <a:rPr lang="nl-BE" dirty="0"/>
              <a:t>Titel bewerken</a:t>
            </a:r>
            <a:endParaRPr lang="nl-NL" dirty="0"/>
          </a:p>
        </p:txBody>
      </p:sp>
    </p:spTree>
    <p:extLst>
      <p:ext uri="{BB962C8B-B14F-4D97-AF65-F5344CB8AC3E}">
        <p14:creationId xmlns:p14="http://schemas.microsoft.com/office/powerpoint/2010/main" val="102525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9148480" cy="5148263"/>
          </a:xfrm>
          <a:prstGeom prst="rect">
            <a:avLst/>
          </a:prstGeom>
          <a:solidFill>
            <a:srgbClr val="E9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 name="Manual Input 4"/>
          <p:cNvSpPr/>
          <p:nvPr userDrawn="1"/>
        </p:nvSpPr>
        <p:spPr>
          <a:xfrm>
            <a:off x="-10064" y="3692157"/>
            <a:ext cx="9158543" cy="14529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681 h 11681"/>
              <a:gd name="connsiteX1" fmla="*/ 10000 w 10000"/>
              <a:gd name="connsiteY1" fmla="*/ 0 h 11681"/>
              <a:gd name="connsiteX2" fmla="*/ 10000 w 10000"/>
              <a:gd name="connsiteY2" fmla="*/ 11681 h 11681"/>
              <a:gd name="connsiteX3" fmla="*/ 0 w 10000"/>
              <a:gd name="connsiteY3" fmla="*/ 11681 h 11681"/>
              <a:gd name="connsiteX4" fmla="*/ 0 w 10000"/>
              <a:gd name="connsiteY4" fmla="*/ 3681 h 11681"/>
              <a:gd name="connsiteX0" fmla="*/ 0 w 10000"/>
              <a:gd name="connsiteY0" fmla="*/ 13096 h 21096"/>
              <a:gd name="connsiteX1" fmla="*/ 10000 w 10000"/>
              <a:gd name="connsiteY1" fmla="*/ 0 h 21096"/>
              <a:gd name="connsiteX2" fmla="*/ 10000 w 10000"/>
              <a:gd name="connsiteY2" fmla="*/ 21096 h 21096"/>
              <a:gd name="connsiteX3" fmla="*/ 0 w 10000"/>
              <a:gd name="connsiteY3" fmla="*/ 21096 h 21096"/>
              <a:gd name="connsiteX4" fmla="*/ 0 w 10000"/>
              <a:gd name="connsiteY4" fmla="*/ 13096 h 21096"/>
              <a:gd name="connsiteX0" fmla="*/ 0 w 10000"/>
              <a:gd name="connsiteY0" fmla="*/ 7294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7294 h 15294"/>
              <a:gd name="connsiteX0" fmla="*/ 0 w 10000"/>
              <a:gd name="connsiteY0" fmla="*/ 8060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8060 h 15294"/>
              <a:gd name="connsiteX0" fmla="*/ 0 w 10011"/>
              <a:gd name="connsiteY0" fmla="*/ 9155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9155 h 15294"/>
              <a:gd name="connsiteX0" fmla="*/ 0 w 10011"/>
              <a:gd name="connsiteY0" fmla="*/ 10250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10250 h 1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5294">
                <a:moveTo>
                  <a:pt x="0" y="10250"/>
                </a:moveTo>
                <a:lnTo>
                  <a:pt x="10011" y="0"/>
                </a:lnTo>
                <a:lnTo>
                  <a:pt x="10011" y="15294"/>
                </a:lnTo>
                <a:lnTo>
                  <a:pt x="11" y="15294"/>
                </a:lnTo>
                <a:cubicBezTo>
                  <a:pt x="7" y="13248"/>
                  <a:pt x="4" y="12296"/>
                  <a:pt x="0" y="102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110" y="4159961"/>
            <a:ext cx="1267691" cy="708780"/>
          </a:xfrm>
          <a:prstGeom prst="rect">
            <a:avLst/>
          </a:prstGeom>
        </p:spPr>
      </p:pic>
    </p:spTree>
    <p:extLst>
      <p:ext uri="{BB962C8B-B14F-4D97-AF65-F5344CB8AC3E}">
        <p14:creationId xmlns:p14="http://schemas.microsoft.com/office/powerpoint/2010/main" val="2334551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2526347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40179675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Titeltekst</a:t>
            </a:r>
          </a:p>
        </p:txBody>
      </p:sp>
      <p:sp>
        <p:nvSpPr>
          <p:cNvPr id="48" name="Shape 4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157583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 medische centra N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6737" y="1047290"/>
            <a:ext cx="5340559" cy="3799738"/>
          </a:xfrm>
          <a:prstGeom prst="rect">
            <a:avLst/>
          </a:prstGeom>
        </p:spPr>
      </p:pic>
      <p:sp>
        <p:nvSpPr>
          <p:cNvPr id="12"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NL</a:t>
            </a:r>
          </a:p>
        </p:txBody>
      </p:sp>
    </p:spTree>
    <p:extLst>
      <p:ext uri="{BB962C8B-B14F-4D97-AF65-F5344CB8AC3E}">
        <p14:creationId xmlns:p14="http://schemas.microsoft.com/office/powerpoint/2010/main" val="21223423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28650" y="1370486"/>
            <a:ext cx="3886200" cy="3266526"/>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29150" y="1370486"/>
            <a:ext cx="3886200" cy="3266526"/>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70E30CA4-6085-4176-BC2D-61273CDFBCCE}"/>
              </a:ext>
            </a:extLst>
          </p:cNvPr>
          <p:cNvSpPr>
            <a:spLocks noGrp="1"/>
          </p:cNvSpPr>
          <p:nvPr>
            <p:ph type="dt" sz="half" idx="10"/>
          </p:nvPr>
        </p:nvSpPr>
        <p:spPr/>
        <p:txBody>
          <a:bodyPr/>
          <a:lstStyle>
            <a:lvl1pPr>
              <a:defRPr/>
            </a:lvl1pPr>
          </a:lstStyle>
          <a:p>
            <a:pPr>
              <a:defRPr/>
            </a:pPr>
            <a:fld id="{D8B64CD4-ECB5-4074-8D42-4A55FECEE26A}" type="datetime1">
              <a:rPr lang="en-US" altLang="en-US"/>
              <a:pPr>
                <a:defRPr/>
              </a:pPr>
              <a:t>9/21/2018</a:t>
            </a:fld>
            <a:endParaRPr lang="en-US" altLang="en-US"/>
          </a:p>
        </p:txBody>
      </p:sp>
      <p:sp>
        <p:nvSpPr>
          <p:cNvPr id="6" name="Footer Placeholder 4">
            <a:extLst>
              <a:ext uri="{FF2B5EF4-FFF2-40B4-BE49-F238E27FC236}">
                <a16:creationId xmlns:a16="http://schemas.microsoft.com/office/drawing/2014/main" id="{883CBD33-20BB-40AC-BC6A-074B4F84559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DB579B2-27C0-4CD1-9BA2-8423495DBBC3}"/>
              </a:ext>
            </a:extLst>
          </p:cNvPr>
          <p:cNvSpPr>
            <a:spLocks noGrp="1"/>
          </p:cNvSpPr>
          <p:nvPr>
            <p:ph type="sldNum" sz="quarter" idx="12"/>
          </p:nvPr>
        </p:nvSpPr>
        <p:spPr/>
        <p:txBody>
          <a:bodyPr/>
          <a:lstStyle>
            <a:lvl1pPr>
              <a:defRPr/>
            </a:lvl1pPr>
          </a:lstStyle>
          <a:p>
            <a:pPr>
              <a:defRPr/>
            </a:pPr>
            <a:fld id="{F6F386ED-80D5-4566-9769-7D57D5379A88}" type="slidenum">
              <a:rPr lang="en-US" altLang="en-US"/>
              <a:pPr>
                <a:defRPr/>
              </a:pPr>
              <a:t>‹nr.›</a:t>
            </a:fld>
            <a:endParaRPr lang="en-US" altLang="en-US"/>
          </a:p>
        </p:txBody>
      </p:sp>
    </p:spTree>
    <p:extLst>
      <p:ext uri="{BB962C8B-B14F-4D97-AF65-F5344CB8AC3E}">
        <p14:creationId xmlns:p14="http://schemas.microsoft.com/office/powerpoint/2010/main" val="1915264880"/>
      </p:ext>
    </p:extLst>
  </p:cSld>
  <p:clrMapOvr>
    <a:masterClrMapping/>
  </p:clrMapOvr>
  <p:transition>
    <p:push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8399932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853" t="18220" r="28658" b="24963"/>
          <a:stretch/>
        </p:blipFill>
        <p:spPr>
          <a:xfrm>
            <a:off x="1" y="-1"/>
            <a:ext cx="9144000" cy="5136289"/>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itel 1"/>
          <p:cNvSpPr>
            <a:spLocks noGrp="1" noChangeAspect="1"/>
          </p:cNvSpPr>
          <p:nvPr>
            <p:ph type="ctrTitle" hasCustomPrompt="1"/>
          </p:nvPr>
        </p:nvSpPr>
        <p:spPr>
          <a:xfrm>
            <a:off x="608830" y="1445871"/>
            <a:ext cx="3766222" cy="512166"/>
          </a:xfrm>
        </p:spPr>
        <p:txBody>
          <a:bodyPr lIns="0" tIns="0" rIns="0" bIns="0" anchor="t" anchorCtr="0">
            <a:noAutofit/>
          </a:bodyPr>
          <a:lstStyle>
            <a:lvl1pPr algn="l">
              <a:defRPr sz="3000" b="1">
                <a:solidFill>
                  <a:schemeClr val="bg2"/>
                </a:solidFill>
              </a:defRPr>
            </a:lvl1pPr>
          </a:lstStyle>
          <a:p>
            <a:r>
              <a:rPr lang="nl-BE"/>
              <a:t>Titelstijl bewerken</a:t>
            </a:r>
            <a:endParaRPr lang="nl-NL"/>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a:t>Logo klant</a:t>
            </a:r>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err="1"/>
              <a:t>dd</a:t>
            </a:r>
            <a:r>
              <a:rPr lang="nl-NL"/>
              <a:t>/mm/</a:t>
            </a:r>
            <a:r>
              <a:rPr lang="nl-NL" err="1"/>
              <a:t>jjjj</a:t>
            </a:r>
            <a:endParaRPr lang="nl-NL"/>
          </a:p>
        </p:txBody>
      </p:sp>
      <p:sp>
        <p:nvSpPr>
          <p:cNvPr id="11" name="TextBox 10"/>
          <p:cNvSpPr txBox="1"/>
          <p:nvPr userDrawn="1"/>
        </p:nvSpPr>
        <p:spPr>
          <a:xfrm>
            <a:off x="84290" y="4655122"/>
            <a:ext cx="619711" cy="276999"/>
          </a:xfrm>
          <a:prstGeom prst="rect">
            <a:avLst/>
          </a:prstGeom>
          <a:noFill/>
        </p:spPr>
        <p:txBody>
          <a:bodyPr wrap="square" rtlCol="0">
            <a:spAutoFit/>
          </a:bodyPr>
          <a:lstStyle/>
          <a:p>
            <a:pPr algn="ctr"/>
            <a:fld id="{A226952C-1BC3-884E-A148-110AD65937AB}"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6645483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3849" r="19108" b="17950"/>
          <a:stretch/>
        </p:blipFill>
        <p:spPr>
          <a:xfrm>
            <a:off x="996" y="-4369"/>
            <a:ext cx="9149195" cy="5145025"/>
          </a:xfrm>
          <a:prstGeom prst="rect">
            <a:avLst/>
          </a:prstGeom>
        </p:spPr>
      </p:pic>
      <p:sp>
        <p:nvSpPr>
          <p:cNvPr id="12" name="Rectangle 11"/>
          <p:cNvSpPr/>
          <p:nvPr userDrawn="1"/>
        </p:nvSpPr>
        <p:spPr>
          <a:xfrm>
            <a:off x="-122513" y="-97941"/>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noChangeAspect="1"/>
          </p:cNvSpPr>
          <p:nvPr>
            <p:ph type="ctrTitle" hasCustomPrompt="1"/>
          </p:nvPr>
        </p:nvSpPr>
        <p:spPr>
          <a:xfrm>
            <a:off x="608830" y="1445871"/>
            <a:ext cx="3766222" cy="512165"/>
          </a:xfrm>
        </p:spPr>
        <p:txBody>
          <a:bodyPr lIns="0" tIns="0" rIns="0" bIns="0" anchor="t" anchorCtr="0">
            <a:noAutofit/>
          </a:bodyPr>
          <a:lstStyle>
            <a:lvl1pPr algn="l">
              <a:defRPr sz="3000" b="1">
                <a:solidFill>
                  <a:schemeClr val="tx1"/>
                </a:solidFill>
              </a:defRPr>
            </a:lvl1pPr>
          </a:lstStyle>
          <a:p>
            <a:r>
              <a:rPr lang="nl-BE"/>
              <a:t>Titelstijl bewerken</a:t>
            </a:r>
            <a:endParaRPr lang="nl-NL"/>
          </a:p>
        </p:txBody>
      </p:sp>
      <p:sp>
        <p:nvSpPr>
          <p:cNvPr id="13"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a:t>Subtitel bewerken</a:t>
            </a:r>
          </a:p>
        </p:txBody>
      </p:sp>
      <p:sp>
        <p:nvSpPr>
          <p:cNvPr id="14"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err="1"/>
              <a:t>dd</a:t>
            </a:r>
            <a:r>
              <a:rPr lang="nl-NL"/>
              <a:t>/mm/</a:t>
            </a:r>
            <a:r>
              <a:rPr lang="nl-NL" err="1"/>
              <a:t>jjjj</a:t>
            </a:r>
            <a:endParaRPr lang="nl-NL"/>
          </a:p>
        </p:txBody>
      </p:sp>
    </p:spTree>
    <p:extLst>
      <p:ext uri="{BB962C8B-B14F-4D97-AF65-F5344CB8AC3E}">
        <p14:creationId xmlns:p14="http://schemas.microsoft.com/office/powerpoint/2010/main" val="10231166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7180" r="10479"/>
          <a:stretch/>
        </p:blipFill>
        <p:spPr>
          <a:xfrm>
            <a:off x="1" y="0"/>
            <a:ext cx="9143999" cy="5007176"/>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a:t>Logo klant</a:t>
            </a:r>
          </a:p>
        </p:txBody>
      </p:sp>
      <p:sp>
        <p:nvSpPr>
          <p:cNvPr id="12" name="Titel 1"/>
          <p:cNvSpPr>
            <a:spLocks noGrp="1" noChangeAspect="1"/>
          </p:cNvSpPr>
          <p:nvPr>
            <p:ph type="ctrTitle" hasCustomPrompt="1"/>
          </p:nvPr>
        </p:nvSpPr>
        <p:spPr>
          <a:xfrm>
            <a:off x="608830" y="1445871"/>
            <a:ext cx="3766222" cy="512166"/>
          </a:xfrm>
        </p:spPr>
        <p:txBody>
          <a:bodyPr lIns="0" tIns="0" rIns="0" bIns="0" anchor="t" anchorCtr="0">
            <a:noAutofit/>
          </a:bodyPr>
          <a:lstStyle>
            <a:lvl1pPr algn="l">
              <a:defRPr sz="3000" b="1">
                <a:solidFill>
                  <a:schemeClr val="bg2"/>
                </a:solidFill>
              </a:defRPr>
            </a:lvl1pPr>
          </a:lstStyle>
          <a:p>
            <a:r>
              <a:rPr lang="nl-BE"/>
              <a:t>Titelstijl bewerken</a:t>
            </a:r>
            <a:endParaRPr lang="nl-NL"/>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err="1"/>
              <a:t>dd</a:t>
            </a:r>
            <a:r>
              <a:rPr lang="nl-NL"/>
              <a:t>/mm/</a:t>
            </a:r>
            <a:r>
              <a:rPr lang="nl-NL" err="1"/>
              <a:t>jjjj</a:t>
            </a:r>
            <a:endParaRPr lang="nl-NL"/>
          </a:p>
        </p:txBody>
      </p:sp>
    </p:spTree>
    <p:extLst>
      <p:ext uri="{BB962C8B-B14F-4D97-AF65-F5344CB8AC3E}">
        <p14:creationId xmlns:p14="http://schemas.microsoft.com/office/powerpoint/2010/main" val="7708877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5827" t="16202" r="15383" b="2703"/>
          <a:stretch/>
        </p:blipFill>
        <p:spPr>
          <a:xfrm>
            <a:off x="0" y="-1"/>
            <a:ext cx="9144000" cy="5136289"/>
          </a:xfrm>
          <a:prstGeom prst="rect">
            <a:avLst/>
          </a:prstGeom>
        </p:spPr>
      </p:pic>
      <p:sp>
        <p:nvSpPr>
          <p:cNvPr id="20" name="Rectangle 19"/>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a:t>Logo klant</a:t>
            </a:r>
          </a:p>
        </p:txBody>
      </p:sp>
      <p:sp>
        <p:nvSpPr>
          <p:cNvPr id="12" name="Titel 1"/>
          <p:cNvSpPr>
            <a:spLocks noGrp="1" noChangeAspect="1"/>
          </p:cNvSpPr>
          <p:nvPr>
            <p:ph type="ctrTitle" hasCustomPrompt="1"/>
          </p:nvPr>
        </p:nvSpPr>
        <p:spPr>
          <a:xfrm>
            <a:off x="608830" y="1445871"/>
            <a:ext cx="3766222" cy="512165"/>
          </a:xfrm>
        </p:spPr>
        <p:txBody>
          <a:bodyPr lIns="0" tIns="0" rIns="0" bIns="0" anchor="t" anchorCtr="0">
            <a:noAutofit/>
          </a:bodyPr>
          <a:lstStyle>
            <a:lvl1pPr algn="l">
              <a:defRPr sz="3000" b="1">
                <a:solidFill>
                  <a:schemeClr val="tx1"/>
                </a:solidFill>
              </a:defRPr>
            </a:lvl1pPr>
          </a:lstStyle>
          <a:p>
            <a:r>
              <a:rPr lang="nl-BE"/>
              <a:t>Titelstijl bewerken</a:t>
            </a:r>
            <a:endParaRPr lang="nl-NL"/>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err="1"/>
              <a:t>dd</a:t>
            </a:r>
            <a:r>
              <a:rPr lang="nl-NL"/>
              <a:t>/mm/</a:t>
            </a:r>
            <a:r>
              <a:rPr lang="nl-NL" err="1"/>
              <a:t>jjjj</a:t>
            </a:r>
            <a:endParaRPr lang="nl-NL"/>
          </a:p>
        </p:txBody>
      </p:sp>
    </p:spTree>
    <p:extLst>
      <p:ext uri="{BB962C8B-B14F-4D97-AF65-F5344CB8AC3E}">
        <p14:creationId xmlns:p14="http://schemas.microsoft.com/office/powerpoint/2010/main" val="28918179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361" b="9581"/>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685925" y="1585695"/>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01</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02</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03</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04</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05</a:t>
            </a:r>
          </a:p>
        </p:txBody>
      </p:sp>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p:spPr>
        <p:txBody>
          <a:bodyPr/>
          <a:lstStyle>
            <a:lvl1pPr>
              <a:defRPr sz="3200" baseline="0">
                <a:solidFill>
                  <a:schemeClr val="bg2"/>
                </a:solidFill>
              </a:defRPr>
            </a:lvl1pPr>
          </a:lstStyle>
          <a:p>
            <a:r>
              <a:rPr lang="nl-BE"/>
              <a:t>Agenda</a:t>
            </a:r>
            <a:endParaRPr lang="nl-NL"/>
          </a:p>
        </p:txBody>
      </p:sp>
      <p:sp>
        <p:nvSpPr>
          <p:cNvPr id="12" name="Oval 11"/>
          <p:cNvSpPr/>
          <p:nvPr userDrawn="1"/>
        </p:nvSpPr>
        <p:spPr>
          <a:xfrm>
            <a:off x="1205345" y="1740283"/>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1</a:t>
            </a:r>
            <a:endParaRPr sz="1400">
              <a:solidFill>
                <a:schemeClr val="bg2"/>
              </a:solidFill>
              <a:latin typeface="+mj-lt"/>
            </a:endParaRPr>
          </a:p>
        </p:txBody>
      </p:sp>
      <p:sp>
        <p:nvSpPr>
          <p:cNvPr id="13" name="Oval 12"/>
          <p:cNvSpPr/>
          <p:nvPr userDrawn="1"/>
        </p:nvSpPr>
        <p:spPr>
          <a:xfrm>
            <a:off x="1212950" y="2268598"/>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2</a:t>
            </a:r>
            <a:endParaRPr sz="1400">
              <a:solidFill>
                <a:schemeClr val="bg2"/>
              </a:solidFill>
              <a:latin typeface="+mj-lt"/>
            </a:endParaRPr>
          </a:p>
        </p:txBody>
      </p:sp>
      <p:sp>
        <p:nvSpPr>
          <p:cNvPr id="14" name="Oval 13"/>
          <p:cNvSpPr/>
          <p:nvPr userDrawn="1"/>
        </p:nvSpPr>
        <p:spPr>
          <a:xfrm>
            <a:off x="1212950" y="2804170"/>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3</a:t>
            </a:r>
            <a:endParaRPr sz="1400">
              <a:solidFill>
                <a:schemeClr val="bg2"/>
              </a:solidFill>
              <a:latin typeface="+mj-lt"/>
            </a:endParaRPr>
          </a:p>
        </p:txBody>
      </p:sp>
      <p:sp>
        <p:nvSpPr>
          <p:cNvPr id="15" name="Oval 14"/>
          <p:cNvSpPr/>
          <p:nvPr userDrawn="1"/>
        </p:nvSpPr>
        <p:spPr>
          <a:xfrm>
            <a:off x="1212950" y="3339742"/>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4</a:t>
            </a:r>
            <a:endParaRPr sz="1400">
              <a:solidFill>
                <a:schemeClr val="bg2"/>
              </a:solidFill>
              <a:latin typeface="+mj-lt"/>
            </a:endParaRPr>
          </a:p>
        </p:txBody>
      </p:sp>
      <p:sp>
        <p:nvSpPr>
          <p:cNvPr id="16" name="Oval 15"/>
          <p:cNvSpPr/>
          <p:nvPr userDrawn="1"/>
        </p:nvSpPr>
        <p:spPr>
          <a:xfrm>
            <a:off x="5100085" y="1740283"/>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6</a:t>
            </a:r>
            <a:endParaRPr sz="1400">
              <a:solidFill>
                <a:schemeClr val="bg2"/>
              </a:solidFill>
              <a:latin typeface="+mj-lt"/>
            </a:endParaRPr>
          </a:p>
        </p:txBody>
      </p:sp>
      <p:sp>
        <p:nvSpPr>
          <p:cNvPr id="17" name="Oval 16"/>
          <p:cNvSpPr/>
          <p:nvPr userDrawn="1"/>
        </p:nvSpPr>
        <p:spPr>
          <a:xfrm>
            <a:off x="5107690" y="2262697"/>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7</a:t>
            </a:r>
            <a:endParaRPr sz="1400">
              <a:solidFill>
                <a:schemeClr val="bg2"/>
              </a:solidFill>
              <a:latin typeface="+mj-lt"/>
            </a:endParaRPr>
          </a:p>
        </p:txBody>
      </p:sp>
      <p:sp>
        <p:nvSpPr>
          <p:cNvPr id="18" name="Oval 17"/>
          <p:cNvSpPr/>
          <p:nvPr userDrawn="1"/>
        </p:nvSpPr>
        <p:spPr>
          <a:xfrm>
            <a:off x="5107690" y="2804170"/>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8</a:t>
            </a:r>
            <a:endParaRPr sz="1400">
              <a:solidFill>
                <a:schemeClr val="bg2"/>
              </a:solidFill>
              <a:latin typeface="+mj-lt"/>
            </a:endParaRPr>
          </a:p>
        </p:txBody>
      </p:sp>
      <p:sp>
        <p:nvSpPr>
          <p:cNvPr id="19" name="Oval 18"/>
          <p:cNvSpPr/>
          <p:nvPr userDrawn="1"/>
        </p:nvSpPr>
        <p:spPr>
          <a:xfrm>
            <a:off x="5107690" y="3339742"/>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9</a:t>
            </a:r>
            <a:endParaRPr sz="1400">
              <a:solidFill>
                <a:schemeClr val="bg2"/>
              </a:solidFill>
              <a:latin typeface="+mj-lt"/>
            </a:endParaRPr>
          </a:p>
        </p:txBody>
      </p:sp>
      <p:sp>
        <p:nvSpPr>
          <p:cNvPr id="20" name="Oval 19"/>
          <p:cNvSpPr/>
          <p:nvPr userDrawn="1"/>
        </p:nvSpPr>
        <p:spPr>
          <a:xfrm>
            <a:off x="1212950" y="3875314"/>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a:solidFill>
                  <a:schemeClr val="bg2"/>
                </a:solidFill>
                <a:latin typeface="+mj-lt"/>
              </a:rPr>
              <a:t>5</a:t>
            </a:r>
            <a:endParaRPr sz="1400">
              <a:solidFill>
                <a:schemeClr val="bg2"/>
              </a:solidFill>
              <a:latin typeface="+mj-lt"/>
            </a:endParaRPr>
          </a:p>
        </p:txBody>
      </p:sp>
      <p:sp>
        <p:nvSpPr>
          <p:cNvPr id="21" name="Oval 20"/>
          <p:cNvSpPr/>
          <p:nvPr userDrawn="1"/>
        </p:nvSpPr>
        <p:spPr>
          <a:xfrm>
            <a:off x="5107690" y="3875314"/>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a:solidFill>
                  <a:schemeClr val="bg2"/>
                </a:solidFill>
                <a:latin typeface="+mj-lt"/>
              </a:rPr>
              <a:t>10</a:t>
            </a:r>
            <a:endParaRPr sz="1400">
              <a:solidFill>
                <a:schemeClr val="bg2"/>
              </a:solidFill>
              <a:latin typeface="+mj-lt"/>
            </a:endParaRPr>
          </a:p>
        </p:txBody>
      </p:sp>
      <p:sp>
        <p:nvSpPr>
          <p:cNvPr id="22" name="Tijdelijke aanduiding voor tekst 8"/>
          <p:cNvSpPr>
            <a:spLocks noGrp="1" noChangeAspect="1"/>
          </p:cNvSpPr>
          <p:nvPr>
            <p:ph type="body" sz="quarter" idx="11" hasCustomPrompt="1"/>
          </p:nvPr>
        </p:nvSpPr>
        <p:spPr>
          <a:xfrm>
            <a:off x="5585291" y="1596962"/>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06</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07</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08</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09</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10</a:t>
            </a:r>
          </a:p>
        </p:txBody>
      </p:sp>
    </p:spTree>
    <p:extLst>
      <p:ext uri="{BB962C8B-B14F-4D97-AF65-F5344CB8AC3E}">
        <p14:creationId xmlns:p14="http://schemas.microsoft.com/office/powerpoint/2010/main" val="8953846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361" b="9581"/>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685925" y="1585695"/>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01</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02</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03</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04</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05</a:t>
            </a:r>
          </a:p>
        </p:txBody>
      </p:sp>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p:spPr>
        <p:txBody>
          <a:bodyPr/>
          <a:lstStyle>
            <a:lvl1pPr>
              <a:defRPr sz="3200" baseline="0">
                <a:solidFill>
                  <a:schemeClr val="bg2"/>
                </a:solidFill>
              </a:defRPr>
            </a:lvl1pPr>
          </a:lstStyle>
          <a:p>
            <a:r>
              <a:rPr lang="nl-BE"/>
              <a:t>Agenda</a:t>
            </a:r>
            <a:endParaRPr lang="nl-NL"/>
          </a:p>
        </p:txBody>
      </p:sp>
      <p:sp>
        <p:nvSpPr>
          <p:cNvPr id="22" name="Tijdelijke aanduiding voor tekst 8"/>
          <p:cNvSpPr>
            <a:spLocks noGrp="1" noChangeAspect="1"/>
          </p:cNvSpPr>
          <p:nvPr>
            <p:ph type="body" sz="quarter" idx="11" hasCustomPrompt="1"/>
          </p:nvPr>
        </p:nvSpPr>
        <p:spPr>
          <a:xfrm>
            <a:off x="5585291" y="1596962"/>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06</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07</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08</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09</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10</a:t>
            </a:r>
          </a:p>
        </p:txBody>
      </p:sp>
    </p:spTree>
    <p:extLst>
      <p:ext uri="{BB962C8B-B14F-4D97-AF65-F5344CB8AC3E}">
        <p14:creationId xmlns:p14="http://schemas.microsoft.com/office/powerpoint/2010/main" val="3439246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el hoofdstuk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 r="28" b="15529"/>
          <a:stretch/>
        </p:blipFill>
        <p:spPr>
          <a:xfrm>
            <a:off x="1" y="0"/>
            <a:ext cx="9144000" cy="5148263"/>
          </a:xfrm>
          <a:prstGeom prst="rect">
            <a:avLst/>
          </a:prstGeom>
        </p:spPr>
      </p:pic>
      <p:sp>
        <p:nvSpPr>
          <p:cNvPr id="9" name="Rectangle 8"/>
          <p:cNvSpPr/>
          <p:nvPr userDrawn="1"/>
        </p:nvSpPr>
        <p:spPr>
          <a:xfrm>
            <a:off x="1" y="0"/>
            <a:ext cx="9144000" cy="5148263"/>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a:t>Titelstijl van model bewerken</a:t>
            </a: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824718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el hoofdstuk 2">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5610"/>
          <a:stretch/>
        </p:blipFill>
        <p:spPr>
          <a:xfrm>
            <a:off x="0" y="-14966"/>
            <a:ext cx="9166002" cy="5163230"/>
          </a:xfrm>
          <a:prstGeom prst="rect">
            <a:avLst/>
          </a:prstGeom>
        </p:spPr>
      </p:pic>
      <p:sp>
        <p:nvSpPr>
          <p:cNvPr id="9" name="Rectangle 8"/>
          <p:cNvSpPr/>
          <p:nvPr userDrawn="1"/>
        </p:nvSpPr>
        <p:spPr>
          <a:xfrm>
            <a:off x="0" y="-14967"/>
            <a:ext cx="9166002" cy="5163230"/>
          </a:xfrm>
          <a:prstGeom prst="rect">
            <a:avLst/>
          </a:pr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a:t>Titelstijl van model bewerken</a:t>
            </a: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51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2025083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 medische centra F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3"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FR</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82852" y="1047838"/>
            <a:ext cx="5339018" cy="3798642"/>
          </a:xfrm>
          <a:prstGeom prst="rect">
            <a:avLst/>
          </a:prstGeom>
        </p:spPr>
      </p:pic>
    </p:spTree>
    <p:extLst>
      <p:ext uri="{BB962C8B-B14F-4D97-AF65-F5344CB8AC3E}">
        <p14:creationId xmlns:p14="http://schemas.microsoft.com/office/powerpoint/2010/main" val="13290320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ver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1" name="Text Placeholder 2"/>
          <p:cNvSpPr>
            <a:spLocks noGrp="1"/>
          </p:cNvSpPr>
          <p:nvPr>
            <p:ph type="body" sz="quarter" idx="10"/>
          </p:nvPr>
        </p:nvSpPr>
        <p:spPr>
          <a:xfrm>
            <a:off x="1205345" y="3378590"/>
            <a:ext cx="6742800" cy="993385"/>
          </a:xfrm>
        </p:spPr>
        <p:txBody>
          <a:bodyPr>
            <a:normAutofit/>
          </a:bodyPr>
          <a:lstStyle>
            <a:lvl1pPr>
              <a:defRPr sz="1400">
                <a:solidFill>
                  <a:schemeClr val="tx2"/>
                </a:solidFill>
              </a:defRPr>
            </a:lvl1pPr>
          </a:lstStyle>
          <a:p>
            <a:pPr marL="0" indent="0">
              <a:buNone/>
            </a:pPr>
            <a:r>
              <a:rPr lang="en-US" err="1"/>
              <a:t>Omdat</a:t>
            </a:r>
            <a:r>
              <a:rPr lang="en-US"/>
              <a:t> </a:t>
            </a:r>
            <a:r>
              <a:rPr lang="en-US" err="1"/>
              <a:t>wij</a:t>
            </a:r>
            <a:r>
              <a:rPr lang="en-US"/>
              <a:t> </a:t>
            </a:r>
            <a:r>
              <a:rPr lang="en-US" err="1"/>
              <a:t>geloven</a:t>
            </a:r>
            <a:r>
              <a:rPr lang="en-US"/>
              <a:t> </a:t>
            </a:r>
            <a:r>
              <a:rPr lang="en-US" err="1"/>
              <a:t>dat</a:t>
            </a:r>
            <a:r>
              <a:rPr lang="en-US"/>
              <a:t> </a:t>
            </a:r>
            <a:r>
              <a:rPr lang="en-US" err="1"/>
              <a:t>gelukkige</a:t>
            </a:r>
            <a:r>
              <a:rPr lang="en-US"/>
              <a:t> </a:t>
            </a:r>
            <a:r>
              <a:rPr lang="en-US" err="1"/>
              <a:t>mensen</a:t>
            </a:r>
            <a:r>
              <a:rPr lang="en-US"/>
              <a:t> de </a:t>
            </a:r>
            <a:r>
              <a:rPr lang="en-US" err="1"/>
              <a:t>drijvende</a:t>
            </a:r>
            <a:r>
              <a:rPr lang="en-US"/>
              <a:t> </a:t>
            </a:r>
            <a:r>
              <a:rPr lang="en-US" err="1"/>
              <a:t>kracht</a:t>
            </a:r>
            <a:r>
              <a:rPr lang="en-US"/>
              <a:t> </a:t>
            </a:r>
            <a:r>
              <a:rPr lang="en-US" err="1"/>
              <a:t>zijn</a:t>
            </a:r>
            <a:r>
              <a:rPr lang="en-US"/>
              <a:t> </a:t>
            </a:r>
            <a:r>
              <a:rPr lang="en-US" err="1"/>
              <a:t>achter</a:t>
            </a:r>
            <a:r>
              <a:rPr lang="en-US"/>
              <a:t> </a:t>
            </a:r>
            <a:r>
              <a:rPr lang="en-US" err="1"/>
              <a:t>iedere</a:t>
            </a:r>
            <a:r>
              <a:rPr lang="en-US"/>
              <a:t> </a:t>
            </a:r>
            <a:r>
              <a:rPr lang="en-US" err="1"/>
              <a:t>succesvolle</a:t>
            </a:r>
            <a:r>
              <a:rPr lang="en-US"/>
              <a:t> </a:t>
            </a:r>
            <a:r>
              <a:rPr lang="en-US" err="1"/>
              <a:t>onderneming</a:t>
            </a:r>
            <a:r>
              <a:rPr lang="en-US"/>
              <a:t>, </a:t>
            </a:r>
            <a:r>
              <a:rPr lang="en-US" err="1"/>
              <a:t>geven</a:t>
            </a:r>
            <a:r>
              <a:rPr lang="en-US"/>
              <a:t> </a:t>
            </a:r>
            <a:r>
              <a:rPr lang="en-US" err="1"/>
              <a:t>wij</a:t>
            </a:r>
            <a:r>
              <a:rPr lang="en-US"/>
              <a:t> </a:t>
            </a:r>
            <a:r>
              <a:rPr lang="en-US" err="1"/>
              <a:t>onze</a:t>
            </a:r>
            <a:r>
              <a:rPr lang="en-US"/>
              <a:t> </a:t>
            </a:r>
            <a:r>
              <a:rPr lang="en-US" err="1"/>
              <a:t>klanten</a:t>
            </a:r>
            <a:r>
              <a:rPr lang="en-US"/>
              <a:t>, door de </a:t>
            </a:r>
            <a:r>
              <a:rPr lang="en-US" err="1"/>
              <a:t>combinatie</a:t>
            </a:r>
            <a:r>
              <a:rPr lang="en-US"/>
              <a:t> van data van </a:t>
            </a:r>
            <a:r>
              <a:rPr lang="en-US" err="1"/>
              <a:t>onze</a:t>
            </a:r>
            <a:r>
              <a:rPr lang="en-US"/>
              <a:t> </a:t>
            </a:r>
            <a:r>
              <a:rPr lang="en-US" err="1"/>
              <a:t>diensten</a:t>
            </a:r>
            <a:r>
              <a:rPr lang="en-US"/>
              <a:t>, </a:t>
            </a:r>
            <a:r>
              <a:rPr lang="en-US">
                <a:hlinkClick r:id="rId3"/>
              </a:rPr>
              <a:t>sociaal secretariaat</a:t>
            </a:r>
            <a:r>
              <a:rPr lang="en-US"/>
              <a:t> </a:t>
            </a:r>
            <a:r>
              <a:rPr lang="en-US" err="1"/>
              <a:t>en</a:t>
            </a:r>
            <a:r>
              <a:rPr lang="en-US"/>
              <a:t> </a:t>
            </a:r>
            <a:r>
              <a:rPr lang="en-US">
                <a:hlinkClick r:id="rId4"/>
              </a:rPr>
              <a:t>preventie &amp; bescherming</a:t>
            </a:r>
            <a:r>
              <a:rPr lang="en-US"/>
              <a:t>, </a:t>
            </a:r>
            <a:r>
              <a:rPr lang="en-US" err="1"/>
              <a:t>een</a:t>
            </a:r>
            <a:r>
              <a:rPr lang="en-US"/>
              <a:t> </a:t>
            </a:r>
            <a:r>
              <a:rPr lang="en-US" err="1"/>
              <a:t>breder</a:t>
            </a:r>
            <a:r>
              <a:rPr lang="en-US"/>
              <a:t> </a:t>
            </a:r>
            <a:r>
              <a:rPr lang="en-US" err="1"/>
              <a:t>inzicht</a:t>
            </a:r>
            <a:r>
              <a:rPr lang="en-US"/>
              <a:t> </a:t>
            </a:r>
            <a:r>
              <a:rPr lang="en-US" err="1"/>
              <a:t>voor</a:t>
            </a:r>
            <a:r>
              <a:rPr lang="en-US"/>
              <a:t> </a:t>
            </a:r>
            <a:r>
              <a:rPr lang="en-US" err="1"/>
              <a:t>een</a:t>
            </a:r>
            <a:r>
              <a:rPr lang="en-US"/>
              <a:t> </a:t>
            </a:r>
            <a:r>
              <a:rPr lang="en-US" err="1"/>
              <a:t>succesvol</a:t>
            </a:r>
            <a:r>
              <a:rPr lang="en-US"/>
              <a:t> HR &amp; Well-being </a:t>
            </a:r>
            <a:r>
              <a:rPr lang="en-US" err="1"/>
              <a:t>beleid</a:t>
            </a:r>
            <a:r>
              <a:rPr lang="en-US"/>
              <a:t>.</a:t>
            </a:r>
            <a:endParaRPr lang="nl-NL"/>
          </a:p>
        </p:txBody>
      </p:sp>
      <p:sp>
        <p:nvSpPr>
          <p:cNvPr id="12" name="Oval 11"/>
          <p:cNvSpPr/>
          <p:nvPr userDrawn="1"/>
        </p:nvSpPr>
        <p:spPr>
          <a:xfrm>
            <a:off x="1205345"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a:solidFill>
                  <a:schemeClr val="bg2"/>
                </a:solidFill>
              </a:rPr>
              <a:t>HR</a:t>
            </a:r>
          </a:p>
        </p:txBody>
      </p:sp>
      <p:sp>
        <p:nvSpPr>
          <p:cNvPr id="13" name="Oval 12"/>
          <p:cNvSpPr/>
          <p:nvPr userDrawn="1"/>
        </p:nvSpPr>
        <p:spPr>
          <a:xfrm>
            <a:off x="2978771"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a:solidFill>
                  <a:schemeClr val="bg2"/>
                </a:solidFill>
              </a:rPr>
              <a:t>Payroll</a:t>
            </a:r>
          </a:p>
        </p:txBody>
      </p:sp>
      <p:sp>
        <p:nvSpPr>
          <p:cNvPr id="14" name="Oval 13"/>
          <p:cNvSpPr/>
          <p:nvPr userDrawn="1"/>
        </p:nvSpPr>
        <p:spPr>
          <a:xfrm>
            <a:off x="4785858"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a:solidFill>
                  <a:schemeClr val="bg2"/>
                </a:solidFill>
              </a:rPr>
              <a:t>Well-being</a:t>
            </a:r>
          </a:p>
        </p:txBody>
      </p:sp>
      <p:sp>
        <p:nvSpPr>
          <p:cNvPr id="15" name="Oval 14"/>
          <p:cNvSpPr/>
          <p:nvPr userDrawn="1"/>
        </p:nvSpPr>
        <p:spPr>
          <a:xfrm>
            <a:off x="6604254"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a:solidFill>
                  <a:schemeClr val="bg2"/>
                </a:solidFill>
              </a:rPr>
              <a:t>Health &amp; safety</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3165" y="1777799"/>
            <a:ext cx="449276" cy="44927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05181" y="1777799"/>
            <a:ext cx="550074" cy="550074"/>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41216" y="1777799"/>
            <a:ext cx="469966" cy="469966"/>
          </a:xfrm>
          <a:prstGeom prst="rect">
            <a:avLst/>
          </a:prstGeom>
        </p:spPr>
      </p:pic>
      <p:pic>
        <p:nvPicPr>
          <p:cNvPr id="19" name="Picture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86364" y="1777799"/>
            <a:ext cx="517195" cy="517195"/>
          </a:xfrm>
          <a:prstGeom prst="rect">
            <a:avLst/>
          </a:prstGeom>
        </p:spPr>
      </p:pic>
      <p:sp>
        <p:nvSpPr>
          <p:cNvPr id="21" name="Titel 1"/>
          <p:cNvSpPr txBox="1">
            <a:spLocks/>
          </p:cNvSpPr>
          <p:nvPr userDrawn="1"/>
        </p:nvSpPr>
        <p:spPr>
          <a:xfrm>
            <a:off x="1205345"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Over </a:t>
            </a:r>
            <a:r>
              <a:rPr lang="nl-NL" sz="3200" err="1">
                <a:solidFill>
                  <a:schemeClr val="tx1"/>
                </a:solidFill>
              </a:rPr>
              <a:t>Attentia</a:t>
            </a:r>
            <a:endParaRPr lang="nl-NL" sz="3200">
              <a:solidFill>
                <a:schemeClr val="tx1"/>
              </a:solidFill>
            </a:endParaRPr>
          </a:p>
        </p:txBody>
      </p:sp>
    </p:spTree>
    <p:extLst>
      <p:ext uri="{BB962C8B-B14F-4D97-AF65-F5344CB8AC3E}">
        <p14:creationId xmlns:p14="http://schemas.microsoft.com/office/powerpoint/2010/main" val="9822182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ttentia in cijf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0" name="Title 1"/>
          <p:cNvSpPr txBox="1">
            <a:spLocks/>
          </p:cNvSpPr>
          <p:nvPr userDrawn="1"/>
        </p:nvSpPr>
        <p:spPr>
          <a:xfrm>
            <a:off x="1436830" y="1650043"/>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40</a:t>
            </a:r>
          </a:p>
          <a:p>
            <a:r>
              <a:rPr lang="en-US" sz="1200" b="0" noProof="1">
                <a:solidFill>
                  <a:schemeClr val="tx1"/>
                </a:solidFill>
                <a:latin typeface="+mn-lt"/>
              </a:rPr>
              <a:t>Bureaus</a:t>
            </a:r>
          </a:p>
        </p:txBody>
      </p:sp>
      <p:sp>
        <p:nvSpPr>
          <p:cNvPr id="11" name="Title 1"/>
          <p:cNvSpPr txBox="1">
            <a:spLocks/>
          </p:cNvSpPr>
          <p:nvPr userDrawn="1"/>
        </p:nvSpPr>
        <p:spPr>
          <a:xfrm>
            <a:off x="3260540" y="1650043"/>
            <a:ext cx="1655476"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750</a:t>
            </a:r>
          </a:p>
          <a:p>
            <a:r>
              <a:rPr lang="en-US" sz="1200" b="0" noProof="1">
                <a:solidFill>
                  <a:schemeClr val="tx1"/>
                </a:solidFill>
                <a:latin typeface="+mn-lt"/>
              </a:rPr>
              <a:t>Werknemers</a:t>
            </a:r>
          </a:p>
        </p:txBody>
      </p:sp>
      <p:sp>
        <p:nvSpPr>
          <p:cNvPr id="12" name="Title 1"/>
          <p:cNvSpPr txBox="1">
            <a:spLocks/>
          </p:cNvSpPr>
          <p:nvPr userDrawn="1"/>
        </p:nvSpPr>
        <p:spPr>
          <a:xfrm>
            <a:off x="541672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86 mln</a:t>
            </a:r>
          </a:p>
          <a:p>
            <a:r>
              <a:rPr lang="en-US" sz="1200" b="0" noProof="1">
                <a:solidFill>
                  <a:schemeClr val="tx1"/>
                </a:solidFill>
                <a:latin typeface="+mn-lt"/>
              </a:rPr>
              <a:t>Omzet per jaar</a:t>
            </a:r>
          </a:p>
        </p:txBody>
      </p:sp>
      <p:sp>
        <p:nvSpPr>
          <p:cNvPr id="13" name="Title 1"/>
          <p:cNvSpPr txBox="1">
            <a:spLocks/>
          </p:cNvSpPr>
          <p:nvPr userDrawn="1"/>
        </p:nvSpPr>
        <p:spPr>
          <a:xfrm>
            <a:off x="767032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93%</a:t>
            </a:r>
          </a:p>
          <a:p>
            <a:r>
              <a:rPr lang="en-US" sz="1200" b="0" noProof="1">
                <a:solidFill>
                  <a:schemeClr val="tx1"/>
                </a:solidFill>
                <a:latin typeface="+mn-lt"/>
              </a:rPr>
              <a:t>Tevreden klanten</a:t>
            </a:r>
          </a:p>
        </p:txBody>
      </p:sp>
      <p:sp>
        <p:nvSpPr>
          <p:cNvPr id="14" name="Title 1"/>
          <p:cNvSpPr txBox="1">
            <a:spLocks/>
          </p:cNvSpPr>
          <p:nvPr userDrawn="1"/>
        </p:nvSpPr>
        <p:spPr>
          <a:xfrm>
            <a:off x="1436830" y="3090916"/>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94</a:t>
            </a:r>
          </a:p>
          <a:p>
            <a:r>
              <a:rPr lang="en-US" sz="1200" b="0" noProof="1">
                <a:solidFill>
                  <a:schemeClr val="tx1"/>
                </a:solidFill>
                <a:latin typeface="+mn-lt"/>
              </a:rPr>
              <a:t>Dokters</a:t>
            </a:r>
          </a:p>
        </p:txBody>
      </p:sp>
      <p:sp>
        <p:nvSpPr>
          <p:cNvPr id="15" name="Title 1"/>
          <p:cNvSpPr txBox="1">
            <a:spLocks/>
          </p:cNvSpPr>
          <p:nvPr userDrawn="1"/>
        </p:nvSpPr>
        <p:spPr>
          <a:xfrm>
            <a:off x="3260540" y="3090916"/>
            <a:ext cx="2524830"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219 k</a:t>
            </a:r>
          </a:p>
          <a:p>
            <a:r>
              <a:rPr lang="en-US" sz="1200" b="0" noProof="1">
                <a:solidFill>
                  <a:schemeClr val="tx1"/>
                </a:solidFill>
                <a:latin typeface="+mn-lt"/>
              </a:rPr>
              <a:t>Medische examens</a:t>
            </a:r>
          </a:p>
        </p:txBody>
      </p:sp>
      <p:sp>
        <p:nvSpPr>
          <p:cNvPr id="16" name="Title 1"/>
          <p:cNvSpPr txBox="1">
            <a:spLocks/>
          </p:cNvSpPr>
          <p:nvPr userDrawn="1"/>
        </p:nvSpPr>
        <p:spPr>
          <a:xfrm>
            <a:off x="5434891"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324 k </a:t>
            </a:r>
          </a:p>
          <a:p>
            <a:r>
              <a:rPr lang="en-US" sz="1200" b="0" noProof="1">
                <a:solidFill>
                  <a:schemeClr val="tx1"/>
                </a:solidFill>
                <a:latin typeface="+mn-lt"/>
              </a:rPr>
              <a:t>Salaris berekeningen</a:t>
            </a:r>
          </a:p>
        </p:txBody>
      </p:sp>
      <p:sp>
        <p:nvSpPr>
          <p:cNvPr id="17" name="Title 1"/>
          <p:cNvSpPr txBox="1">
            <a:spLocks/>
          </p:cNvSpPr>
          <p:nvPr userDrawn="1"/>
        </p:nvSpPr>
        <p:spPr>
          <a:xfrm>
            <a:off x="7670324"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15.000</a:t>
            </a:r>
          </a:p>
          <a:p>
            <a:r>
              <a:rPr lang="en-US" sz="1200" b="0" noProof="1">
                <a:solidFill>
                  <a:schemeClr val="tx1"/>
                </a:solidFill>
                <a:latin typeface="+mn-lt"/>
              </a:rPr>
              <a:t> Klanten</a:t>
            </a:r>
          </a:p>
        </p:txBody>
      </p:sp>
      <p:cxnSp>
        <p:nvCxnSpPr>
          <p:cNvPr id="18" name="Straight Connector 17"/>
          <p:cNvCxnSpPr/>
          <p:nvPr userDrawn="1"/>
        </p:nvCxnSpPr>
        <p:spPr>
          <a:xfrm>
            <a:off x="1111114" y="1405997"/>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11114" y="2732929"/>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11114" y="4048205"/>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el 1"/>
          <p:cNvSpPr txBox="1">
            <a:spLocks/>
          </p:cNvSpPr>
          <p:nvPr userDrawn="1"/>
        </p:nvSpPr>
        <p:spPr>
          <a:xfrm>
            <a:off x="1111114" y="450908"/>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err="1">
                <a:solidFill>
                  <a:schemeClr val="tx1"/>
                </a:solidFill>
              </a:rPr>
              <a:t>Attentia</a:t>
            </a:r>
            <a:r>
              <a:rPr lang="nl-NL" sz="3200">
                <a:solidFill>
                  <a:schemeClr val="tx1"/>
                </a:solidFill>
              </a:rPr>
              <a:t> in cijfers</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210846" y="3257629"/>
            <a:ext cx="421520" cy="421520"/>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766656" y="3257629"/>
            <a:ext cx="399532" cy="399532"/>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014777" y="3271546"/>
            <a:ext cx="407603" cy="385615"/>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7228199" y="1864268"/>
            <a:ext cx="389371" cy="389371"/>
          </a:xfrm>
          <a:prstGeom prst="rect">
            <a:avLst/>
          </a:prstGeom>
        </p:spPr>
      </p:pic>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34699" y="1779730"/>
            <a:ext cx="448554" cy="421520"/>
          </a:xfrm>
          <a:prstGeom prst="rect">
            <a:avLst/>
          </a:prstGeom>
        </p:spPr>
      </p:pic>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688171" y="1713648"/>
            <a:ext cx="556502" cy="556502"/>
          </a:xfrm>
          <a:prstGeom prst="rect">
            <a:avLst/>
          </a:prstGeom>
        </p:spPr>
      </p:pic>
      <p:pic>
        <p:nvPicPr>
          <p:cNvPr id="28" name="Picture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2961" y="1766347"/>
            <a:ext cx="451234" cy="448285"/>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90383" y="3211574"/>
            <a:ext cx="445587" cy="445587"/>
          </a:xfrm>
          <a:prstGeom prst="rect">
            <a:avLst/>
          </a:prstGeom>
        </p:spPr>
      </p:pic>
    </p:spTree>
    <p:extLst>
      <p:ext uri="{BB962C8B-B14F-4D97-AF65-F5344CB8AC3E}">
        <p14:creationId xmlns:p14="http://schemas.microsoft.com/office/powerpoint/2010/main" val="29153662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wards dia">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Award pagina</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6" name="Shape 858"/>
          <p:cNvSpPr/>
          <p:nvPr userDrawn="1"/>
        </p:nvSpPr>
        <p:spPr>
          <a:xfrm flipH="1">
            <a:off x="6087321" y="1396307"/>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8" name="Shape 850"/>
          <p:cNvSpPr/>
          <p:nvPr userDrawn="1"/>
        </p:nvSpPr>
        <p:spPr>
          <a:xfrm flipH="1">
            <a:off x="3991219" y="1396307"/>
            <a:ext cx="1481877"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0" name="Shape 842"/>
          <p:cNvSpPr/>
          <p:nvPr userDrawn="1"/>
        </p:nvSpPr>
        <p:spPr>
          <a:xfrm flipH="1">
            <a:off x="1895115" y="1396307"/>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 name="Shape 858"/>
          <p:cNvSpPr/>
          <p:nvPr userDrawn="1"/>
        </p:nvSpPr>
        <p:spPr>
          <a:xfrm flipH="1">
            <a:off x="2896281" y="3138909"/>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 name="Shape 858"/>
          <p:cNvSpPr/>
          <p:nvPr userDrawn="1"/>
        </p:nvSpPr>
        <p:spPr>
          <a:xfrm flipH="1">
            <a:off x="5086153" y="3138909"/>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 name="Picture Placeholder 2"/>
          <p:cNvSpPr>
            <a:spLocks noGrp="1"/>
          </p:cNvSpPr>
          <p:nvPr>
            <p:ph type="pic" sz="quarter" idx="26" hasCustomPrompt="1"/>
          </p:nvPr>
        </p:nvSpPr>
        <p:spPr>
          <a:xfrm>
            <a:off x="2117946" y="1410229"/>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14" name="Picture Placeholder 2"/>
          <p:cNvSpPr>
            <a:spLocks noGrp="1"/>
          </p:cNvSpPr>
          <p:nvPr>
            <p:ph type="pic" sz="quarter" idx="27" hasCustomPrompt="1"/>
          </p:nvPr>
        </p:nvSpPr>
        <p:spPr>
          <a:xfrm>
            <a:off x="4225885" y="1410229"/>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15" name="Picture Placeholder 2"/>
          <p:cNvSpPr>
            <a:spLocks noGrp="1"/>
          </p:cNvSpPr>
          <p:nvPr>
            <p:ph type="pic" sz="quarter" idx="28" hasCustomPrompt="1"/>
          </p:nvPr>
        </p:nvSpPr>
        <p:spPr>
          <a:xfrm>
            <a:off x="6310152" y="1410229"/>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16" name="Picture Placeholder 2"/>
          <p:cNvSpPr>
            <a:spLocks noGrp="1"/>
          </p:cNvSpPr>
          <p:nvPr>
            <p:ph type="pic" sz="quarter" idx="29" hasCustomPrompt="1"/>
          </p:nvPr>
        </p:nvSpPr>
        <p:spPr>
          <a:xfrm>
            <a:off x="5308984" y="3138909"/>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17" name="Picture Placeholder 2"/>
          <p:cNvSpPr>
            <a:spLocks noGrp="1"/>
          </p:cNvSpPr>
          <p:nvPr>
            <p:ph type="pic" sz="quarter" idx="30" hasCustomPrompt="1"/>
          </p:nvPr>
        </p:nvSpPr>
        <p:spPr>
          <a:xfrm>
            <a:off x="3119112" y="3138909"/>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18" name="TextBox 1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4700770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rganigram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0" name="Rectangle 9"/>
          <p:cNvSpPr/>
          <p:nvPr userDrawn="1"/>
        </p:nvSpPr>
        <p:spPr>
          <a:xfrm>
            <a:off x="3288486"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DOTS</a:t>
            </a:r>
          </a:p>
          <a:p>
            <a:pPr algn="ctr"/>
            <a:r>
              <a:rPr lang="nl-BE" sz="500" b="1" noProof="1">
                <a:solidFill>
                  <a:schemeClr val="bg2"/>
                </a:solidFill>
              </a:rPr>
              <a:t>Stijn Verstraete</a:t>
            </a:r>
          </a:p>
        </p:txBody>
      </p:sp>
      <p:sp>
        <p:nvSpPr>
          <p:cNvPr id="11" name="Rectangle 10"/>
          <p:cNvSpPr/>
          <p:nvPr userDrawn="1"/>
        </p:nvSpPr>
        <p:spPr>
          <a:xfrm>
            <a:off x="4369540"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Payroll</a:t>
            </a:r>
          </a:p>
          <a:p>
            <a:pPr algn="ctr"/>
            <a:r>
              <a:rPr lang="nl-BE" sz="500" b="1" noProof="1">
                <a:solidFill>
                  <a:schemeClr val="bg2"/>
                </a:solidFill>
              </a:rPr>
              <a:t>Tim De Troch</a:t>
            </a:r>
          </a:p>
        </p:txBody>
      </p:sp>
      <p:sp>
        <p:nvSpPr>
          <p:cNvPr id="12" name="Rectangle 11"/>
          <p:cNvSpPr/>
          <p:nvPr userDrawn="1"/>
        </p:nvSpPr>
        <p:spPr>
          <a:xfrm>
            <a:off x="5450595"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Health&amp;Safety</a:t>
            </a:r>
          </a:p>
          <a:p>
            <a:pPr algn="ctr"/>
            <a:r>
              <a:rPr lang="nl-BE" sz="500" b="1" noProof="1">
                <a:solidFill>
                  <a:schemeClr val="bg2"/>
                </a:solidFill>
              </a:rPr>
              <a:t>Kristel Bracke</a:t>
            </a:r>
          </a:p>
        </p:txBody>
      </p:sp>
      <p:sp>
        <p:nvSpPr>
          <p:cNvPr id="13" name="Rectangle 12"/>
          <p:cNvSpPr/>
          <p:nvPr userDrawn="1"/>
        </p:nvSpPr>
        <p:spPr>
          <a:xfrm>
            <a:off x="6531651"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SME</a:t>
            </a:r>
          </a:p>
          <a:p>
            <a:pPr algn="ctr"/>
            <a:r>
              <a:rPr lang="nl-BE" sz="500" b="1" noProof="1">
                <a:solidFill>
                  <a:schemeClr val="bg2"/>
                </a:solidFill>
              </a:rPr>
              <a:t>Berlinde Van Eeno</a:t>
            </a:r>
          </a:p>
        </p:txBody>
      </p:sp>
      <p:sp>
        <p:nvSpPr>
          <p:cNvPr id="14" name="Rectangle 13"/>
          <p:cNvSpPr/>
          <p:nvPr userDrawn="1"/>
        </p:nvSpPr>
        <p:spPr>
          <a:xfrm>
            <a:off x="228639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SAP</a:t>
            </a:r>
          </a:p>
          <a:p>
            <a:pPr algn="ctr"/>
            <a:r>
              <a:rPr lang="nl-BE" sz="500" b="1" noProof="1">
                <a:solidFill>
                  <a:schemeClr val="bg2"/>
                </a:solidFill>
              </a:rPr>
              <a:t>Tim De Troch</a:t>
            </a:r>
          </a:p>
        </p:txBody>
      </p:sp>
      <p:sp>
        <p:nvSpPr>
          <p:cNvPr id="15" name="Rectangle 14"/>
          <p:cNvSpPr/>
          <p:nvPr userDrawn="1"/>
        </p:nvSpPr>
        <p:spPr>
          <a:xfrm>
            <a:off x="3458542" y="1104606"/>
            <a:ext cx="1297893" cy="34632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noProof="1">
                <a:solidFill>
                  <a:schemeClr val="bg2"/>
                </a:solidFill>
              </a:rPr>
              <a:t>Managing Director &amp; CEO</a:t>
            </a:r>
          </a:p>
          <a:p>
            <a:pPr algn="ctr"/>
            <a:r>
              <a:rPr lang="nl-BE" sz="600" noProof="1">
                <a:solidFill>
                  <a:schemeClr val="bg2"/>
                </a:solidFill>
              </a:rPr>
              <a:t>Carine Huysveld</a:t>
            </a:r>
          </a:p>
        </p:txBody>
      </p:sp>
      <p:sp>
        <p:nvSpPr>
          <p:cNvPr id="16" name="Rectangle 15"/>
          <p:cNvSpPr/>
          <p:nvPr userDrawn="1"/>
        </p:nvSpPr>
        <p:spPr>
          <a:xfrm>
            <a:off x="2164930" y="2383935"/>
            <a:ext cx="1303309" cy="34733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CHRO</a:t>
            </a:r>
          </a:p>
          <a:p>
            <a:pPr algn="ctr"/>
            <a:r>
              <a:rPr lang="nl-BE" sz="600" b="1" noProof="1">
                <a:solidFill>
                  <a:schemeClr val="accent1"/>
                </a:solidFill>
              </a:rPr>
              <a:t>Sandra Boel</a:t>
            </a:r>
          </a:p>
        </p:txBody>
      </p:sp>
      <p:sp>
        <p:nvSpPr>
          <p:cNvPr id="17" name="Rectangle 16"/>
          <p:cNvSpPr/>
          <p:nvPr userDrawn="1"/>
        </p:nvSpPr>
        <p:spPr>
          <a:xfrm>
            <a:off x="2159064" y="1964304"/>
            <a:ext cx="1315042"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Finance &amp; Controlling</a:t>
            </a:r>
          </a:p>
          <a:p>
            <a:pPr algn="ctr"/>
            <a:r>
              <a:rPr lang="nl-BE" sz="600" b="1" noProof="1">
                <a:solidFill>
                  <a:schemeClr val="accent1"/>
                </a:solidFill>
              </a:rPr>
              <a:t>Els Temmerman</a:t>
            </a:r>
          </a:p>
        </p:txBody>
      </p:sp>
      <p:cxnSp>
        <p:nvCxnSpPr>
          <p:cNvPr id="18" name="Elbow Connector 17"/>
          <p:cNvCxnSpPr/>
          <p:nvPr userDrawn="1"/>
        </p:nvCxnSpPr>
        <p:spPr>
          <a:xfrm flipV="1">
            <a:off x="3460456" y="1444055"/>
            <a:ext cx="647940" cy="70239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userDrawn="1"/>
        </p:nvCxnSpPr>
        <p:spPr>
          <a:xfrm flipV="1">
            <a:off x="3452672" y="1444055"/>
            <a:ext cx="655724" cy="1101266"/>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userDrawn="1"/>
        </p:nvCxnSpPr>
        <p:spPr>
          <a:xfrm rot="10800000">
            <a:off x="4108395" y="1477786"/>
            <a:ext cx="655724" cy="435972"/>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4770271" y="1739656"/>
            <a:ext cx="1299140"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Sales &amp; Marketing</a:t>
            </a:r>
          </a:p>
          <a:p>
            <a:pPr algn="ctr"/>
            <a:r>
              <a:rPr lang="nl-BE" sz="600" b="1" noProof="1">
                <a:solidFill>
                  <a:schemeClr val="accent1"/>
                </a:solidFill>
              </a:rPr>
              <a:t>Dirk Broodcooren</a:t>
            </a:r>
          </a:p>
        </p:txBody>
      </p:sp>
      <p:sp>
        <p:nvSpPr>
          <p:cNvPr id="22" name="Rectangle 21"/>
          <p:cNvSpPr/>
          <p:nvPr userDrawn="1"/>
        </p:nvSpPr>
        <p:spPr>
          <a:xfrm>
            <a:off x="4766060" y="2176252"/>
            <a:ext cx="1307562"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IT</a:t>
            </a:r>
          </a:p>
          <a:p>
            <a:pPr algn="ctr"/>
            <a:r>
              <a:rPr lang="nl-BE" sz="600" b="1" noProof="1">
                <a:solidFill>
                  <a:schemeClr val="accent1"/>
                </a:solidFill>
              </a:rPr>
              <a:t>Vic Cleuren</a:t>
            </a:r>
          </a:p>
        </p:txBody>
      </p:sp>
      <p:sp>
        <p:nvSpPr>
          <p:cNvPr id="23" name="Rectangle 22"/>
          <p:cNvSpPr/>
          <p:nvPr userDrawn="1"/>
        </p:nvSpPr>
        <p:spPr>
          <a:xfrm>
            <a:off x="2161424" y="1542114"/>
            <a:ext cx="1302185"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Delivery Director HR&amp;WB</a:t>
            </a:r>
          </a:p>
          <a:p>
            <a:pPr algn="ctr"/>
            <a:r>
              <a:rPr lang="nl-BE" sz="600" b="1" noProof="1">
                <a:solidFill>
                  <a:schemeClr val="accent1"/>
                </a:solidFill>
              </a:rPr>
              <a:t>Nathalie Constant</a:t>
            </a:r>
          </a:p>
        </p:txBody>
      </p:sp>
      <p:sp>
        <p:nvSpPr>
          <p:cNvPr id="24" name="Rectangle 23"/>
          <p:cNvSpPr/>
          <p:nvPr userDrawn="1"/>
        </p:nvSpPr>
        <p:spPr>
          <a:xfrm>
            <a:off x="1205345" y="3120799"/>
            <a:ext cx="879822"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HR&amp;WB</a:t>
            </a:r>
          </a:p>
          <a:p>
            <a:pPr algn="ctr"/>
            <a:r>
              <a:rPr lang="nl-BE" sz="500" b="1" noProof="1">
                <a:solidFill>
                  <a:schemeClr val="bg2"/>
                </a:solidFill>
              </a:rPr>
              <a:t>Guy Van Hauwermeiren</a:t>
            </a:r>
          </a:p>
        </p:txBody>
      </p:sp>
      <p:cxnSp>
        <p:nvCxnSpPr>
          <p:cNvPr id="25" name="Elbow Connector 141"/>
          <p:cNvCxnSpPr/>
          <p:nvPr userDrawn="1"/>
        </p:nvCxnSpPr>
        <p:spPr>
          <a:xfrm rot="16200000" flipH="1">
            <a:off x="4002837" y="1584108"/>
            <a:ext cx="866842" cy="655723"/>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Elbow Connector 140"/>
          <p:cNvCxnSpPr/>
          <p:nvPr userDrawn="1"/>
        </p:nvCxnSpPr>
        <p:spPr>
          <a:xfrm flipV="1">
            <a:off x="3468239" y="1444055"/>
            <a:ext cx="640156" cy="23541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110649" y="2098712"/>
            <a:ext cx="0" cy="35117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148"/>
          <p:cNvCxnSpPr/>
          <p:nvPr userDrawn="1"/>
        </p:nvCxnSpPr>
        <p:spPr>
          <a:xfrm rot="16200000" flipH="1">
            <a:off x="5259066" y="293384"/>
            <a:ext cx="1404714" cy="3706057"/>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2710683"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663793"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764119"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845172"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944102"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22768"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ctangle 34"/>
          <p:cNvSpPr/>
          <p:nvPr userDrawn="1"/>
        </p:nvSpPr>
        <p:spPr>
          <a:xfrm>
            <a:off x="7504031"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KB</a:t>
            </a:r>
          </a:p>
          <a:p>
            <a:pPr algn="ctr"/>
            <a:r>
              <a:rPr lang="nl-BE" sz="500" b="1" noProof="1">
                <a:solidFill>
                  <a:schemeClr val="bg2"/>
                </a:solidFill>
              </a:rPr>
              <a:t>Freddy Bassens </a:t>
            </a:r>
          </a:p>
        </p:txBody>
      </p:sp>
      <p:cxnSp>
        <p:nvCxnSpPr>
          <p:cNvPr id="36" name="Straight Connector 35"/>
          <p:cNvCxnSpPr/>
          <p:nvPr userDrawn="1"/>
        </p:nvCxnSpPr>
        <p:spPr>
          <a:xfrm flipH="1">
            <a:off x="4108394" y="2538611"/>
            <a:ext cx="1092" cy="31015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a:off x="1203420" y="3738158"/>
            <a:ext cx="879822" cy="13918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Academy</a:t>
            </a:r>
          </a:p>
        </p:txBody>
      </p:sp>
      <p:sp>
        <p:nvSpPr>
          <p:cNvPr id="38" name="Rectangle 37"/>
          <p:cNvSpPr/>
          <p:nvPr userDrawn="1"/>
        </p:nvSpPr>
        <p:spPr>
          <a:xfrm>
            <a:off x="1205878" y="3919224"/>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Sourcing &amp; Outsourcing</a:t>
            </a:r>
          </a:p>
        </p:txBody>
      </p:sp>
      <p:sp>
        <p:nvSpPr>
          <p:cNvPr id="39" name="Rectangle 38"/>
          <p:cNvSpPr/>
          <p:nvPr userDrawn="1"/>
        </p:nvSpPr>
        <p:spPr>
          <a:xfrm>
            <a:off x="1203830" y="3550759"/>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Product mgt</a:t>
            </a:r>
          </a:p>
        </p:txBody>
      </p:sp>
      <p:sp>
        <p:nvSpPr>
          <p:cNvPr id="40" name="Rectangle 39"/>
          <p:cNvSpPr/>
          <p:nvPr userDrawn="1"/>
        </p:nvSpPr>
        <p:spPr>
          <a:xfrm>
            <a:off x="1204240" y="4106623"/>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Corporate Vitality</a:t>
            </a:r>
          </a:p>
        </p:txBody>
      </p:sp>
      <p:sp>
        <p:nvSpPr>
          <p:cNvPr id="41" name="Rectangle 40"/>
          <p:cNvSpPr/>
          <p:nvPr userDrawn="1"/>
        </p:nvSpPr>
        <p:spPr>
          <a:xfrm>
            <a:off x="1204650" y="42940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Strategic Reward</a:t>
            </a:r>
          </a:p>
        </p:txBody>
      </p:sp>
      <p:sp>
        <p:nvSpPr>
          <p:cNvPr id="42" name="Rectangle 41"/>
          <p:cNvSpPr/>
          <p:nvPr userDrawn="1"/>
        </p:nvSpPr>
        <p:spPr>
          <a:xfrm>
            <a:off x="1205060" y="4481421"/>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and Legal</a:t>
            </a:r>
          </a:p>
        </p:txBody>
      </p:sp>
      <p:sp>
        <p:nvSpPr>
          <p:cNvPr id="43" name="Rectangle 42"/>
          <p:cNvSpPr/>
          <p:nvPr userDrawn="1"/>
        </p:nvSpPr>
        <p:spPr>
          <a:xfrm>
            <a:off x="1205470" y="46688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checkup</a:t>
            </a:r>
          </a:p>
        </p:txBody>
      </p:sp>
      <p:cxnSp>
        <p:nvCxnSpPr>
          <p:cNvPr id="44" name="Straight Connector 148"/>
          <p:cNvCxnSpPr/>
          <p:nvPr userDrawn="1"/>
        </p:nvCxnSpPr>
        <p:spPr>
          <a:xfrm rot="5400000">
            <a:off x="2038455" y="1050857"/>
            <a:ext cx="1676744" cy="2463140"/>
          </a:xfrm>
          <a:prstGeom prst="bentConnector3">
            <a:avLst>
              <a:gd name="adj1" fmla="val 84168"/>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2286398" y="355811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SAP</a:t>
            </a:r>
          </a:p>
        </p:txBody>
      </p:sp>
      <p:sp>
        <p:nvSpPr>
          <p:cNvPr id="46" name="Rectangle 45"/>
          <p:cNvSpPr/>
          <p:nvPr userDrawn="1"/>
        </p:nvSpPr>
        <p:spPr>
          <a:xfrm>
            <a:off x="2286398" y="3732183"/>
            <a:ext cx="848567" cy="1447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SucessFactors</a:t>
            </a:r>
          </a:p>
        </p:txBody>
      </p:sp>
      <p:sp>
        <p:nvSpPr>
          <p:cNvPr id="47" name="Rectangle 46"/>
          <p:cNvSpPr/>
          <p:nvPr userDrawn="1"/>
        </p:nvSpPr>
        <p:spPr>
          <a:xfrm>
            <a:off x="3291437" y="3732183"/>
            <a:ext cx="848567" cy="470161"/>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(Time, people management, payroll &amp; reward, Well-being, BI platform)</a:t>
            </a:r>
          </a:p>
        </p:txBody>
      </p:sp>
      <p:sp>
        <p:nvSpPr>
          <p:cNvPr id="48" name="Rectangle 47"/>
          <p:cNvSpPr/>
          <p:nvPr userDrawn="1"/>
        </p:nvSpPr>
        <p:spPr>
          <a:xfrm>
            <a:off x="3297340" y="442313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49" name="Rectangle 48"/>
          <p:cNvSpPr/>
          <p:nvPr userDrawn="1"/>
        </p:nvSpPr>
        <p:spPr>
          <a:xfrm>
            <a:off x="4367079"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50" name="Rectangle 49"/>
          <p:cNvSpPr/>
          <p:nvPr userDrawn="1"/>
        </p:nvSpPr>
        <p:spPr>
          <a:xfrm>
            <a:off x="4367079" y="373218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51" name="Rectangle 50"/>
          <p:cNvSpPr/>
          <p:nvPr userDrawn="1"/>
        </p:nvSpPr>
        <p:spPr>
          <a:xfrm>
            <a:off x="4367079" y="3909605"/>
            <a:ext cx="848567" cy="15137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52" name="Rectangle 51"/>
          <p:cNvSpPr/>
          <p:nvPr userDrawn="1"/>
        </p:nvSpPr>
        <p:spPr>
          <a:xfrm>
            <a:off x="4367079" y="410662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3" name="Rectangle 52"/>
          <p:cNvSpPr/>
          <p:nvPr userDrawn="1"/>
        </p:nvSpPr>
        <p:spPr>
          <a:xfrm>
            <a:off x="4367079" y="459003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4" name="Rectangle 53"/>
          <p:cNvSpPr/>
          <p:nvPr userDrawn="1"/>
        </p:nvSpPr>
        <p:spPr>
          <a:xfrm>
            <a:off x="5443767" y="3553076"/>
            <a:ext cx="855395"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Supervison</a:t>
            </a:r>
          </a:p>
        </p:txBody>
      </p:sp>
      <p:sp>
        <p:nvSpPr>
          <p:cNvPr id="55" name="Rectangle 54"/>
          <p:cNvSpPr/>
          <p:nvPr userDrawn="1"/>
        </p:nvSpPr>
        <p:spPr>
          <a:xfrm>
            <a:off x="5442721" y="374444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Risk</a:t>
            </a:r>
          </a:p>
        </p:txBody>
      </p:sp>
      <p:sp>
        <p:nvSpPr>
          <p:cNvPr id="56" name="Rectangle 55"/>
          <p:cNvSpPr/>
          <p:nvPr userDrawn="1"/>
        </p:nvSpPr>
        <p:spPr>
          <a:xfrm>
            <a:off x="5435821" y="42977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a:t>
            </a:r>
          </a:p>
        </p:txBody>
      </p:sp>
      <p:sp>
        <p:nvSpPr>
          <p:cNvPr id="57" name="Rectangle 56"/>
          <p:cNvSpPr/>
          <p:nvPr userDrawn="1"/>
        </p:nvSpPr>
        <p:spPr>
          <a:xfrm>
            <a:off x="5435821" y="448950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8" name="Rectangle 57"/>
          <p:cNvSpPr/>
          <p:nvPr userDrawn="1"/>
        </p:nvSpPr>
        <p:spPr>
          <a:xfrm>
            <a:off x="5435821" y="46725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9" name="Rectangle 58"/>
          <p:cNvSpPr/>
          <p:nvPr userDrawn="1"/>
        </p:nvSpPr>
        <p:spPr>
          <a:xfrm>
            <a:off x="5442720" y="393099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0" name="Rectangle 59"/>
          <p:cNvSpPr/>
          <p:nvPr userDrawn="1"/>
        </p:nvSpPr>
        <p:spPr>
          <a:xfrm>
            <a:off x="5435821" y="411279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Planning</a:t>
            </a:r>
          </a:p>
        </p:txBody>
      </p:sp>
      <p:sp>
        <p:nvSpPr>
          <p:cNvPr id="61" name="Rectangle 60"/>
          <p:cNvSpPr/>
          <p:nvPr userDrawn="1"/>
        </p:nvSpPr>
        <p:spPr>
          <a:xfrm>
            <a:off x="4367079" y="4284779"/>
            <a:ext cx="848567" cy="2601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(RSZ, payroll technology, interface)</a:t>
            </a:r>
          </a:p>
        </p:txBody>
      </p:sp>
      <p:sp>
        <p:nvSpPr>
          <p:cNvPr id="62" name="Rectangle 61"/>
          <p:cNvSpPr/>
          <p:nvPr userDrawn="1"/>
        </p:nvSpPr>
        <p:spPr>
          <a:xfrm>
            <a:off x="6531651"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3" name="Rectangle 62"/>
          <p:cNvSpPr/>
          <p:nvPr userDrawn="1"/>
        </p:nvSpPr>
        <p:spPr>
          <a:xfrm>
            <a:off x="6531649" y="3738751"/>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64" name="Rectangle 63"/>
          <p:cNvSpPr/>
          <p:nvPr userDrawn="1"/>
        </p:nvSpPr>
        <p:spPr>
          <a:xfrm>
            <a:off x="6531651" y="392431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65" name="Rectangle 64"/>
          <p:cNvSpPr/>
          <p:nvPr userDrawn="1"/>
        </p:nvSpPr>
        <p:spPr>
          <a:xfrm>
            <a:off x="6531651" y="4104106"/>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&amp; Legal</a:t>
            </a:r>
          </a:p>
        </p:txBody>
      </p:sp>
      <p:sp>
        <p:nvSpPr>
          <p:cNvPr id="66" name="Rectangle 65"/>
          <p:cNvSpPr/>
          <p:nvPr userDrawn="1"/>
        </p:nvSpPr>
        <p:spPr>
          <a:xfrm>
            <a:off x="6531649" y="428497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BB level 2</a:t>
            </a:r>
          </a:p>
        </p:txBody>
      </p:sp>
      <p:sp>
        <p:nvSpPr>
          <p:cNvPr id="67" name="Rectangle 66"/>
          <p:cNvSpPr/>
          <p:nvPr userDrawn="1"/>
        </p:nvSpPr>
        <p:spPr>
          <a:xfrm>
            <a:off x="6531648" y="4464770"/>
            <a:ext cx="848567" cy="143483"/>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Business Account mgt</a:t>
            </a:r>
          </a:p>
        </p:txBody>
      </p:sp>
      <p:sp>
        <p:nvSpPr>
          <p:cNvPr id="68" name="Rectangle 67"/>
          <p:cNvSpPr/>
          <p:nvPr userDrawn="1"/>
        </p:nvSpPr>
        <p:spPr>
          <a:xfrm>
            <a:off x="3296345" y="424315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Cockpit</a:t>
            </a:r>
          </a:p>
        </p:txBody>
      </p:sp>
      <p:sp>
        <p:nvSpPr>
          <p:cNvPr id="69" name="Rectangle 68"/>
          <p:cNvSpPr/>
          <p:nvPr userDrawn="1"/>
        </p:nvSpPr>
        <p:spPr>
          <a:xfrm>
            <a:off x="3295350" y="355811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Project &amp; Progr. mgt</a:t>
            </a:r>
          </a:p>
        </p:txBody>
      </p:sp>
      <p:sp>
        <p:nvSpPr>
          <p:cNvPr id="70" name="Rectangle 69"/>
          <p:cNvSpPr/>
          <p:nvPr userDrawn="1"/>
        </p:nvSpPr>
        <p:spPr>
          <a:xfrm>
            <a:off x="7504031" y="3552650"/>
            <a:ext cx="848567" cy="21510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 (regional)</a:t>
            </a:r>
          </a:p>
        </p:txBody>
      </p:sp>
      <p:sp>
        <p:nvSpPr>
          <p:cNvPr id="71" name="Rectangle 70"/>
          <p:cNvSpPr/>
          <p:nvPr userDrawn="1"/>
        </p:nvSpPr>
        <p:spPr>
          <a:xfrm>
            <a:off x="7504031" y="417318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72" name="Rectangle 71"/>
          <p:cNvSpPr/>
          <p:nvPr userDrawn="1"/>
        </p:nvSpPr>
        <p:spPr>
          <a:xfrm>
            <a:off x="7504031" y="380979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73" name="Rectangle 72"/>
          <p:cNvSpPr/>
          <p:nvPr userDrawn="1"/>
        </p:nvSpPr>
        <p:spPr>
          <a:xfrm>
            <a:off x="7504031" y="399189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cxnSp>
        <p:nvCxnSpPr>
          <p:cNvPr id="74" name="Straight Connector 73"/>
          <p:cNvCxnSpPr/>
          <p:nvPr userDrawn="1"/>
        </p:nvCxnSpPr>
        <p:spPr>
          <a:xfrm>
            <a:off x="7689273" y="2848767"/>
            <a:ext cx="233494"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6" name="Titel 1"/>
          <p:cNvSpPr txBox="1">
            <a:spLocks/>
          </p:cNvSpPr>
          <p:nvPr userDrawn="1"/>
        </p:nvSpPr>
        <p:spPr>
          <a:xfrm>
            <a:off x="1205345"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Organigram </a:t>
            </a:r>
            <a:r>
              <a:rPr lang="nl-NL" sz="3200" err="1">
                <a:solidFill>
                  <a:schemeClr val="tx1"/>
                </a:solidFill>
              </a:rPr>
              <a:t>Attentia</a:t>
            </a:r>
            <a:endParaRPr lang="nl-NL" sz="3200">
              <a:solidFill>
                <a:schemeClr val="tx1"/>
              </a:solidFill>
            </a:endParaRPr>
          </a:p>
        </p:txBody>
      </p:sp>
    </p:spTree>
    <p:extLst>
      <p:ext uri="{BB962C8B-B14F-4D97-AF65-F5344CB8AC3E}">
        <p14:creationId xmlns:p14="http://schemas.microsoft.com/office/powerpoint/2010/main" val="30536062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roductoverzicht d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1" name="Rectangle 10"/>
          <p:cNvSpPr/>
          <p:nvPr userDrawn="1"/>
        </p:nvSpPr>
        <p:spPr>
          <a:xfrm>
            <a:off x="5611204" y="1007417"/>
            <a:ext cx="3031804" cy="3505764"/>
          </a:xfrm>
          <a:prstGeom prst="rect">
            <a:avLst/>
          </a:prstGeom>
          <a:solidFill>
            <a:schemeClr val="accent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r>
              <a:rPr lang="nl-BE" sz="500" noProof="1">
                <a:solidFill>
                  <a:srgbClr val="AA1B1D"/>
                </a:solidFill>
                <a:latin typeface="Trebuchet MS" charset="0"/>
                <a:ea typeface="Trebuchet MS" charset="0"/>
                <a:cs typeface="Trebuchet MS" charset="0"/>
              </a:rPr>
              <a:t>Well-being</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2" name="Rectangle 11"/>
          <p:cNvSpPr/>
          <p:nvPr userDrawn="1"/>
        </p:nvSpPr>
        <p:spPr>
          <a:xfrm>
            <a:off x="2431340" y="1007417"/>
            <a:ext cx="3031804" cy="3505764"/>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500" noProof="1">
                <a:solidFill>
                  <a:srgbClr val="AA1B1D"/>
                </a:solidFill>
                <a:latin typeface="Trebuchet MS" charset="0"/>
                <a:ea typeface="Trebuchet MS" charset="0"/>
                <a:cs typeface="Trebuchet MS" charset="0"/>
              </a:rPr>
              <a:t>HR</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3" name="Rectangle 12"/>
          <p:cNvSpPr/>
          <p:nvPr userDrawn="1"/>
        </p:nvSpPr>
        <p:spPr>
          <a:xfrm>
            <a:off x="1205345" y="3002850"/>
            <a:ext cx="7528457" cy="1077945"/>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DOTS-suite</a:t>
            </a:r>
          </a:p>
        </p:txBody>
      </p:sp>
      <p:sp>
        <p:nvSpPr>
          <p:cNvPr id="14" name="Rectangle 13"/>
          <p:cNvSpPr/>
          <p:nvPr userDrawn="1"/>
        </p:nvSpPr>
        <p:spPr>
          <a:xfrm>
            <a:off x="1205345" y="2289997"/>
            <a:ext cx="7528457" cy="63522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Sourcing &amp;</a:t>
            </a:r>
          </a:p>
          <a:p>
            <a:pPr defTabSz="1219170">
              <a:defRPr/>
            </a:pPr>
            <a:r>
              <a:rPr lang="nl-BE" sz="1000" noProof="1">
                <a:solidFill>
                  <a:schemeClr val="tx1"/>
                </a:solidFill>
                <a:latin typeface="Trebuchet MS" charset="0"/>
                <a:ea typeface="Trebuchet MS" charset="0"/>
                <a:cs typeface="Trebuchet MS" charset="0"/>
              </a:rPr>
              <a:t>Outsourcing</a:t>
            </a:r>
          </a:p>
        </p:txBody>
      </p:sp>
      <p:sp>
        <p:nvSpPr>
          <p:cNvPr id="15" name="Rectangle 14"/>
          <p:cNvSpPr/>
          <p:nvPr userDrawn="1"/>
        </p:nvSpPr>
        <p:spPr>
          <a:xfrm>
            <a:off x="1205345" y="1310539"/>
            <a:ext cx="7528457" cy="890886"/>
          </a:xfrm>
          <a:prstGeom prst="rect">
            <a:avLst/>
          </a:prstGeom>
          <a:solidFill>
            <a:schemeClr val="bg2">
              <a:alpha val="86000"/>
            </a:schemeClr>
          </a:solidFill>
          <a:ln w="9525">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Value HR &amp;</a:t>
            </a:r>
          </a:p>
          <a:p>
            <a:pPr defTabSz="1219170">
              <a:defRPr/>
            </a:pPr>
            <a:r>
              <a:rPr lang="nl-BE" sz="1000" noProof="1">
                <a:solidFill>
                  <a:schemeClr val="tx1"/>
                </a:solidFill>
                <a:latin typeface="Trebuchet MS" charset="0"/>
                <a:ea typeface="Trebuchet MS" charset="0"/>
                <a:cs typeface="Trebuchet MS" charset="0"/>
              </a:rPr>
              <a:t>Well-being</a:t>
            </a:r>
          </a:p>
        </p:txBody>
      </p:sp>
      <p:sp>
        <p:nvSpPr>
          <p:cNvPr id="16" name="TextBox 15"/>
          <p:cNvSpPr txBox="1"/>
          <p:nvPr userDrawn="1"/>
        </p:nvSpPr>
        <p:spPr>
          <a:xfrm>
            <a:off x="2561810" y="2999099"/>
            <a:ext cx="6026593"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DOTS Platform: </a:t>
            </a:r>
            <a:r>
              <a:rPr lang="nl-NL" sz="500" i="1" err="1">
                <a:latin typeface="Trebuchet MS" charset="0"/>
                <a:ea typeface="Trebuchet MS" charset="0"/>
                <a:cs typeface="Trebuchet MS" charset="0"/>
              </a:rPr>
              <a:t>every</a:t>
            </a:r>
            <a:r>
              <a:rPr lang="nl-NL" sz="500" i="1">
                <a:latin typeface="Trebuchet MS" charset="0"/>
                <a:ea typeface="Trebuchet MS" charset="0"/>
                <a:cs typeface="Trebuchet MS" charset="0"/>
              </a:rPr>
              <a:t> employee has access </a:t>
            </a:r>
            <a:r>
              <a:rPr lang="nl-NL" sz="500" i="1" err="1">
                <a:latin typeface="Trebuchet MS" charset="0"/>
                <a:ea typeface="Trebuchet MS" charset="0"/>
                <a:cs typeface="Trebuchet MS" charset="0"/>
              </a:rPr>
              <a:t>to</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the</a:t>
            </a:r>
            <a:r>
              <a:rPr lang="nl-NL" sz="500" i="1">
                <a:latin typeface="Trebuchet MS" charset="0"/>
                <a:ea typeface="Trebuchet MS" charset="0"/>
                <a:cs typeface="Trebuchet MS" charset="0"/>
              </a:rPr>
              <a:t> DOTS platform &amp; </a:t>
            </a:r>
            <a:r>
              <a:rPr lang="nl-NL" sz="500" i="1" err="1">
                <a:latin typeface="Trebuchet MS" charset="0"/>
                <a:ea typeface="Trebuchet MS" charset="0"/>
                <a:cs typeface="Trebuchet MS" charset="0"/>
              </a:rPr>
              <a:t>who</a:t>
            </a:r>
            <a:r>
              <a:rPr lang="nl-NL" sz="500" i="1">
                <a:latin typeface="Trebuchet MS" charset="0"/>
                <a:ea typeface="Trebuchet MS" charset="0"/>
                <a:cs typeface="Trebuchet MS" charset="0"/>
              </a:rPr>
              <a:t> is </a:t>
            </a:r>
            <a:r>
              <a:rPr lang="nl-NL" sz="500" i="1" err="1">
                <a:latin typeface="Trebuchet MS" charset="0"/>
                <a:ea typeface="Trebuchet MS" charset="0"/>
                <a:cs typeface="Trebuchet MS" charset="0"/>
              </a:rPr>
              <a:t>who</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functionality</a:t>
            </a:r>
            <a:endParaRPr lang="nl-NL" sz="500" i="1">
              <a:latin typeface="Trebuchet MS" charset="0"/>
              <a:ea typeface="Trebuchet MS" charset="0"/>
              <a:cs typeface="Trebuchet MS" charset="0"/>
            </a:endParaRPr>
          </a:p>
        </p:txBody>
      </p:sp>
      <p:sp>
        <p:nvSpPr>
          <p:cNvPr id="17" name="TextBox 16"/>
          <p:cNvSpPr txBox="1"/>
          <p:nvPr userDrawn="1"/>
        </p:nvSpPr>
        <p:spPr>
          <a:xfrm>
            <a:off x="2561810" y="3168850"/>
            <a:ext cx="6026593"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Connected</a:t>
            </a:r>
            <a:r>
              <a:rPr lang="nl-NL" sz="500">
                <a:latin typeface="Trebuchet MS" charset="0"/>
                <a:ea typeface="Trebuchet MS" charset="0"/>
                <a:cs typeface="Trebuchet MS" charset="0"/>
              </a:rPr>
              <a:t> time management &amp; team planning: </a:t>
            </a:r>
            <a:r>
              <a:rPr lang="nl-NL" sz="500" i="1" err="1">
                <a:latin typeface="Trebuchet MS" charset="0"/>
                <a:ea typeface="Trebuchet MS" charset="0"/>
                <a:cs typeface="Trebuchet MS" charset="0"/>
              </a:rPr>
              <a:t>self-service</a:t>
            </a:r>
            <a:r>
              <a:rPr lang="nl-NL" sz="500" i="1">
                <a:latin typeface="Trebuchet MS" charset="0"/>
                <a:ea typeface="Trebuchet MS" charset="0"/>
                <a:cs typeface="Trebuchet MS" charset="0"/>
              </a:rPr>
              <a:t> planning of </a:t>
            </a:r>
            <a:r>
              <a:rPr lang="nl-NL" sz="500" i="1" err="1">
                <a:latin typeface="Trebuchet MS" charset="0"/>
                <a:ea typeface="Trebuchet MS" charset="0"/>
                <a:cs typeface="Trebuchet MS" charset="0"/>
              </a:rPr>
              <a:t>all</a:t>
            </a:r>
            <a:r>
              <a:rPr lang="nl-NL" sz="500" i="1">
                <a:latin typeface="Trebuchet MS" charset="0"/>
                <a:ea typeface="Trebuchet MS" charset="0"/>
                <a:cs typeface="Trebuchet MS" charset="0"/>
              </a:rPr>
              <a:t> HR &amp; Well-</a:t>
            </a:r>
            <a:r>
              <a:rPr lang="nl-NL" sz="500" i="1" err="1">
                <a:latin typeface="Trebuchet MS" charset="0"/>
                <a:ea typeface="Trebuchet MS" charset="0"/>
                <a:cs typeface="Trebuchet MS" charset="0"/>
              </a:rPr>
              <a:t>being</a:t>
            </a:r>
            <a:r>
              <a:rPr lang="nl-NL" sz="500" i="1">
                <a:latin typeface="Trebuchet MS" charset="0"/>
                <a:ea typeface="Trebuchet MS" charset="0"/>
                <a:cs typeface="Trebuchet MS" charset="0"/>
              </a:rPr>
              <a:t> events, </a:t>
            </a:r>
            <a:r>
              <a:rPr lang="nl-NL" sz="500" i="1" err="1">
                <a:latin typeface="Trebuchet MS" charset="0"/>
                <a:ea typeface="Trebuchet MS" charset="0"/>
                <a:cs typeface="Trebuchet MS" charset="0"/>
              </a:rPr>
              <a:t>linked</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to</a:t>
            </a:r>
            <a:r>
              <a:rPr lang="nl-NL" sz="500" i="1">
                <a:latin typeface="Trebuchet MS" charset="0"/>
                <a:ea typeface="Trebuchet MS" charset="0"/>
                <a:cs typeface="Trebuchet MS" charset="0"/>
              </a:rPr>
              <a:t> payroll  </a:t>
            </a:r>
          </a:p>
        </p:txBody>
      </p:sp>
      <p:sp>
        <p:nvSpPr>
          <p:cNvPr id="18" name="TextBox 17"/>
          <p:cNvSpPr txBox="1"/>
          <p:nvPr userDrawn="1"/>
        </p:nvSpPr>
        <p:spPr>
          <a:xfrm>
            <a:off x="2563602" y="3325656"/>
            <a:ext cx="6024802"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Document management: </a:t>
            </a:r>
            <a:r>
              <a:rPr lang="nl-NL" sz="500" i="1">
                <a:latin typeface="Trebuchet MS" charset="0"/>
                <a:ea typeface="Trebuchet MS" charset="0"/>
                <a:cs typeface="Trebuchet MS" charset="0"/>
              </a:rPr>
              <a:t>digital </a:t>
            </a:r>
            <a:r>
              <a:rPr lang="nl-NL" sz="500" i="1" err="1">
                <a:latin typeface="Trebuchet MS" charset="0"/>
                <a:ea typeface="Trebuchet MS" charset="0"/>
                <a:cs typeface="Trebuchet MS" charset="0"/>
              </a:rPr>
              <a:t>archive</a:t>
            </a:r>
            <a:r>
              <a:rPr lang="nl-NL" sz="500" i="1">
                <a:latin typeface="Trebuchet MS" charset="0"/>
                <a:ea typeface="Trebuchet MS" charset="0"/>
                <a:cs typeface="Trebuchet MS" charset="0"/>
              </a:rPr>
              <a:t> of </a:t>
            </a:r>
            <a:r>
              <a:rPr lang="nl-NL" sz="500" i="1" err="1">
                <a:latin typeface="Trebuchet MS" charset="0"/>
                <a:ea typeface="Trebuchet MS" charset="0"/>
                <a:cs typeface="Trebuchet MS" charset="0"/>
              </a:rPr>
              <a:t>all</a:t>
            </a:r>
            <a:r>
              <a:rPr lang="nl-NL" sz="500" i="1">
                <a:latin typeface="Trebuchet MS" charset="0"/>
                <a:ea typeface="Trebuchet MS" charset="0"/>
                <a:cs typeface="Trebuchet MS" charset="0"/>
              </a:rPr>
              <a:t> HR &amp; Well-</a:t>
            </a:r>
            <a:r>
              <a:rPr lang="nl-NL" sz="500" i="1" err="1">
                <a:latin typeface="Trebuchet MS" charset="0"/>
                <a:ea typeface="Trebuchet MS" charset="0"/>
                <a:cs typeface="Trebuchet MS" charset="0"/>
              </a:rPr>
              <a:t>being</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documents</a:t>
            </a:r>
            <a:r>
              <a:rPr lang="nl-NL" sz="500" i="1">
                <a:latin typeface="Trebuchet MS" charset="0"/>
                <a:ea typeface="Trebuchet MS" charset="0"/>
                <a:cs typeface="Trebuchet MS" charset="0"/>
              </a:rPr>
              <a:t> </a:t>
            </a:r>
          </a:p>
        </p:txBody>
      </p:sp>
      <p:sp>
        <p:nvSpPr>
          <p:cNvPr id="19" name="TextBox 18"/>
          <p:cNvSpPr txBox="1"/>
          <p:nvPr userDrawn="1"/>
        </p:nvSpPr>
        <p:spPr>
          <a:xfrm>
            <a:off x="2561810" y="3486081"/>
            <a:ext cx="6026593"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Reporting &amp; </a:t>
            </a:r>
            <a:r>
              <a:rPr lang="nl-NL" sz="500" err="1">
                <a:latin typeface="Trebuchet MS" charset="0"/>
                <a:ea typeface="Trebuchet MS" charset="0"/>
                <a:cs typeface="Trebuchet MS" charset="0"/>
              </a:rPr>
              <a:t>analytics</a:t>
            </a:r>
            <a:r>
              <a:rPr lang="nl-NL" sz="500">
                <a:latin typeface="Trebuchet MS" charset="0"/>
                <a:ea typeface="Trebuchet MS" charset="0"/>
                <a:cs typeface="Trebuchet MS" charset="0"/>
              </a:rPr>
              <a:t>: </a:t>
            </a:r>
            <a:r>
              <a:rPr lang="nl-NL" sz="500" i="1" err="1">
                <a:latin typeface="Trebuchet MS" charset="0"/>
                <a:ea typeface="Trebuchet MS" charset="0"/>
                <a:cs typeface="Trebuchet MS" charset="0"/>
              </a:rPr>
              <a:t>integrated</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reporting</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and</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analytics</a:t>
            </a:r>
            <a:r>
              <a:rPr lang="nl-NL" sz="500" i="1">
                <a:latin typeface="Trebuchet MS" charset="0"/>
                <a:ea typeface="Trebuchet MS" charset="0"/>
                <a:cs typeface="Trebuchet MS" charset="0"/>
              </a:rPr>
              <a:t> on HR &amp; Well-</a:t>
            </a:r>
            <a:r>
              <a:rPr lang="nl-NL" sz="500" i="1" err="1">
                <a:latin typeface="Trebuchet MS" charset="0"/>
                <a:ea typeface="Trebuchet MS" charset="0"/>
                <a:cs typeface="Trebuchet MS" charset="0"/>
              </a:rPr>
              <a:t>being</a:t>
            </a:r>
            <a:r>
              <a:rPr lang="nl-NL" sz="500" i="1">
                <a:latin typeface="Trebuchet MS" charset="0"/>
                <a:ea typeface="Trebuchet MS" charset="0"/>
                <a:cs typeface="Trebuchet MS" charset="0"/>
              </a:rPr>
              <a:t> data</a:t>
            </a:r>
          </a:p>
        </p:txBody>
      </p:sp>
      <p:sp>
        <p:nvSpPr>
          <p:cNvPr id="20" name="TextBox 19"/>
          <p:cNvSpPr txBox="1"/>
          <p:nvPr userDrawn="1"/>
        </p:nvSpPr>
        <p:spPr>
          <a:xfrm>
            <a:off x="2561810" y="3638611"/>
            <a:ext cx="6026593"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Configurable</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collaboration</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workflows</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involving</a:t>
            </a:r>
            <a:r>
              <a:rPr lang="nl-NL" sz="500" i="1">
                <a:latin typeface="Trebuchet MS" charset="0"/>
                <a:ea typeface="Trebuchet MS" charset="0"/>
                <a:cs typeface="Trebuchet MS" charset="0"/>
              </a:rPr>
              <a:t> HR, Well-</a:t>
            </a:r>
            <a:r>
              <a:rPr lang="nl-NL" sz="500" i="1" err="1">
                <a:latin typeface="Trebuchet MS" charset="0"/>
                <a:ea typeface="Trebuchet MS" charset="0"/>
                <a:cs typeface="Trebuchet MS" charset="0"/>
              </a:rPr>
              <a:t>being</a:t>
            </a:r>
            <a:r>
              <a:rPr lang="nl-NL" sz="500" i="1">
                <a:latin typeface="Trebuchet MS" charset="0"/>
                <a:ea typeface="Trebuchet MS" charset="0"/>
                <a:cs typeface="Trebuchet MS" charset="0"/>
              </a:rPr>
              <a:t> &amp; prevention </a:t>
            </a:r>
            <a:r>
              <a:rPr lang="nl-NL" sz="500" i="1" err="1">
                <a:latin typeface="Trebuchet MS" charset="0"/>
                <a:ea typeface="Trebuchet MS" charset="0"/>
                <a:cs typeface="Trebuchet MS" charset="0"/>
              </a:rPr>
              <a:t>and</a:t>
            </a:r>
            <a:r>
              <a:rPr lang="nl-NL" sz="500" i="1">
                <a:latin typeface="Trebuchet MS" charset="0"/>
                <a:ea typeface="Trebuchet MS" charset="0"/>
                <a:cs typeface="Trebuchet MS" charset="0"/>
              </a:rPr>
              <a:t> </a:t>
            </a:r>
            <a:r>
              <a:rPr lang="nl-NL" sz="500" i="1" err="1">
                <a:latin typeface="Trebuchet MS" charset="0"/>
                <a:ea typeface="Trebuchet MS" charset="0"/>
                <a:cs typeface="Trebuchet MS" charset="0"/>
              </a:rPr>
              <a:t>all</a:t>
            </a:r>
            <a:r>
              <a:rPr lang="nl-NL" sz="500" i="1">
                <a:latin typeface="Trebuchet MS" charset="0"/>
                <a:ea typeface="Trebuchet MS" charset="0"/>
                <a:cs typeface="Trebuchet MS" charset="0"/>
              </a:rPr>
              <a:t> employees</a:t>
            </a:r>
          </a:p>
        </p:txBody>
      </p:sp>
      <p:sp>
        <p:nvSpPr>
          <p:cNvPr id="21" name="TextBox 20"/>
          <p:cNvSpPr txBox="1"/>
          <p:nvPr userDrawn="1"/>
        </p:nvSpPr>
        <p:spPr>
          <a:xfrm>
            <a:off x="5643911" y="3834574"/>
            <a:ext cx="626792" cy="323165"/>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Health &amp; Safety Essentials</a:t>
            </a:r>
          </a:p>
        </p:txBody>
      </p:sp>
      <p:sp>
        <p:nvSpPr>
          <p:cNvPr id="22" name="TextBox 21"/>
          <p:cNvSpPr txBox="1"/>
          <p:nvPr userDrawn="1"/>
        </p:nvSpPr>
        <p:spPr>
          <a:xfrm>
            <a:off x="2561810" y="3834574"/>
            <a:ext cx="888349"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Payroll Essentials/</a:t>
            </a:r>
            <a:r>
              <a:rPr lang="nl-NL" sz="500" err="1">
                <a:latin typeface="Trebuchet MS" charset="0"/>
                <a:ea typeface="Trebuchet MS" charset="0"/>
                <a:cs typeface="Trebuchet MS" charset="0"/>
              </a:rPr>
              <a:t>Custom</a:t>
            </a:r>
            <a:endParaRPr lang="nl-NL" sz="500">
              <a:latin typeface="Trebuchet MS" charset="0"/>
              <a:ea typeface="Trebuchet MS" charset="0"/>
              <a:cs typeface="Trebuchet MS" charset="0"/>
            </a:endParaRPr>
          </a:p>
        </p:txBody>
      </p:sp>
      <p:sp>
        <p:nvSpPr>
          <p:cNvPr id="23" name="TextBox 22"/>
          <p:cNvSpPr txBox="1"/>
          <p:nvPr userDrawn="1"/>
        </p:nvSpPr>
        <p:spPr>
          <a:xfrm>
            <a:off x="3564048" y="3834574"/>
            <a:ext cx="533132"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Financial </a:t>
            </a:r>
            <a:r>
              <a:rPr lang="nl-NL" sz="500" err="1">
                <a:latin typeface="Trebuchet MS" charset="0"/>
                <a:ea typeface="Trebuchet MS" charset="0"/>
                <a:cs typeface="Trebuchet MS" charset="0"/>
              </a:rPr>
              <a:t>reporting</a:t>
            </a:r>
            <a:endParaRPr lang="nl-NL" sz="500">
              <a:latin typeface="Trebuchet MS" charset="0"/>
              <a:ea typeface="Trebuchet MS" charset="0"/>
              <a:cs typeface="Trebuchet MS" charset="0"/>
            </a:endParaRPr>
          </a:p>
        </p:txBody>
      </p:sp>
      <p:sp>
        <p:nvSpPr>
          <p:cNvPr id="24" name="TextBox 23"/>
          <p:cNvSpPr txBox="1"/>
          <p:nvPr userDrawn="1"/>
        </p:nvSpPr>
        <p:spPr>
          <a:xfrm>
            <a:off x="4198754" y="3834574"/>
            <a:ext cx="608521"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Xpenditure</a:t>
            </a:r>
            <a:endParaRPr lang="nl-NL" sz="500">
              <a:latin typeface="Trebuchet MS" charset="0"/>
              <a:ea typeface="Trebuchet MS" charset="0"/>
              <a:cs typeface="Trebuchet MS" charset="0"/>
            </a:endParaRPr>
          </a:p>
          <a:p>
            <a:pPr algn="ctr"/>
            <a:endParaRPr lang="nl-NL" sz="500">
              <a:latin typeface="Trebuchet MS" charset="0"/>
              <a:ea typeface="Trebuchet MS" charset="0"/>
              <a:cs typeface="Trebuchet MS" charset="0"/>
            </a:endParaRPr>
          </a:p>
        </p:txBody>
      </p:sp>
      <p:sp>
        <p:nvSpPr>
          <p:cNvPr id="25" name="TextBox 24"/>
          <p:cNvSpPr txBox="1"/>
          <p:nvPr userDrawn="1"/>
        </p:nvSpPr>
        <p:spPr>
          <a:xfrm>
            <a:off x="4881924" y="3834574"/>
            <a:ext cx="516976"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Smart</a:t>
            </a:r>
          </a:p>
          <a:p>
            <a:pPr algn="ctr"/>
            <a:r>
              <a:rPr lang="nl-NL" sz="500">
                <a:latin typeface="Trebuchet MS" charset="0"/>
                <a:ea typeface="Trebuchet MS" charset="0"/>
                <a:cs typeface="Trebuchet MS" charset="0"/>
              </a:rPr>
              <a:t>Connect</a:t>
            </a:r>
          </a:p>
        </p:txBody>
      </p:sp>
      <p:sp>
        <p:nvSpPr>
          <p:cNvPr id="26" name="TextBox 25"/>
          <p:cNvSpPr txBox="1"/>
          <p:nvPr userDrawn="1"/>
        </p:nvSpPr>
        <p:spPr>
          <a:xfrm>
            <a:off x="6342689" y="3834574"/>
            <a:ext cx="721713"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Self</a:t>
            </a:r>
            <a:r>
              <a:rPr lang="nl-NL" sz="500">
                <a:latin typeface="Trebuchet MS" charset="0"/>
                <a:ea typeface="Trebuchet MS" charset="0"/>
                <a:cs typeface="Trebuchet MS" charset="0"/>
              </a:rPr>
              <a:t> Assessment</a:t>
            </a:r>
          </a:p>
          <a:p>
            <a:pPr algn="ctr"/>
            <a:r>
              <a:rPr lang="nl-NL" sz="500">
                <a:latin typeface="Trebuchet MS" charset="0"/>
                <a:ea typeface="Trebuchet MS" charset="0"/>
                <a:cs typeface="Trebuchet MS" charset="0"/>
              </a:rPr>
              <a:t>Screen </a:t>
            </a:r>
            <a:r>
              <a:rPr lang="nl-NL" sz="500" err="1">
                <a:latin typeface="Trebuchet MS" charset="0"/>
                <a:ea typeface="Trebuchet MS" charset="0"/>
                <a:cs typeface="Trebuchet MS" charset="0"/>
              </a:rPr>
              <a:t>work</a:t>
            </a:r>
            <a:endParaRPr lang="nl-NL" sz="500">
              <a:latin typeface="Trebuchet MS" charset="0"/>
              <a:ea typeface="Trebuchet MS" charset="0"/>
              <a:cs typeface="Trebuchet MS" charset="0"/>
            </a:endParaRPr>
          </a:p>
        </p:txBody>
      </p:sp>
      <p:sp>
        <p:nvSpPr>
          <p:cNvPr id="27" name="TextBox 26"/>
          <p:cNvSpPr txBox="1"/>
          <p:nvPr userDrawn="1"/>
        </p:nvSpPr>
        <p:spPr>
          <a:xfrm>
            <a:off x="7120051" y="3834574"/>
            <a:ext cx="699314"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Digital Risk Management</a:t>
            </a:r>
          </a:p>
        </p:txBody>
      </p:sp>
      <p:sp>
        <p:nvSpPr>
          <p:cNvPr id="28" name="TextBox 27"/>
          <p:cNvSpPr txBox="1"/>
          <p:nvPr userDrawn="1"/>
        </p:nvSpPr>
        <p:spPr>
          <a:xfrm>
            <a:off x="7883246" y="3834574"/>
            <a:ext cx="705157"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Digital </a:t>
            </a:r>
            <a:r>
              <a:rPr lang="nl-NL" sz="500" err="1">
                <a:latin typeface="Trebuchet MS" charset="0"/>
                <a:ea typeface="Trebuchet MS" charset="0"/>
                <a:cs typeface="Trebuchet MS" charset="0"/>
              </a:rPr>
              <a:t>medical</a:t>
            </a:r>
            <a:r>
              <a:rPr lang="nl-NL" sz="500">
                <a:latin typeface="Trebuchet MS" charset="0"/>
                <a:ea typeface="Trebuchet MS" charset="0"/>
                <a:cs typeface="Trebuchet MS" charset="0"/>
              </a:rPr>
              <a:t> intake</a:t>
            </a:r>
          </a:p>
        </p:txBody>
      </p:sp>
      <p:sp>
        <p:nvSpPr>
          <p:cNvPr id="29" name="TextBox 28"/>
          <p:cNvSpPr txBox="1"/>
          <p:nvPr userDrawn="1"/>
        </p:nvSpPr>
        <p:spPr>
          <a:xfrm>
            <a:off x="2594719" y="2289513"/>
            <a:ext cx="748537"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Full payroll outsourcing</a:t>
            </a:r>
          </a:p>
        </p:txBody>
      </p:sp>
      <p:sp>
        <p:nvSpPr>
          <p:cNvPr id="30" name="TextBox 29"/>
          <p:cNvSpPr txBox="1"/>
          <p:nvPr userDrawn="1"/>
        </p:nvSpPr>
        <p:spPr>
          <a:xfrm>
            <a:off x="4429462" y="2289513"/>
            <a:ext cx="904922"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Payroll consulting </a:t>
            </a:r>
          </a:p>
          <a:p>
            <a:pPr algn="ctr"/>
            <a:r>
              <a:rPr lang="nl-NL" sz="500">
                <a:latin typeface="Trebuchet MS" charset="0"/>
                <a:ea typeface="Trebuchet MS" charset="0"/>
                <a:cs typeface="Trebuchet MS" charset="0"/>
              </a:rPr>
              <a:t>on site</a:t>
            </a:r>
          </a:p>
        </p:txBody>
      </p:sp>
      <p:sp>
        <p:nvSpPr>
          <p:cNvPr id="31" name="TextBox 30"/>
          <p:cNvSpPr txBox="1"/>
          <p:nvPr userDrawn="1"/>
        </p:nvSpPr>
        <p:spPr>
          <a:xfrm>
            <a:off x="3408345" y="2289513"/>
            <a:ext cx="946459" cy="477054"/>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Outsourcing</a:t>
            </a:r>
          </a:p>
          <a:p>
            <a:pPr marL="171450" indent="-171450" algn="ctr">
              <a:buFont typeface="Arial" panose="020B0604020202020204" pitchFamily="34" charset="0"/>
              <a:buChar char="•"/>
            </a:pPr>
            <a:r>
              <a:rPr lang="nl-NL" sz="500" err="1">
                <a:latin typeface="Trebuchet MS" charset="0"/>
                <a:ea typeface="Trebuchet MS" charset="0"/>
                <a:cs typeface="Trebuchet MS" charset="0"/>
              </a:rPr>
              <a:t>Educational</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leave</a:t>
            </a:r>
            <a:endParaRPr lang="nl-NL" sz="500">
              <a:latin typeface="Trebuchet MS" charset="0"/>
              <a:ea typeface="Trebuchet MS" charset="0"/>
              <a:cs typeface="Trebuchet MS" charset="0"/>
            </a:endParaRPr>
          </a:p>
          <a:p>
            <a:pPr marL="171450" indent="-171450" algn="ctr">
              <a:buFont typeface="Arial" panose="020B0604020202020204" pitchFamily="34" charset="0"/>
              <a:buChar char="•"/>
            </a:pPr>
            <a:r>
              <a:rPr lang="nl-NL" sz="500" err="1">
                <a:latin typeface="Trebuchet MS" charset="0"/>
                <a:ea typeface="Trebuchet MS" charset="0"/>
                <a:cs typeface="Trebuchet MS" charset="0"/>
              </a:rPr>
              <a:t>Salary</a:t>
            </a:r>
            <a:r>
              <a:rPr lang="nl-NL" sz="500">
                <a:latin typeface="Trebuchet MS" charset="0"/>
                <a:ea typeface="Trebuchet MS" charset="0"/>
                <a:cs typeface="Trebuchet MS" charset="0"/>
              </a:rPr>
              <a:t> attachment</a:t>
            </a:r>
          </a:p>
          <a:p>
            <a:pPr marL="171450" indent="-171450" algn="ctr">
              <a:buFont typeface="Arial" panose="020B0604020202020204" pitchFamily="34" charset="0"/>
              <a:buChar char="•"/>
            </a:pPr>
            <a:r>
              <a:rPr lang="nl-NL" sz="500">
                <a:latin typeface="Trebuchet MS" charset="0"/>
                <a:ea typeface="Trebuchet MS" charset="0"/>
                <a:cs typeface="Trebuchet MS" charset="0"/>
              </a:rPr>
              <a:t>Pre-</a:t>
            </a:r>
            <a:r>
              <a:rPr lang="nl-NL" sz="500" err="1">
                <a:latin typeface="Trebuchet MS" charset="0"/>
                <a:ea typeface="Trebuchet MS" charset="0"/>
                <a:cs typeface="Trebuchet MS" charset="0"/>
              </a:rPr>
              <a:t>retirement</a:t>
            </a:r>
            <a:r>
              <a:rPr lang="nl-NL" sz="500">
                <a:latin typeface="Trebuchet MS" charset="0"/>
                <a:ea typeface="Trebuchet MS" charset="0"/>
                <a:cs typeface="Trebuchet MS" charset="0"/>
              </a:rPr>
              <a:t> pension</a:t>
            </a:r>
          </a:p>
        </p:txBody>
      </p:sp>
      <p:sp>
        <p:nvSpPr>
          <p:cNvPr id="32" name="TextBox 31"/>
          <p:cNvSpPr txBox="1"/>
          <p:nvPr userDrawn="1"/>
        </p:nvSpPr>
        <p:spPr>
          <a:xfrm>
            <a:off x="5697376" y="2289513"/>
            <a:ext cx="898517"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Cosourcing</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occupational</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physician</a:t>
            </a:r>
            <a:r>
              <a:rPr lang="nl-NL" sz="500">
                <a:latin typeface="Trebuchet MS" charset="0"/>
                <a:ea typeface="Trebuchet MS" charset="0"/>
                <a:cs typeface="Trebuchet MS" charset="0"/>
              </a:rPr>
              <a:t>  or nurse</a:t>
            </a:r>
          </a:p>
        </p:txBody>
      </p:sp>
      <p:sp>
        <p:nvSpPr>
          <p:cNvPr id="33" name="TextBox 32"/>
          <p:cNvSpPr txBox="1"/>
          <p:nvPr userDrawn="1"/>
        </p:nvSpPr>
        <p:spPr>
          <a:xfrm>
            <a:off x="6670551" y="2289513"/>
            <a:ext cx="904922"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Cosourcing</a:t>
            </a:r>
            <a:r>
              <a:rPr lang="nl-NL" sz="500">
                <a:latin typeface="Trebuchet MS" charset="0"/>
                <a:ea typeface="Trebuchet MS" charset="0"/>
                <a:cs typeface="Trebuchet MS" charset="0"/>
              </a:rPr>
              <a:t> prevention </a:t>
            </a:r>
            <a:r>
              <a:rPr lang="nl-NL" sz="500" err="1">
                <a:latin typeface="Trebuchet MS" charset="0"/>
                <a:ea typeface="Trebuchet MS" charset="0"/>
                <a:cs typeface="Trebuchet MS" charset="0"/>
              </a:rPr>
              <a:t>advisor</a:t>
            </a:r>
            <a:endParaRPr lang="nl-NL" sz="500">
              <a:latin typeface="Trebuchet MS" charset="0"/>
              <a:ea typeface="Trebuchet MS" charset="0"/>
              <a:cs typeface="Trebuchet MS" charset="0"/>
            </a:endParaRPr>
          </a:p>
        </p:txBody>
      </p:sp>
      <p:sp>
        <p:nvSpPr>
          <p:cNvPr id="34" name="TextBox 33"/>
          <p:cNvSpPr txBox="1"/>
          <p:nvPr userDrawn="1"/>
        </p:nvSpPr>
        <p:spPr>
          <a:xfrm>
            <a:off x="2591354" y="2753703"/>
            <a:ext cx="1503804"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Social</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elections</a:t>
            </a:r>
            <a:endParaRPr lang="nl-NL" sz="500">
              <a:latin typeface="Trebuchet MS" charset="0"/>
              <a:ea typeface="Trebuchet MS" charset="0"/>
              <a:cs typeface="Trebuchet MS" charset="0"/>
            </a:endParaRPr>
          </a:p>
        </p:txBody>
      </p:sp>
      <p:sp>
        <p:nvSpPr>
          <p:cNvPr id="35" name="TextBox 34"/>
          <p:cNvSpPr txBox="1"/>
          <p:nvPr userDrawn="1"/>
        </p:nvSpPr>
        <p:spPr>
          <a:xfrm>
            <a:off x="4945474" y="2753703"/>
            <a:ext cx="1503804"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Project management as a service</a:t>
            </a:r>
          </a:p>
        </p:txBody>
      </p:sp>
      <p:sp>
        <p:nvSpPr>
          <p:cNvPr id="36" name="TextBox 35"/>
          <p:cNvSpPr txBox="1"/>
          <p:nvPr userDrawn="1"/>
        </p:nvSpPr>
        <p:spPr>
          <a:xfrm>
            <a:off x="2594719" y="1294467"/>
            <a:ext cx="5993684"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Flexible</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reward</a:t>
            </a:r>
            <a:r>
              <a:rPr lang="nl-NL" sz="500">
                <a:latin typeface="Trebuchet MS" charset="0"/>
                <a:ea typeface="Trebuchet MS" charset="0"/>
                <a:cs typeface="Trebuchet MS" charset="0"/>
              </a:rPr>
              <a:t>: design &amp; </a:t>
            </a:r>
            <a:r>
              <a:rPr lang="nl-NL" sz="500" err="1">
                <a:latin typeface="Trebuchet MS" charset="0"/>
                <a:ea typeface="Trebuchet MS" charset="0"/>
                <a:cs typeface="Trebuchet MS" charset="0"/>
              </a:rPr>
              <a:t>implementation</a:t>
            </a:r>
            <a:r>
              <a:rPr lang="nl-NL" sz="500">
                <a:latin typeface="Trebuchet MS" charset="0"/>
                <a:ea typeface="Trebuchet MS" charset="0"/>
                <a:cs typeface="Trebuchet MS" charset="0"/>
              </a:rPr>
              <a:t> of a </a:t>
            </a:r>
            <a:r>
              <a:rPr lang="nl-NL" sz="500" err="1">
                <a:latin typeface="Trebuchet MS" charset="0"/>
                <a:ea typeface="Trebuchet MS" charset="0"/>
                <a:cs typeface="Trebuchet MS" charset="0"/>
              </a:rPr>
              <a:t>flexible</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reward</a:t>
            </a:r>
            <a:r>
              <a:rPr lang="nl-NL" sz="500">
                <a:latin typeface="Trebuchet MS" charset="0"/>
                <a:ea typeface="Trebuchet MS" charset="0"/>
                <a:cs typeface="Trebuchet MS" charset="0"/>
              </a:rPr>
              <a:t> plan</a:t>
            </a:r>
          </a:p>
        </p:txBody>
      </p:sp>
      <p:sp>
        <p:nvSpPr>
          <p:cNvPr id="37" name="TextBox 36"/>
          <p:cNvSpPr txBox="1"/>
          <p:nvPr userDrawn="1"/>
        </p:nvSpPr>
        <p:spPr>
          <a:xfrm>
            <a:off x="2601898" y="1760368"/>
            <a:ext cx="963943" cy="246221"/>
          </a:xfrm>
          <a:prstGeom prst="rect">
            <a:avLst/>
          </a:prstGeom>
          <a:solidFill>
            <a:schemeClr val="bg2"/>
          </a:solidFill>
          <a:ln>
            <a:solidFill>
              <a:schemeClr val="tx1"/>
            </a:solidFill>
          </a:ln>
        </p:spPr>
        <p:txBody>
          <a:bodyPr wrap="square" rtlCol="0">
            <a:spAutoFit/>
          </a:bodyPr>
          <a:lstStyle/>
          <a:p>
            <a:pPr algn="ctr"/>
            <a:r>
              <a:rPr lang="nl-NL" sz="500">
                <a:latin typeface="Trebuchet MS" charset="0"/>
                <a:ea typeface="Trebuchet MS" charset="0"/>
                <a:cs typeface="Trebuchet MS" charset="0"/>
              </a:rPr>
              <a:t>Bonus </a:t>
            </a:r>
            <a:r>
              <a:rPr lang="nl-NL" sz="500" err="1">
                <a:latin typeface="Trebuchet MS" charset="0"/>
                <a:ea typeface="Trebuchet MS" charset="0"/>
                <a:cs typeface="Trebuchet MS" charset="0"/>
              </a:rPr>
              <a:t>optimization</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through</a:t>
            </a:r>
            <a:r>
              <a:rPr lang="nl-NL" sz="500">
                <a:latin typeface="Trebuchet MS" charset="0"/>
                <a:ea typeface="Trebuchet MS" charset="0"/>
                <a:cs typeface="Trebuchet MS" charset="0"/>
              </a:rPr>
              <a:t> warrants / cao 90</a:t>
            </a:r>
          </a:p>
        </p:txBody>
      </p:sp>
      <p:sp>
        <p:nvSpPr>
          <p:cNvPr id="38" name="TextBox 37"/>
          <p:cNvSpPr txBox="1"/>
          <p:nvPr userDrawn="1"/>
        </p:nvSpPr>
        <p:spPr>
          <a:xfrm>
            <a:off x="3619694" y="1490026"/>
            <a:ext cx="816948"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Strategic Reward Consulting</a:t>
            </a:r>
          </a:p>
        </p:txBody>
      </p:sp>
      <p:sp>
        <p:nvSpPr>
          <p:cNvPr id="39" name="TextBox 38"/>
          <p:cNvSpPr txBox="1"/>
          <p:nvPr userDrawn="1"/>
        </p:nvSpPr>
        <p:spPr>
          <a:xfrm>
            <a:off x="4503014" y="1490026"/>
            <a:ext cx="793122"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Tax &amp; Legal consulting</a:t>
            </a:r>
          </a:p>
        </p:txBody>
      </p:sp>
      <p:sp>
        <p:nvSpPr>
          <p:cNvPr id="40" name="TextBox 39"/>
          <p:cNvSpPr txBox="1"/>
          <p:nvPr userDrawn="1"/>
        </p:nvSpPr>
        <p:spPr>
          <a:xfrm>
            <a:off x="5339347" y="1490026"/>
            <a:ext cx="893960"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Employment</a:t>
            </a:r>
            <a:r>
              <a:rPr lang="nl-NL" sz="500">
                <a:latin typeface="Trebuchet MS" charset="0"/>
                <a:ea typeface="Trebuchet MS" charset="0"/>
                <a:cs typeface="Trebuchet MS" charset="0"/>
              </a:rPr>
              <a:t> plan </a:t>
            </a:r>
            <a:r>
              <a:rPr lang="nl-NL" sz="500" err="1">
                <a:latin typeface="Trebuchet MS" charset="0"/>
                <a:ea typeface="Trebuchet MS" charset="0"/>
                <a:cs typeface="Trebuchet MS" charset="0"/>
              </a:rPr>
              <a:t>for</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older</a:t>
            </a:r>
            <a:r>
              <a:rPr lang="nl-NL" sz="500">
                <a:latin typeface="Trebuchet MS" charset="0"/>
                <a:ea typeface="Trebuchet MS" charset="0"/>
                <a:cs typeface="Trebuchet MS" charset="0"/>
              </a:rPr>
              <a:t> employees</a:t>
            </a:r>
          </a:p>
        </p:txBody>
      </p:sp>
      <p:sp>
        <p:nvSpPr>
          <p:cNvPr id="41" name="TextBox 40"/>
          <p:cNvSpPr txBox="1"/>
          <p:nvPr userDrawn="1"/>
        </p:nvSpPr>
        <p:spPr>
          <a:xfrm>
            <a:off x="3622379" y="1760368"/>
            <a:ext cx="811134" cy="246221"/>
          </a:xfrm>
          <a:prstGeom prst="rect">
            <a:avLst/>
          </a:prstGeom>
          <a:solidFill>
            <a:schemeClr val="bg2"/>
          </a:solidFill>
          <a:ln>
            <a:solidFill>
              <a:schemeClr val="tx1"/>
            </a:solidFill>
          </a:ln>
        </p:spPr>
        <p:txBody>
          <a:bodyPr wrap="square" rtlCol="0">
            <a:spAutoFit/>
          </a:bodyPr>
          <a:lstStyle/>
          <a:p>
            <a:pPr algn="ctr"/>
            <a:r>
              <a:rPr lang="nl-NL" sz="500" err="1">
                <a:latin typeface="Trebuchet MS" charset="0"/>
                <a:ea typeface="Trebuchet MS" charset="0"/>
                <a:cs typeface="Trebuchet MS" charset="0"/>
              </a:rPr>
              <a:t>Wage</a:t>
            </a:r>
            <a:endParaRPr lang="nl-NL" sz="500">
              <a:latin typeface="Trebuchet MS" charset="0"/>
              <a:ea typeface="Trebuchet MS" charset="0"/>
              <a:cs typeface="Trebuchet MS" charset="0"/>
            </a:endParaRPr>
          </a:p>
          <a:p>
            <a:pPr algn="ctr"/>
            <a:r>
              <a:rPr lang="nl-NL" sz="500" err="1">
                <a:latin typeface="Trebuchet MS" charset="0"/>
                <a:ea typeface="Trebuchet MS" charset="0"/>
                <a:cs typeface="Trebuchet MS" charset="0"/>
              </a:rPr>
              <a:t>optimization</a:t>
            </a:r>
            <a:endParaRPr lang="nl-NL" sz="500">
              <a:latin typeface="Trebuchet MS" charset="0"/>
              <a:ea typeface="Trebuchet MS" charset="0"/>
              <a:cs typeface="Trebuchet MS" charset="0"/>
            </a:endParaRPr>
          </a:p>
        </p:txBody>
      </p:sp>
      <p:sp>
        <p:nvSpPr>
          <p:cNvPr id="42" name="TextBox 41"/>
          <p:cNvSpPr txBox="1"/>
          <p:nvPr userDrawn="1"/>
        </p:nvSpPr>
        <p:spPr>
          <a:xfrm>
            <a:off x="4503014" y="1760368"/>
            <a:ext cx="793122"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Screening NSSO-</a:t>
            </a:r>
            <a:r>
              <a:rPr lang="nl-NL" sz="500" err="1">
                <a:latin typeface="Trebuchet MS" charset="0"/>
                <a:ea typeface="Trebuchet MS" charset="0"/>
                <a:cs typeface="Trebuchet MS" charset="0"/>
              </a:rPr>
              <a:t>reduction</a:t>
            </a:r>
            <a:endParaRPr lang="nl-NL" sz="500">
              <a:latin typeface="Trebuchet MS" charset="0"/>
              <a:ea typeface="Trebuchet MS" charset="0"/>
              <a:cs typeface="Trebuchet MS" charset="0"/>
            </a:endParaRPr>
          </a:p>
        </p:txBody>
      </p:sp>
      <p:sp>
        <p:nvSpPr>
          <p:cNvPr id="43" name="TextBox 42"/>
          <p:cNvSpPr txBox="1"/>
          <p:nvPr userDrawn="1"/>
        </p:nvSpPr>
        <p:spPr>
          <a:xfrm>
            <a:off x="2596513" y="1490026"/>
            <a:ext cx="969328"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HR</a:t>
            </a:r>
          </a:p>
          <a:p>
            <a:pPr algn="ctr"/>
            <a:r>
              <a:rPr lang="nl-NL" sz="500">
                <a:latin typeface="Trebuchet MS" charset="0"/>
                <a:ea typeface="Trebuchet MS" charset="0"/>
                <a:cs typeface="Trebuchet MS" charset="0"/>
              </a:rPr>
              <a:t>Consulting</a:t>
            </a:r>
          </a:p>
        </p:txBody>
      </p:sp>
      <p:sp>
        <p:nvSpPr>
          <p:cNvPr id="44" name="TextBox 43"/>
          <p:cNvSpPr txBox="1"/>
          <p:nvPr userDrawn="1"/>
        </p:nvSpPr>
        <p:spPr>
          <a:xfrm>
            <a:off x="2601898" y="2034607"/>
            <a:ext cx="969328"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HR scan</a:t>
            </a:r>
          </a:p>
        </p:txBody>
      </p:sp>
      <p:sp>
        <p:nvSpPr>
          <p:cNvPr id="45" name="TextBox 44"/>
          <p:cNvSpPr txBox="1"/>
          <p:nvPr userDrawn="1"/>
        </p:nvSpPr>
        <p:spPr>
          <a:xfrm>
            <a:off x="3619694" y="2034607"/>
            <a:ext cx="809768"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Reward scan</a:t>
            </a:r>
          </a:p>
        </p:txBody>
      </p:sp>
      <p:sp>
        <p:nvSpPr>
          <p:cNvPr id="46" name="TextBox 45"/>
          <p:cNvSpPr txBox="1"/>
          <p:nvPr userDrawn="1"/>
        </p:nvSpPr>
        <p:spPr>
          <a:xfrm>
            <a:off x="4505521" y="2034607"/>
            <a:ext cx="795840"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Legal audit</a:t>
            </a:r>
          </a:p>
        </p:txBody>
      </p:sp>
      <p:sp>
        <p:nvSpPr>
          <p:cNvPr id="47" name="TextBox 46"/>
          <p:cNvSpPr txBox="1"/>
          <p:nvPr userDrawn="1"/>
        </p:nvSpPr>
        <p:spPr>
          <a:xfrm>
            <a:off x="5643910" y="2034607"/>
            <a:ext cx="719924"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Well-</a:t>
            </a:r>
            <a:r>
              <a:rPr lang="nl-NL" sz="500" err="1">
                <a:latin typeface="Trebuchet MS" charset="0"/>
                <a:ea typeface="Trebuchet MS" charset="0"/>
                <a:cs typeface="Trebuchet MS" charset="0"/>
              </a:rPr>
              <a:t>being</a:t>
            </a:r>
            <a:r>
              <a:rPr lang="nl-NL" sz="500">
                <a:latin typeface="Trebuchet MS" charset="0"/>
                <a:ea typeface="Trebuchet MS" charset="0"/>
                <a:cs typeface="Trebuchet MS" charset="0"/>
              </a:rPr>
              <a:t> scan</a:t>
            </a:r>
          </a:p>
        </p:txBody>
      </p:sp>
      <p:sp>
        <p:nvSpPr>
          <p:cNvPr id="48" name="TextBox 47"/>
          <p:cNvSpPr txBox="1"/>
          <p:nvPr userDrawn="1"/>
        </p:nvSpPr>
        <p:spPr>
          <a:xfrm>
            <a:off x="5339347" y="1760368"/>
            <a:ext cx="893960"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Mobility</a:t>
            </a:r>
            <a:r>
              <a:rPr lang="nl-NL" sz="500">
                <a:latin typeface="Trebuchet MS" charset="0"/>
                <a:ea typeface="Trebuchet MS" charset="0"/>
                <a:cs typeface="Trebuchet MS" charset="0"/>
              </a:rPr>
              <a:t> survey</a:t>
            </a:r>
          </a:p>
        </p:txBody>
      </p:sp>
      <p:sp>
        <p:nvSpPr>
          <p:cNvPr id="49" name="TextBox 48"/>
          <p:cNvSpPr txBox="1"/>
          <p:nvPr userDrawn="1"/>
        </p:nvSpPr>
        <p:spPr>
          <a:xfrm>
            <a:off x="6270702" y="1490026"/>
            <a:ext cx="622103"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Psychosocial</a:t>
            </a:r>
            <a:r>
              <a:rPr lang="nl-NL" sz="500">
                <a:latin typeface="Trebuchet MS" charset="0"/>
                <a:ea typeface="Trebuchet MS" charset="0"/>
                <a:cs typeface="Trebuchet MS" charset="0"/>
              </a:rPr>
              <a:t> </a:t>
            </a:r>
          </a:p>
          <a:p>
            <a:pPr algn="ctr"/>
            <a:r>
              <a:rPr lang="nl-NL" sz="500">
                <a:latin typeface="Trebuchet MS" charset="0"/>
                <a:ea typeface="Trebuchet MS" charset="0"/>
                <a:cs typeface="Trebuchet MS" charset="0"/>
              </a:rPr>
              <a:t>policy</a:t>
            </a:r>
          </a:p>
        </p:txBody>
      </p:sp>
      <p:sp>
        <p:nvSpPr>
          <p:cNvPr id="50" name="TextBox 49"/>
          <p:cNvSpPr txBox="1"/>
          <p:nvPr userDrawn="1"/>
        </p:nvSpPr>
        <p:spPr>
          <a:xfrm>
            <a:off x="6407312" y="2034607"/>
            <a:ext cx="780950"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Medical</a:t>
            </a:r>
            <a:r>
              <a:rPr lang="nl-NL" sz="500">
                <a:latin typeface="Trebuchet MS" charset="0"/>
                <a:ea typeface="Trebuchet MS" charset="0"/>
                <a:cs typeface="Trebuchet MS" charset="0"/>
              </a:rPr>
              <a:t> check-up</a:t>
            </a:r>
          </a:p>
        </p:txBody>
      </p:sp>
      <p:sp>
        <p:nvSpPr>
          <p:cNvPr id="51" name="TextBox 50"/>
          <p:cNvSpPr txBox="1"/>
          <p:nvPr userDrawn="1"/>
        </p:nvSpPr>
        <p:spPr>
          <a:xfrm>
            <a:off x="7259096" y="2034607"/>
            <a:ext cx="539109"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Fit check-up</a:t>
            </a:r>
          </a:p>
        </p:txBody>
      </p:sp>
      <p:sp>
        <p:nvSpPr>
          <p:cNvPr id="52" name="TextBox 51"/>
          <p:cNvSpPr txBox="1"/>
          <p:nvPr userDrawn="1"/>
        </p:nvSpPr>
        <p:spPr>
          <a:xfrm>
            <a:off x="7837402" y="2034607"/>
            <a:ext cx="755641"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Postural</a:t>
            </a:r>
            <a:r>
              <a:rPr lang="nl-NL" sz="500">
                <a:latin typeface="Trebuchet MS" charset="0"/>
                <a:ea typeface="Trebuchet MS" charset="0"/>
                <a:cs typeface="Trebuchet MS" charset="0"/>
              </a:rPr>
              <a:t> check-up</a:t>
            </a:r>
          </a:p>
        </p:txBody>
      </p:sp>
      <p:sp>
        <p:nvSpPr>
          <p:cNvPr id="53" name="TextBox 52"/>
          <p:cNvSpPr txBox="1"/>
          <p:nvPr userDrawn="1"/>
        </p:nvSpPr>
        <p:spPr>
          <a:xfrm>
            <a:off x="6927842" y="1490026"/>
            <a:ext cx="712771"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Corporate </a:t>
            </a:r>
            <a:r>
              <a:rPr lang="nl-NL" sz="500" err="1">
                <a:latin typeface="Trebuchet MS" charset="0"/>
                <a:ea typeface="Trebuchet MS" charset="0"/>
                <a:cs typeface="Trebuchet MS" charset="0"/>
              </a:rPr>
              <a:t>vitality</a:t>
            </a:r>
            <a:endParaRPr lang="nl-NL" sz="500">
              <a:latin typeface="Trebuchet MS" charset="0"/>
              <a:ea typeface="Trebuchet MS" charset="0"/>
              <a:cs typeface="Trebuchet MS" charset="0"/>
            </a:endParaRPr>
          </a:p>
          <a:p>
            <a:pPr algn="ctr"/>
            <a:r>
              <a:rPr lang="nl-NL" sz="500">
                <a:latin typeface="Trebuchet MS" charset="0"/>
                <a:ea typeface="Trebuchet MS" charset="0"/>
                <a:cs typeface="Trebuchet MS" charset="0"/>
              </a:rPr>
              <a:t>policy</a:t>
            </a:r>
          </a:p>
        </p:txBody>
      </p:sp>
      <p:sp>
        <p:nvSpPr>
          <p:cNvPr id="54" name="TextBox 53"/>
          <p:cNvSpPr txBox="1"/>
          <p:nvPr userDrawn="1"/>
        </p:nvSpPr>
        <p:spPr>
          <a:xfrm>
            <a:off x="7693100" y="1490026"/>
            <a:ext cx="895303"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Absenteeism</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and</a:t>
            </a:r>
            <a:r>
              <a:rPr lang="nl-NL" sz="500">
                <a:latin typeface="Trebuchet MS" charset="0"/>
                <a:ea typeface="Trebuchet MS" charset="0"/>
                <a:cs typeface="Trebuchet MS" charset="0"/>
              </a:rPr>
              <a:t> re-</a:t>
            </a:r>
            <a:r>
              <a:rPr lang="nl-NL" sz="500" err="1">
                <a:latin typeface="Trebuchet MS" charset="0"/>
                <a:ea typeface="Trebuchet MS" charset="0"/>
                <a:cs typeface="Trebuchet MS" charset="0"/>
              </a:rPr>
              <a:t>integration</a:t>
            </a:r>
            <a:r>
              <a:rPr lang="nl-NL" sz="500">
                <a:latin typeface="Trebuchet MS" charset="0"/>
                <a:ea typeface="Trebuchet MS" charset="0"/>
                <a:cs typeface="Trebuchet MS" charset="0"/>
              </a:rPr>
              <a:t> policy</a:t>
            </a:r>
          </a:p>
        </p:txBody>
      </p:sp>
      <p:sp>
        <p:nvSpPr>
          <p:cNvPr id="55" name="TextBox 54"/>
          <p:cNvSpPr txBox="1"/>
          <p:nvPr userDrawn="1"/>
        </p:nvSpPr>
        <p:spPr>
          <a:xfrm>
            <a:off x="6271570" y="1760368"/>
            <a:ext cx="733596"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Stress &amp; burn-out</a:t>
            </a:r>
          </a:p>
          <a:p>
            <a:pPr algn="ctr"/>
            <a:r>
              <a:rPr lang="nl-NL" sz="500">
                <a:latin typeface="Trebuchet MS" charset="0"/>
                <a:ea typeface="Trebuchet MS" charset="0"/>
                <a:cs typeface="Trebuchet MS" charset="0"/>
              </a:rPr>
              <a:t>coaching</a:t>
            </a:r>
          </a:p>
        </p:txBody>
      </p:sp>
      <p:sp>
        <p:nvSpPr>
          <p:cNvPr id="56" name="TextBox 55"/>
          <p:cNvSpPr txBox="1"/>
          <p:nvPr userDrawn="1"/>
        </p:nvSpPr>
        <p:spPr>
          <a:xfrm>
            <a:off x="7043429" y="1760368"/>
            <a:ext cx="597183" cy="246221"/>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Energy management</a:t>
            </a:r>
          </a:p>
        </p:txBody>
      </p:sp>
      <p:sp>
        <p:nvSpPr>
          <p:cNvPr id="57" name="TextBox 56"/>
          <p:cNvSpPr txBox="1"/>
          <p:nvPr userDrawn="1"/>
        </p:nvSpPr>
        <p:spPr>
          <a:xfrm>
            <a:off x="7693100" y="1760368"/>
            <a:ext cx="895303" cy="246221"/>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Vital</a:t>
            </a:r>
            <a:endParaRPr lang="nl-NL" sz="500">
              <a:latin typeface="Trebuchet MS" charset="0"/>
              <a:ea typeface="Trebuchet MS" charset="0"/>
              <a:cs typeface="Trebuchet MS" charset="0"/>
            </a:endParaRPr>
          </a:p>
          <a:p>
            <a:pPr algn="ctr"/>
            <a:r>
              <a:rPr lang="nl-NL" sz="500" err="1">
                <a:latin typeface="Trebuchet MS" charset="0"/>
                <a:ea typeface="Trebuchet MS" charset="0"/>
                <a:cs typeface="Trebuchet MS" charset="0"/>
              </a:rPr>
              <a:t>leadership</a:t>
            </a:r>
            <a:endParaRPr lang="nl-NL" sz="500">
              <a:latin typeface="Trebuchet MS" charset="0"/>
              <a:ea typeface="Trebuchet MS" charset="0"/>
              <a:cs typeface="Trebuchet MS" charset="0"/>
            </a:endParaRPr>
          </a:p>
        </p:txBody>
      </p:sp>
      <p:sp>
        <p:nvSpPr>
          <p:cNvPr id="58" name="Rectangle 57"/>
          <p:cNvSpPr/>
          <p:nvPr userDrawn="1"/>
        </p:nvSpPr>
        <p:spPr>
          <a:xfrm>
            <a:off x="1205346" y="4182195"/>
            <a:ext cx="7528456" cy="265980"/>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rPr>
              <a:t>SAP +SuccessFactors</a:t>
            </a:r>
          </a:p>
        </p:txBody>
      </p:sp>
      <p:sp>
        <p:nvSpPr>
          <p:cNvPr id="59" name="TextBox 58"/>
          <p:cNvSpPr txBox="1"/>
          <p:nvPr userDrawn="1"/>
        </p:nvSpPr>
        <p:spPr>
          <a:xfrm>
            <a:off x="4503014" y="4230456"/>
            <a:ext cx="846537" cy="169277"/>
          </a:xfrm>
          <a:prstGeom prst="rect">
            <a:avLst/>
          </a:prstGeom>
          <a:solidFill>
            <a:schemeClr val="bg2"/>
          </a:solidFill>
          <a:ln w="6350">
            <a:solidFill>
              <a:schemeClr val="tx1"/>
            </a:solidFill>
          </a:ln>
        </p:spPr>
        <p:txBody>
          <a:bodyPr wrap="square" rtlCol="0">
            <a:spAutoFit/>
          </a:bodyPr>
          <a:lstStyle/>
          <a:p>
            <a:pPr algn="ctr"/>
            <a:r>
              <a:rPr lang="nl-NL" sz="500">
                <a:latin typeface="Trebuchet MS" charset="0"/>
                <a:ea typeface="Trebuchet MS" charset="0"/>
                <a:cs typeface="Trebuchet MS" charset="0"/>
              </a:rPr>
              <a:t>SAP HCM</a:t>
            </a:r>
          </a:p>
        </p:txBody>
      </p:sp>
      <p:sp>
        <p:nvSpPr>
          <p:cNvPr id="60" name="TextBox 59"/>
          <p:cNvSpPr txBox="1"/>
          <p:nvPr userDrawn="1"/>
        </p:nvSpPr>
        <p:spPr>
          <a:xfrm>
            <a:off x="2569006" y="4230456"/>
            <a:ext cx="1548500" cy="169277"/>
          </a:xfrm>
          <a:prstGeom prst="rect">
            <a:avLst/>
          </a:prstGeom>
          <a:solidFill>
            <a:schemeClr val="bg2"/>
          </a:solidFill>
          <a:ln w="6350">
            <a:solidFill>
              <a:schemeClr val="tx1"/>
            </a:solidFill>
          </a:ln>
        </p:spPr>
        <p:txBody>
          <a:bodyPr wrap="square" rtlCol="0">
            <a:spAutoFit/>
          </a:bodyPr>
          <a:lstStyle/>
          <a:p>
            <a:pPr algn="ctr"/>
            <a:r>
              <a:rPr lang="nl-NL" sz="500" err="1">
                <a:latin typeface="Trebuchet MS" charset="0"/>
                <a:ea typeface="Trebuchet MS" charset="0"/>
                <a:cs typeface="Trebuchet MS" charset="0"/>
              </a:rPr>
              <a:t>SuccessFactors</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connected</a:t>
            </a:r>
            <a:r>
              <a:rPr lang="nl-NL" sz="500">
                <a:latin typeface="Trebuchet MS" charset="0"/>
                <a:ea typeface="Trebuchet MS" charset="0"/>
                <a:cs typeface="Trebuchet MS" charset="0"/>
              </a:rPr>
              <a:t> </a:t>
            </a:r>
            <a:r>
              <a:rPr lang="nl-NL" sz="500" err="1">
                <a:latin typeface="Trebuchet MS" charset="0"/>
                <a:ea typeface="Trebuchet MS" charset="0"/>
                <a:cs typeface="Trebuchet MS" charset="0"/>
              </a:rPr>
              <a:t>with</a:t>
            </a:r>
            <a:r>
              <a:rPr lang="nl-NL" sz="500">
                <a:latin typeface="Trebuchet MS" charset="0"/>
                <a:ea typeface="Trebuchet MS" charset="0"/>
                <a:cs typeface="Trebuchet MS" charset="0"/>
              </a:rPr>
              <a:t> DOTS</a:t>
            </a:r>
          </a:p>
        </p:txBody>
      </p:sp>
      <p:sp>
        <p:nvSpPr>
          <p:cNvPr id="61" name="TextBox 60"/>
          <p:cNvSpPr txBox="1"/>
          <p:nvPr userDrawn="1"/>
        </p:nvSpPr>
        <p:spPr>
          <a:xfrm>
            <a:off x="2431340" y="1029642"/>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a:solidFill>
                <a:schemeClr val="bg2"/>
              </a:solidFill>
              <a:latin typeface="Trebuchet MS" charset="0"/>
              <a:ea typeface="Trebuchet MS" charset="0"/>
              <a:cs typeface="Trebuchet MS" charset="0"/>
            </a:endParaRPr>
          </a:p>
        </p:txBody>
      </p:sp>
      <p:sp>
        <p:nvSpPr>
          <p:cNvPr id="62" name="TextBox 61"/>
          <p:cNvSpPr txBox="1"/>
          <p:nvPr userDrawn="1"/>
        </p:nvSpPr>
        <p:spPr>
          <a:xfrm>
            <a:off x="5611204" y="1028785"/>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Well-Being</a:t>
            </a:r>
            <a:endParaRPr sz="1200">
              <a:solidFill>
                <a:schemeClr val="bg2"/>
              </a:solidFill>
              <a:latin typeface="Trebuchet MS" charset="0"/>
              <a:ea typeface="Trebuchet MS" charset="0"/>
              <a:cs typeface="Trebuchet MS" charset="0"/>
            </a:endParaRPr>
          </a:p>
        </p:txBody>
      </p:sp>
      <p:sp>
        <p:nvSpPr>
          <p:cNvPr id="6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Productoverzicht deel 1</a:t>
            </a:r>
          </a:p>
        </p:txBody>
      </p:sp>
    </p:spTree>
    <p:extLst>
      <p:ext uri="{BB962C8B-B14F-4D97-AF65-F5344CB8AC3E}">
        <p14:creationId xmlns:p14="http://schemas.microsoft.com/office/powerpoint/2010/main" val="5083454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oductoverzicht d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1" name="Rectangle 10"/>
          <p:cNvSpPr/>
          <p:nvPr userDrawn="1"/>
        </p:nvSpPr>
        <p:spPr>
          <a:xfrm>
            <a:off x="2431341" y="1006233"/>
            <a:ext cx="3044376" cy="3495373"/>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600" noProof="1">
                <a:solidFill>
                  <a:srgbClr val="AA1B1D"/>
                </a:solidFill>
                <a:latin typeface="Calibri"/>
              </a:rPr>
              <a:t>HR</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2" name="Rectangle 11"/>
          <p:cNvSpPr/>
          <p:nvPr userDrawn="1"/>
        </p:nvSpPr>
        <p:spPr>
          <a:xfrm>
            <a:off x="5623776" y="995842"/>
            <a:ext cx="3021165" cy="3505764"/>
          </a:xfrm>
          <a:prstGeom prst="rect">
            <a:avLst/>
          </a:prstGeom>
          <a:solidFill>
            <a:schemeClr val="accent6"/>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600" noProof="1">
              <a:solidFill>
                <a:srgbClr val="AA1B1D"/>
              </a:solidFill>
              <a:latin typeface="Calibri"/>
            </a:endParaRPr>
          </a:p>
          <a:p>
            <a:pPr algn="ctr" defTabSz="1219170">
              <a:defRPr/>
            </a:pPr>
            <a:r>
              <a:rPr lang="nl-BE" sz="600" noProof="1">
                <a:solidFill>
                  <a:srgbClr val="AA1B1D"/>
                </a:solidFill>
                <a:latin typeface="Calibri"/>
              </a:rPr>
              <a:t>Well-being</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3" name="Rectangle 12"/>
          <p:cNvSpPr/>
          <p:nvPr userDrawn="1"/>
        </p:nvSpPr>
        <p:spPr>
          <a:xfrm>
            <a:off x="1205344" y="2312593"/>
            <a:ext cx="7528457" cy="30100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QiosQ                                                                       </a:t>
            </a:r>
          </a:p>
        </p:txBody>
      </p:sp>
      <p:sp>
        <p:nvSpPr>
          <p:cNvPr id="14" name="TextBox 13"/>
          <p:cNvSpPr txBox="1"/>
          <p:nvPr userDrawn="1"/>
        </p:nvSpPr>
        <p:spPr>
          <a:xfrm>
            <a:off x="2504835" y="2370422"/>
            <a:ext cx="5998065" cy="184666"/>
          </a:xfrm>
          <a:prstGeom prst="rect">
            <a:avLst/>
          </a:prstGeom>
          <a:solidFill>
            <a:schemeClr val="bg2"/>
          </a:solidFill>
          <a:ln>
            <a:solidFill>
              <a:schemeClr val="tx1"/>
            </a:solidFill>
          </a:ln>
        </p:spPr>
        <p:txBody>
          <a:bodyPr wrap="square" rtlCol="0">
            <a:spAutoFit/>
          </a:bodyPr>
          <a:lstStyle/>
          <a:p>
            <a:pPr algn="ctr"/>
            <a:r>
              <a:rPr lang="nl-NL" sz="600" i="1"/>
              <a:t>Payroll </a:t>
            </a:r>
            <a:r>
              <a:rPr lang="nl-NL" sz="600" i="1" err="1"/>
              <a:t>and</a:t>
            </a:r>
            <a:r>
              <a:rPr lang="nl-NL" sz="600" i="1"/>
              <a:t> </a:t>
            </a:r>
            <a:r>
              <a:rPr lang="nl-NL" sz="600" i="1" err="1"/>
              <a:t>Health&amp;Safety</a:t>
            </a:r>
            <a:r>
              <a:rPr lang="nl-NL" sz="600" i="1"/>
              <a:t> services </a:t>
            </a:r>
            <a:r>
              <a:rPr lang="nl-NL" sz="600" i="1" err="1"/>
              <a:t>for</a:t>
            </a:r>
            <a:r>
              <a:rPr lang="nl-NL" sz="600" i="1"/>
              <a:t> SME</a:t>
            </a:r>
          </a:p>
        </p:txBody>
      </p:sp>
      <p:sp>
        <p:nvSpPr>
          <p:cNvPr id="15" name="Rectangle 14"/>
          <p:cNvSpPr/>
          <p:nvPr userDrawn="1"/>
        </p:nvSpPr>
        <p:spPr>
          <a:xfrm>
            <a:off x="1205344" y="1432175"/>
            <a:ext cx="7528457" cy="801516"/>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Academy: </a:t>
            </a:r>
          </a:p>
          <a:p>
            <a:pPr defTabSz="1219170">
              <a:defRPr/>
            </a:pPr>
            <a:r>
              <a:rPr lang="nl-BE" sz="1000" noProof="1">
                <a:solidFill>
                  <a:schemeClr val="tx1"/>
                </a:solidFill>
                <a:latin typeface="Trebuchet MS" charset="0"/>
                <a:ea typeface="Trebuchet MS" charset="0"/>
                <a:cs typeface="Trebuchet MS" charset="0"/>
              </a:rPr>
              <a:t>onze opleidingen</a:t>
            </a:r>
          </a:p>
        </p:txBody>
      </p:sp>
      <p:sp>
        <p:nvSpPr>
          <p:cNvPr id="16" name="TextBox 15"/>
          <p:cNvSpPr txBox="1"/>
          <p:nvPr userDrawn="1"/>
        </p:nvSpPr>
        <p:spPr>
          <a:xfrm>
            <a:off x="2530647" y="1508491"/>
            <a:ext cx="966563" cy="276999"/>
          </a:xfrm>
          <a:prstGeom prst="rect">
            <a:avLst/>
          </a:prstGeom>
          <a:solidFill>
            <a:schemeClr val="bg2"/>
          </a:solidFill>
          <a:ln>
            <a:solidFill>
              <a:schemeClr val="tx1"/>
            </a:solidFill>
          </a:ln>
        </p:spPr>
        <p:txBody>
          <a:bodyPr wrap="square" rtlCol="0">
            <a:spAutoFit/>
          </a:bodyPr>
          <a:lstStyle/>
          <a:p>
            <a:pPr algn="ctr"/>
            <a:r>
              <a:rPr lang="nl-NL" sz="600" err="1"/>
              <a:t>Reward</a:t>
            </a:r>
            <a:r>
              <a:rPr lang="nl-NL" sz="600"/>
              <a:t> </a:t>
            </a:r>
            <a:r>
              <a:rPr lang="nl-NL" sz="600" err="1"/>
              <a:t>and</a:t>
            </a:r>
            <a:r>
              <a:rPr lang="nl-NL" sz="600"/>
              <a:t> </a:t>
            </a:r>
            <a:r>
              <a:rPr lang="nl-NL" sz="600" err="1"/>
              <a:t>wage</a:t>
            </a:r>
            <a:r>
              <a:rPr lang="nl-NL" sz="600"/>
              <a:t> </a:t>
            </a:r>
            <a:r>
              <a:rPr lang="nl-NL" sz="600" err="1"/>
              <a:t>optimization</a:t>
            </a:r>
            <a:r>
              <a:rPr lang="nl-NL" sz="600"/>
              <a:t> </a:t>
            </a:r>
          </a:p>
        </p:txBody>
      </p:sp>
      <p:sp>
        <p:nvSpPr>
          <p:cNvPr id="17" name="TextBox 16"/>
          <p:cNvSpPr txBox="1"/>
          <p:nvPr userDrawn="1"/>
        </p:nvSpPr>
        <p:spPr>
          <a:xfrm>
            <a:off x="4314198" y="1670005"/>
            <a:ext cx="655374" cy="184666"/>
          </a:xfrm>
          <a:prstGeom prst="rect">
            <a:avLst/>
          </a:prstGeom>
          <a:solidFill>
            <a:schemeClr val="bg2"/>
          </a:solidFill>
          <a:ln>
            <a:solidFill>
              <a:schemeClr val="tx1"/>
            </a:solidFill>
          </a:ln>
        </p:spPr>
        <p:txBody>
          <a:bodyPr wrap="square" rtlCol="0">
            <a:spAutoFit/>
          </a:bodyPr>
          <a:lstStyle/>
          <a:p>
            <a:pPr algn="ctr"/>
            <a:r>
              <a:rPr lang="nl-NL" sz="600" err="1"/>
              <a:t>Employment</a:t>
            </a:r>
            <a:endParaRPr lang="nl-NL" sz="600"/>
          </a:p>
        </p:txBody>
      </p:sp>
      <p:sp>
        <p:nvSpPr>
          <p:cNvPr id="18" name="TextBox 17"/>
          <p:cNvSpPr txBox="1"/>
          <p:nvPr userDrawn="1"/>
        </p:nvSpPr>
        <p:spPr>
          <a:xfrm>
            <a:off x="2530647" y="1915531"/>
            <a:ext cx="966563" cy="276999"/>
          </a:xfrm>
          <a:prstGeom prst="rect">
            <a:avLst/>
          </a:prstGeom>
          <a:solidFill>
            <a:schemeClr val="bg2"/>
          </a:solidFill>
          <a:ln>
            <a:solidFill>
              <a:schemeClr val="tx1"/>
            </a:solidFill>
          </a:ln>
        </p:spPr>
        <p:txBody>
          <a:bodyPr wrap="square" rtlCol="0">
            <a:spAutoFit/>
          </a:bodyPr>
          <a:lstStyle/>
          <a:p>
            <a:pPr algn="ctr"/>
            <a:r>
              <a:rPr lang="nl-NL" sz="600"/>
              <a:t>DOTS Payroll Essentials</a:t>
            </a:r>
          </a:p>
        </p:txBody>
      </p:sp>
      <p:sp>
        <p:nvSpPr>
          <p:cNvPr id="19" name="TextBox 18"/>
          <p:cNvSpPr txBox="1"/>
          <p:nvPr userDrawn="1"/>
        </p:nvSpPr>
        <p:spPr>
          <a:xfrm>
            <a:off x="3600016" y="1922832"/>
            <a:ext cx="655374" cy="276999"/>
          </a:xfrm>
          <a:prstGeom prst="rect">
            <a:avLst/>
          </a:prstGeom>
          <a:solidFill>
            <a:schemeClr val="bg2"/>
          </a:solidFill>
          <a:ln>
            <a:solidFill>
              <a:schemeClr val="tx1"/>
            </a:solidFill>
          </a:ln>
        </p:spPr>
        <p:txBody>
          <a:bodyPr wrap="square" rtlCol="0">
            <a:spAutoFit/>
          </a:bodyPr>
          <a:lstStyle/>
          <a:p>
            <a:pPr algn="ctr"/>
            <a:r>
              <a:rPr lang="nl-NL" sz="600"/>
              <a:t>DOTS Reporting</a:t>
            </a:r>
          </a:p>
        </p:txBody>
      </p:sp>
      <p:sp>
        <p:nvSpPr>
          <p:cNvPr id="20" name="TextBox 19"/>
          <p:cNvSpPr txBox="1"/>
          <p:nvPr userDrawn="1"/>
        </p:nvSpPr>
        <p:spPr>
          <a:xfrm>
            <a:off x="4314199" y="1508491"/>
            <a:ext cx="655374" cy="184666"/>
          </a:xfrm>
          <a:prstGeom prst="rect">
            <a:avLst/>
          </a:prstGeom>
          <a:solidFill>
            <a:schemeClr val="bg2"/>
          </a:solidFill>
          <a:ln>
            <a:solidFill>
              <a:schemeClr val="tx1"/>
            </a:solidFill>
          </a:ln>
        </p:spPr>
        <p:txBody>
          <a:bodyPr wrap="square" rtlCol="0">
            <a:spAutoFit/>
          </a:bodyPr>
          <a:lstStyle/>
          <a:p>
            <a:pPr algn="ctr"/>
            <a:r>
              <a:rPr lang="nl-NL" sz="600" err="1"/>
              <a:t>Social</a:t>
            </a:r>
            <a:r>
              <a:rPr lang="nl-NL" sz="600"/>
              <a:t> </a:t>
            </a:r>
            <a:r>
              <a:rPr lang="nl-NL" sz="600" err="1"/>
              <a:t>news</a:t>
            </a:r>
            <a:endParaRPr lang="nl-NL" sz="600"/>
          </a:p>
        </p:txBody>
      </p:sp>
      <p:sp>
        <p:nvSpPr>
          <p:cNvPr id="21" name="TextBox 20"/>
          <p:cNvSpPr txBox="1"/>
          <p:nvPr userDrawn="1"/>
        </p:nvSpPr>
        <p:spPr>
          <a:xfrm>
            <a:off x="4314198" y="1922831"/>
            <a:ext cx="1113367" cy="276999"/>
          </a:xfrm>
          <a:prstGeom prst="rect">
            <a:avLst/>
          </a:prstGeom>
          <a:solidFill>
            <a:schemeClr val="bg2"/>
          </a:solidFill>
          <a:ln>
            <a:solidFill>
              <a:schemeClr val="tx1"/>
            </a:solidFill>
          </a:ln>
        </p:spPr>
        <p:txBody>
          <a:bodyPr wrap="square" rtlCol="0">
            <a:spAutoFit/>
          </a:bodyPr>
          <a:lstStyle/>
          <a:p>
            <a:pPr algn="ctr"/>
            <a:r>
              <a:rPr lang="nl-NL" sz="600"/>
              <a:t>DOTS Financial </a:t>
            </a:r>
            <a:r>
              <a:rPr lang="nl-NL" sz="600" err="1"/>
              <a:t>reporting</a:t>
            </a:r>
            <a:r>
              <a:rPr lang="nl-NL" sz="600"/>
              <a:t> </a:t>
            </a:r>
            <a:r>
              <a:rPr lang="nl-NL" sz="600" err="1"/>
              <a:t>cost</a:t>
            </a:r>
            <a:endParaRPr lang="nl-NL" sz="600"/>
          </a:p>
        </p:txBody>
      </p:sp>
      <p:sp>
        <p:nvSpPr>
          <p:cNvPr id="22" name="TextBox 21"/>
          <p:cNvSpPr txBox="1"/>
          <p:nvPr userDrawn="1"/>
        </p:nvSpPr>
        <p:spPr>
          <a:xfrm>
            <a:off x="3585005" y="1508491"/>
            <a:ext cx="655374" cy="276999"/>
          </a:xfrm>
          <a:prstGeom prst="rect">
            <a:avLst/>
          </a:prstGeom>
          <a:solidFill>
            <a:schemeClr val="bg2"/>
          </a:solidFill>
          <a:ln>
            <a:solidFill>
              <a:schemeClr val="tx1"/>
            </a:solidFill>
          </a:ln>
        </p:spPr>
        <p:txBody>
          <a:bodyPr wrap="square" rtlCol="0">
            <a:spAutoFit/>
          </a:bodyPr>
          <a:lstStyle/>
          <a:p>
            <a:pPr algn="ctr"/>
            <a:r>
              <a:rPr lang="nl-NL" sz="600"/>
              <a:t>Strategic Reward</a:t>
            </a:r>
          </a:p>
        </p:txBody>
      </p:sp>
      <p:sp>
        <p:nvSpPr>
          <p:cNvPr id="23" name="TextBox 22"/>
          <p:cNvSpPr txBox="1"/>
          <p:nvPr userDrawn="1"/>
        </p:nvSpPr>
        <p:spPr>
          <a:xfrm>
            <a:off x="5643455" y="1511220"/>
            <a:ext cx="759854" cy="369332"/>
          </a:xfrm>
          <a:prstGeom prst="rect">
            <a:avLst/>
          </a:prstGeom>
          <a:solidFill>
            <a:schemeClr val="bg2"/>
          </a:solidFill>
          <a:ln>
            <a:solidFill>
              <a:schemeClr val="tx1"/>
            </a:solidFill>
          </a:ln>
        </p:spPr>
        <p:txBody>
          <a:bodyPr wrap="square" rtlCol="0">
            <a:spAutoFit/>
          </a:bodyPr>
          <a:lstStyle/>
          <a:p>
            <a:pPr algn="ctr"/>
            <a:r>
              <a:rPr lang="nl-NL" sz="600"/>
              <a:t>Prevention </a:t>
            </a:r>
            <a:r>
              <a:rPr lang="nl-NL" sz="600" err="1"/>
              <a:t>advisor</a:t>
            </a:r>
            <a:endParaRPr lang="nl-NL" sz="600"/>
          </a:p>
          <a:p>
            <a:pPr algn="ctr"/>
            <a:r>
              <a:rPr lang="nl-NL" sz="600"/>
              <a:t>Level 3</a:t>
            </a:r>
          </a:p>
        </p:txBody>
      </p:sp>
      <p:sp>
        <p:nvSpPr>
          <p:cNvPr id="24" name="TextBox 23"/>
          <p:cNvSpPr txBox="1"/>
          <p:nvPr userDrawn="1"/>
        </p:nvSpPr>
        <p:spPr>
          <a:xfrm>
            <a:off x="5643455" y="1779827"/>
            <a:ext cx="979715" cy="369332"/>
          </a:xfrm>
          <a:prstGeom prst="rect">
            <a:avLst/>
          </a:prstGeom>
          <a:solidFill>
            <a:schemeClr val="bg2"/>
          </a:solidFill>
          <a:ln>
            <a:solidFill>
              <a:schemeClr val="tx1"/>
            </a:solidFill>
          </a:ln>
        </p:spPr>
        <p:txBody>
          <a:bodyPr wrap="square" rtlCol="0">
            <a:spAutoFit/>
          </a:bodyPr>
          <a:lstStyle/>
          <a:p>
            <a:pPr algn="ctr"/>
            <a:r>
              <a:rPr lang="nl-NL" sz="600"/>
              <a:t>EHBO</a:t>
            </a:r>
          </a:p>
          <a:p>
            <a:pPr algn="ctr"/>
            <a:r>
              <a:rPr lang="nl-NL" sz="600"/>
              <a:t>(</a:t>
            </a:r>
            <a:r>
              <a:rPr lang="nl-NL" sz="600" err="1"/>
              <a:t>also</a:t>
            </a:r>
            <a:r>
              <a:rPr lang="nl-NL" sz="600"/>
              <a:t> in </a:t>
            </a:r>
            <a:r>
              <a:rPr lang="nl-NL" sz="600" err="1"/>
              <a:t>blended</a:t>
            </a:r>
            <a:r>
              <a:rPr lang="nl-NL" sz="600"/>
              <a:t> </a:t>
            </a:r>
            <a:r>
              <a:rPr lang="nl-NL" sz="600" err="1"/>
              <a:t>learning</a:t>
            </a:r>
            <a:r>
              <a:rPr lang="nl-NL" sz="600"/>
              <a:t>)</a:t>
            </a:r>
          </a:p>
        </p:txBody>
      </p:sp>
      <p:sp>
        <p:nvSpPr>
          <p:cNvPr id="25" name="TextBox 24"/>
          <p:cNvSpPr txBox="1"/>
          <p:nvPr userDrawn="1"/>
        </p:nvSpPr>
        <p:spPr>
          <a:xfrm>
            <a:off x="6448132" y="1508491"/>
            <a:ext cx="663991" cy="276999"/>
          </a:xfrm>
          <a:prstGeom prst="rect">
            <a:avLst/>
          </a:prstGeom>
          <a:solidFill>
            <a:schemeClr val="bg2"/>
          </a:solidFill>
          <a:ln>
            <a:solidFill>
              <a:schemeClr val="tx1"/>
            </a:solidFill>
          </a:ln>
        </p:spPr>
        <p:txBody>
          <a:bodyPr wrap="square" rtlCol="0">
            <a:spAutoFit/>
          </a:bodyPr>
          <a:lstStyle/>
          <a:p>
            <a:pPr algn="ctr"/>
            <a:r>
              <a:rPr lang="nl-NL" sz="600"/>
              <a:t>Fire</a:t>
            </a:r>
          </a:p>
          <a:p>
            <a:pPr algn="ctr"/>
            <a:r>
              <a:rPr lang="nl-NL" sz="600" err="1"/>
              <a:t>fighting</a:t>
            </a:r>
            <a:endParaRPr lang="nl-NL" sz="600"/>
          </a:p>
        </p:txBody>
      </p:sp>
      <p:sp>
        <p:nvSpPr>
          <p:cNvPr id="26" name="TextBox 25"/>
          <p:cNvSpPr txBox="1"/>
          <p:nvPr userDrawn="1"/>
        </p:nvSpPr>
        <p:spPr>
          <a:xfrm>
            <a:off x="7202964" y="1508491"/>
            <a:ext cx="663991" cy="184666"/>
          </a:xfrm>
          <a:prstGeom prst="rect">
            <a:avLst/>
          </a:prstGeom>
          <a:solidFill>
            <a:schemeClr val="bg2"/>
          </a:solidFill>
          <a:ln>
            <a:solidFill>
              <a:schemeClr val="tx1"/>
            </a:solidFill>
          </a:ln>
        </p:spPr>
        <p:txBody>
          <a:bodyPr wrap="square" rtlCol="0">
            <a:spAutoFit/>
          </a:bodyPr>
          <a:lstStyle/>
          <a:p>
            <a:pPr algn="ctr"/>
            <a:r>
              <a:rPr lang="nl-NL" sz="600" err="1"/>
              <a:t>Confidant</a:t>
            </a:r>
            <a:endParaRPr lang="nl-NL" sz="600"/>
          </a:p>
        </p:txBody>
      </p:sp>
      <p:sp>
        <p:nvSpPr>
          <p:cNvPr id="27" name="TextBox 26"/>
          <p:cNvSpPr txBox="1"/>
          <p:nvPr userDrawn="1"/>
        </p:nvSpPr>
        <p:spPr>
          <a:xfrm>
            <a:off x="6667993" y="1779827"/>
            <a:ext cx="663991" cy="184666"/>
          </a:xfrm>
          <a:prstGeom prst="rect">
            <a:avLst/>
          </a:prstGeom>
          <a:solidFill>
            <a:schemeClr val="bg2"/>
          </a:solidFill>
          <a:ln>
            <a:solidFill>
              <a:schemeClr val="tx1"/>
            </a:solidFill>
          </a:ln>
        </p:spPr>
        <p:txBody>
          <a:bodyPr wrap="square" rtlCol="0">
            <a:spAutoFit/>
          </a:bodyPr>
          <a:lstStyle/>
          <a:p>
            <a:pPr algn="ctr"/>
            <a:r>
              <a:rPr lang="nl-NL" sz="600" err="1"/>
              <a:t>Ergonomics</a:t>
            </a:r>
            <a:endParaRPr lang="nl-NL" sz="600"/>
          </a:p>
        </p:txBody>
      </p:sp>
      <p:sp>
        <p:nvSpPr>
          <p:cNvPr id="28" name="TextBox 27"/>
          <p:cNvSpPr txBox="1"/>
          <p:nvPr userDrawn="1"/>
        </p:nvSpPr>
        <p:spPr>
          <a:xfrm>
            <a:off x="7376806" y="1775804"/>
            <a:ext cx="663991" cy="184666"/>
          </a:xfrm>
          <a:prstGeom prst="rect">
            <a:avLst/>
          </a:prstGeom>
          <a:solidFill>
            <a:schemeClr val="bg2"/>
          </a:solidFill>
          <a:ln>
            <a:solidFill>
              <a:schemeClr val="tx1"/>
            </a:solidFill>
          </a:ln>
        </p:spPr>
        <p:txBody>
          <a:bodyPr wrap="square" rtlCol="0">
            <a:spAutoFit/>
          </a:bodyPr>
          <a:lstStyle/>
          <a:p>
            <a:pPr algn="ctr"/>
            <a:r>
              <a:rPr lang="nl-NL" sz="600"/>
              <a:t>Safety</a:t>
            </a:r>
          </a:p>
        </p:txBody>
      </p:sp>
      <p:sp>
        <p:nvSpPr>
          <p:cNvPr id="29" name="TextBox 28"/>
          <p:cNvSpPr txBox="1"/>
          <p:nvPr userDrawn="1"/>
        </p:nvSpPr>
        <p:spPr>
          <a:xfrm>
            <a:off x="5643455" y="2057655"/>
            <a:ext cx="663991" cy="184666"/>
          </a:xfrm>
          <a:prstGeom prst="rect">
            <a:avLst/>
          </a:prstGeom>
          <a:solidFill>
            <a:schemeClr val="bg2"/>
          </a:solidFill>
          <a:ln>
            <a:solidFill>
              <a:schemeClr val="tx1"/>
            </a:solidFill>
          </a:ln>
        </p:spPr>
        <p:txBody>
          <a:bodyPr wrap="square" rtlCol="0">
            <a:spAutoFit/>
          </a:bodyPr>
          <a:lstStyle/>
          <a:p>
            <a:pPr algn="ctr"/>
            <a:r>
              <a:rPr lang="nl-NL" sz="600" err="1"/>
              <a:t>Vitality</a:t>
            </a:r>
            <a:endParaRPr lang="nl-NL" sz="600"/>
          </a:p>
        </p:txBody>
      </p:sp>
      <p:sp>
        <p:nvSpPr>
          <p:cNvPr id="30" name="TextBox 29"/>
          <p:cNvSpPr txBox="1"/>
          <p:nvPr userDrawn="1"/>
        </p:nvSpPr>
        <p:spPr>
          <a:xfrm>
            <a:off x="5617519" y="2630213"/>
            <a:ext cx="3025489" cy="215444"/>
          </a:xfrm>
          <a:prstGeom prst="rect">
            <a:avLst/>
          </a:prstGeom>
          <a:noFill/>
          <a:ln w="9525">
            <a:noFill/>
          </a:ln>
        </p:spPr>
        <p:txBody>
          <a:bodyPr wrap="square" rtlCol="0">
            <a:spAutoFit/>
          </a:bodyPr>
          <a:lstStyle/>
          <a:p>
            <a:pPr algn="ctr" defTabSz="1219170">
              <a:defRPr/>
            </a:pPr>
            <a:r>
              <a:rPr lang="nl-BE" sz="800" b="1">
                <a:solidFill>
                  <a:schemeClr val="bg2"/>
                </a:solidFill>
                <a:latin typeface="Calibri"/>
              </a:rPr>
              <a:t>HEALTH &amp; SAFETY</a:t>
            </a:r>
          </a:p>
        </p:txBody>
      </p:sp>
      <p:sp>
        <p:nvSpPr>
          <p:cNvPr id="31" name="TextBox 30"/>
          <p:cNvSpPr txBox="1"/>
          <p:nvPr userDrawn="1"/>
        </p:nvSpPr>
        <p:spPr>
          <a:xfrm>
            <a:off x="2540074" y="2876434"/>
            <a:ext cx="2833205" cy="646331"/>
          </a:xfrm>
          <a:prstGeom prst="rect">
            <a:avLst/>
          </a:prstGeom>
          <a:solidFill>
            <a:schemeClr val="bg2"/>
          </a:solidFill>
          <a:ln>
            <a:solidFill>
              <a:schemeClr val="tx1"/>
            </a:solidFill>
          </a:ln>
        </p:spPr>
        <p:txBody>
          <a:bodyPr wrap="square" rtlCol="0" anchor="ctr">
            <a:spAutoFit/>
          </a:bodyPr>
          <a:lstStyle/>
          <a:p>
            <a:r>
              <a:rPr lang="nl-NL" sz="600"/>
              <a:t>Sociaal secretariaat: </a:t>
            </a:r>
          </a:p>
          <a:p>
            <a:pPr marL="171450" indent="-171450">
              <a:buFont typeface="Arial" panose="020B0604020202020204" pitchFamily="34" charset="0"/>
              <a:buChar char="•"/>
            </a:pPr>
            <a:r>
              <a:rPr lang="nl-NL" sz="600" err="1"/>
              <a:t>Calculation</a:t>
            </a:r>
            <a:r>
              <a:rPr lang="nl-NL" sz="600"/>
              <a:t> </a:t>
            </a:r>
            <a:r>
              <a:rPr lang="nl-NL" sz="600" err="1"/>
              <a:t>gross</a:t>
            </a:r>
            <a:r>
              <a:rPr lang="nl-NL" sz="600"/>
              <a:t>/net, </a:t>
            </a:r>
            <a:r>
              <a:rPr lang="nl-NL" sz="600" err="1"/>
              <a:t>deposits</a:t>
            </a:r>
            <a:r>
              <a:rPr lang="nl-NL" sz="600"/>
              <a:t>, Holiday </a:t>
            </a:r>
            <a:r>
              <a:rPr lang="nl-NL" sz="600" err="1"/>
              <a:t>Pay</a:t>
            </a:r>
            <a:r>
              <a:rPr lang="nl-NL" sz="600"/>
              <a:t>, </a:t>
            </a:r>
            <a:r>
              <a:rPr lang="nl-NL" sz="600" err="1"/>
              <a:t>year</a:t>
            </a:r>
            <a:r>
              <a:rPr lang="nl-NL" sz="600"/>
              <a:t>-end bonus, </a:t>
            </a:r>
            <a:r>
              <a:rPr lang="nl-NL" sz="600" err="1"/>
              <a:t>reward</a:t>
            </a:r>
            <a:r>
              <a:rPr lang="nl-NL" sz="600"/>
              <a:t> </a:t>
            </a:r>
            <a:r>
              <a:rPr lang="nl-NL" sz="600" err="1"/>
              <a:t>and</a:t>
            </a:r>
            <a:r>
              <a:rPr lang="nl-NL" sz="600"/>
              <a:t> </a:t>
            </a:r>
            <a:r>
              <a:rPr lang="nl-NL" sz="600" err="1"/>
              <a:t>wage</a:t>
            </a:r>
            <a:r>
              <a:rPr lang="nl-NL" sz="600"/>
              <a:t> pre-</a:t>
            </a:r>
            <a:r>
              <a:rPr lang="nl-NL" sz="600" err="1"/>
              <a:t>retirement</a:t>
            </a:r>
            <a:r>
              <a:rPr lang="nl-NL" sz="600"/>
              <a:t>, ... </a:t>
            </a:r>
          </a:p>
          <a:p>
            <a:pPr marL="171450" indent="-171450">
              <a:buFont typeface="Arial" panose="020B0604020202020204" pitchFamily="34" charset="0"/>
              <a:buChar char="•"/>
            </a:pPr>
            <a:r>
              <a:rPr lang="nl-NL" sz="600" err="1"/>
              <a:t>Deliver</a:t>
            </a:r>
            <a:r>
              <a:rPr lang="nl-NL" sz="600"/>
              <a:t> </a:t>
            </a:r>
            <a:r>
              <a:rPr lang="nl-NL" sz="600" err="1"/>
              <a:t>wage</a:t>
            </a:r>
            <a:r>
              <a:rPr lang="nl-NL" sz="600"/>
              <a:t> </a:t>
            </a:r>
            <a:r>
              <a:rPr lang="nl-NL" sz="600" err="1"/>
              <a:t>documents</a:t>
            </a:r>
            <a:r>
              <a:rPr lang="nl-NL" sz="600"/>
              <a:t> </a:t>
            </a:r>
            <a:r>
              <a:rPr lang="nl-NL" sz="600" err="1"/>
              <a:t>and</a:t>
            </a:r>
            <a:r>
              <a:rPr lang="nl-NL" sz="600"/>
              <a:t> </a:t>
            </a:r>
            <a:r>
              <a:rPr lang="nl-NL" sz="600" err="1"/>
              <a:t>fiscal</a:t>
            </a:r>
            <a:r>
              <a:rPr lang="nl-NL" sz="600"/>
              <a:t> </a:t>
            </a:r>
            <a:r>
              <a:rPr lang="nl-NL" sz="600" err="1"/>
              <a:t>documents</a:t>
            </a:r>
            <a:endParaRPr lang="nl-NL" sz="600"/>
          </a:p>
          <a:p>
            <a:pPr marL="171450" indent="-171450">
              <a:buFont typeface="Arial" panose="020B0604020202020204" pitchFamily="34" charset="0"/>
              <a:buChar char="•"/>
            </a:pPr>
            <a:r>
              <a:rPr lang="nl-NL" sz="600"/>
              <a:t>NSSO- </a:t>
            </a:r>
            <a:r>
              <a:rPr lang="nl-NL" sz="600" err="1"/>
              <a:t>and</a:t>
            </a:r>
            <a:r>
              <a:rPr lang="nl-NL" sz="600"/>
              <a:t> </a:t>
            </a:r>
            <a:r>
              <a:rPr lang="nl-NL" sz="600" err="1"/>
              <a:t>other</a:t>
            </a:r>
            <a:r>
              <a:rPr lang="nl-NL" sz="600"/>
              <a:t> </a:t>
            </a:r>
            <a:r>
              <a:rPr lang="nl-NL" sz="600" err="1"/>
              <a:t>declarations</a:t>
            </a:r>
            <a:r>
              <a:rPr lang="nl-NL" sz="600"/>
              <a:t> </a:t>
            </a:r>
          </a:p>
          <a:p>
            <a:endParaRPr lang="nl-NL" sz="600"/>
          </a:p>
        </p:txBody>
      </p:sp>
      <p:sp>
        <p:nvSpPr>
          <p:cNvPr id="32" name="TextBox 31"/>
          <p:cNvSpPr txBox="1"/>
          <p:nvPr userDrawn="1"/>
        </p:nvSpPr>
        <p:spPr>
          <a:xfrm>
            <a:off x="2534146" y="3856641"/>
            <a:ext cx="2839133" cy="184666"/>
          </a:xfrm>
          <a:prstGeom prst="rect">
            <a:avLst/>
          </a:prstGeom>
          <a:solidFill>
            <a:schemeClr val="bg2"/>
          </a:solidFill>
          <a:ln>
            <a:solidFill>
              <a:schemeClr val="tx1"/>
            </a:solidFill>
          </a:ln>
        </p:spPr>
        <p:txBody>
          <a:bodyPr wrap="square" rtlCol="0">
            <a:spAutoFit/>
          </a:bodyPr>
          <a:lstStyle/>
          <a:p>
            <a:r>
              <a:rPr lang="nl-NL" sz="600" err="1"/>
              <a:t>Wage</a:t>
            </a:r>
            <a:r>
              <a:rPr lang="nl-NL" sz="600"/>
              <a:t> gap analyses </a:t>
            </a:r>
            <a:r>
              <a:rPr lang="nl-NL" sz="600" err="1"/>
              <a:t>and</a:t>
            </a:r>
            <a:r>
              <a:rPr lang="nl-NL" sz="600"/>
              <a:t> </a:t>
            </a:r>
            <a:r>
              <a:rPr lang="nl-NL" sz="600" err="1"/>
              <a:t>other</a:t>
            </a:r>
            <a:r>
              <a:rPr lang="nl-NL" sz="600"/>
              <a:t> </a:t>
            </a:r>
            <a:r>
              <a:rPr lang="nl-NL" sz="600" err="1"/>
              <a:t>reporting</a:t>
            </a:r>
            <a:endParaRPr lang="nl-NL" sz="600"/>
          </a:p>
        </p:txBody>
      </p:sp>
      <p:sp>
        <p:nvSpPr>
          <p:cNvPr id="33" name="TextBox 32"/>
          <p:cNvSpPr txBox="1"/>
          <p:nvPr userDrawn="1"/>
        </p:nvSpPr>
        <p:spPr>
          <a:xfrm>
            <a:off x="2540074" y="3672027"/>
            <a:ext cx="2833205" cy="184666"/>
          </a:xfrm>
          <a:prstGeom prst="rect">
            <a:avLst/>
          </a:prstGeom>
          <a:solidFill>
            <a:schemeClr val="bg2"/>
          </a:solidFill>
          <a:ln>
            <a:solidFill>
              <a:schemeClr val="tx1"/>
            </a:solidFill>
          </a:ln>
        </p:spPr>
        <p:txBody>
          <a:bodyPr wrap="square" rtlCol="0">
            <a:spAutoFit/>
          </a:bodyPr>
          <a:lstStyle/>
          <a:p>
            <a:r>
              <a:rPr lang="nl-NL" sz="600" err="1"/>
              <a:t>Labor</a:t>
            </a:r>
            <a:r>
              <a:rPr lang="nl-NL" sz="600"/>
              <a:t> </a:t>
            </a:r>
            <a:r>
              <a:rPr lang="nl-NL" sz="600" err="1"/>
              <a:t>regulations</a:t>
            </a:r>
            <a:r>
              <a:rPr lang="nl-NL" sz="600"/>
              <a:t>, </a:t>
            </a:r>
            <a:r>
              <a:rPr lang="nl-NL" sz="600" err="1"/>
              <a:t>policies</a:t>
            </a:r>
            <a:r>
              <a:rPr lang="nl-NL" sz="600"/>
              <a:t> </a:t>
            </a:r>
            <a:r>
              <a:rPr lang="nl-NL" sz="600" err="1"/>
              <a:t>and</a:t>
            </a:r>
            <a:r>
              <a:rPr lang="nl-NL" sz="600"/>
              <a:t> </a:t>
            </a:r>
            <a:r>
              <a:rPr lang="nl-NL" sz="600" err="1"/>
              <a:t>other</a:t>
            </a:r>
            <a:r>
              <a:rPr lang="nl-NL" sz="600"/>
              <a:t> </a:t>
            </a:r>
            <a:r>
              <a:rPr lang="nl-NL" sz="600" err="1"/>
              <a:t>social</a:t>
            </a:r>
            <a:r>
              <a:rPr lang="nl-NL" sz="600"/>
              <a:t> </a:t>
            </a:r>
            <a:r>
              <a:rPr lang="nl-NL" sz="600" err="1"/>
              <a:t>documents</a:t>
            </a:r>
            <a:endParaRPr lang="nl-NL" sz="600"/>
          </a:p>
        </p:txBody>
      </p:sp>
      <p:sp>
        <p:nvSpPr>
          <p:cNvPr id="34" name="TextBox 33"/>
          <p:cNvSpPr txBox="1"/>
          <p:nvPr userDrawn="1"/>
        </p:nvSpPr>
        <p:spPr>
          <a:xfrm>
            <a:off x="2540074" y="4039855"/>
            <a:ext cx="2833205" cy="184666"/>
          </a:xfrm>
          <a:prstGeom prst="rect">
            <a:avLst/>
          </a:prstGeom>
          <a:solidFill>
            <a:schemeClr val="bg2"/>
          </a:solidFill>
          <a:ln>
            <a:solidFill>
              <a:schemeClr val="tx1"/>
            </a:solidFill>
          </a:ln>
        </p:spPr>
        <p:txBody>
          <a:bodyPr wrap="square" rtlCol="0">
            <a:spAutoFit/>
          </a:bodyPr>
          <a:lstStyle/>
          <a:p>
            <a:r>
              <a:rPr lang="nl-NL" sz="600"/>
              <a:t>Child benefit fund</a:t>
            </a:r>
          </a:p>
        </p:txBody>
      </p:sp>
      <p:sp>
        <p:nvSpPr>
          <p:cNvPr id="35" name="TextBox 34"/>
          <p:cNvSpPr txBox="1"/>
          <p:nvPr userDrawn="1"/>
        </p:nvSpPr>
        <p:spPr>
          <a:xfrm>
            <a:off x="2540074" y="3491112"/>
            <a:ext cx="2833205" cy="184666"/>
          </a:xfrm>
          <a:prstGeom prst="rect">
            <a:avLst/>
          </a:prstGeom>
          <a:solidFill>
            <a:schemeClr val="bg2"/>
          </a:solidFill>
          <a:ln>
            <a:solidFill>
              <a:schemeClr val="tx1"/>
            </a:solidFill>
          </a:ln>
        </p:spPr>
        <p:txBody>
          <a:bodyPr wrap="square" rtlCol="0">
            <a:spAutoFit/>
          </a:bodyPr>
          <a:lstStyle/>
          <a:p>
            <a:r>
              <a:rPr lang="nl-NL" sz="600"/>
              <a:t>Legal information</a:t>
            </a:r>
          </a:p>
        </p:txBody>
      </p:sp>
      <p:sp>
        <p:nvSpPr>
          <p:cNvPr id="36" name="TextBox 35"/>
          <p:cNvSpPr txBox="1"/>
          <p:nvPr userDrawn="1"/>
        </p:nvSpPr>
        <p:spPr>
          <a:xfrm>
            <a:off x="2431340" y="1073699"/>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a:solidFill>
                <a:schemeClr val="bg2"/>
              </a:solidFill>
              <a:latin typeface="Trebuchet MS" charset="0"/>
              <a:ea typeface="Trebuchet MS" charset="0"/>
              <a:cs typeface="Trebuchet MS" charset="0"/>
            </a:endParaRPr>
          </a:p>
        </p:txBody>
      </p:sp>
      <p:sp>
        <p:nvSpPr>
          <p:cNvPr id="37" name="TextBox 36"/>
          <p:cNvSpPr txBox="1"/>
          <p:nvPr userDrawn="1"/>
        </p:nvSpPr>
        <p:spPr>
          <a:xfrm>
            <a:off x="5611204" y="1072842"/>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Well-Being</a:t>
            </a:r>
            <a:endParaRPr sz="1200">
              <a:solidFill>
                <a:schemeClr val="bg2"/>
              </a:solidFill>
              <a:latin typeface="Trebuchet MS" charset="0"/>
              <a:ea typeface="Trebuchet MS" charset="0"/>
              <a:cs typeface="Trebuchet MS" charset="0"/>
            </a:endParaRPr>
          </a:p>
        </p:txBody>
      </p:sp>
      <p:sp>
        <p:nvSpPr>
          <p:cNvPr id="38" name="TextBox 37"/>
          <p:cNvSpPr txBox="1"/>
          <p:nvPr userDrawn="1"/>
        </p:nvSpPr>
        <p:spPr>
          <a:xfrm>
            <a:off x="5723182" y="2876434"/>
            <a:ext cx="2824094" cy="1015663"/>
          </a:xfrm>
          <a:prstGeom prst="rect">
            <a:avLst/>
          </a:prstGeom>
          <a:solidFill>
            <a:schemeClr val="bg2"/>
          </a:solidFill>
          <a:ln>
            <a:solidFill>
              <a:schemeClr val="accent1"/>
            </a:solidFill>
          </a:ln>
        </p:spPr>
        <p:txBody>
          <a:bodyPr wrap="square" rtlCol="0">
            <a:spAutoFit/>
          </a:bodyPr>
          <a:lstStyle/>
          <a:p>
            <a:r>
              <a:rPr lang="nl-NL" sz="600"/>
              <a:t>On level of </a:t>
            </a:r>
            <a:r>
              <a:rPr lang="nl-NL" sz="600" err="1"/>
              <a:t>the</a:t>
            </a:r>
            <a:r>
              <a:rPr lang="nl-NL" sz="600"/>
              <a:t> </a:t>
            </a:r>
            <a:r>
              <a:rPr lang="nl-NL" sz="600" err="1"/>
              <a:t>organisation</a:t>
            </a:r>
            <a:r>
              <a:rPr lang="nl-NL" sz="600"/>
              <a:t>: </a:t>
            </a:r>
          </a:p>
          <a:p>
            <a:pPr marL="171450" indent="-171450">
              <a:buFont typeface="Arial" panose="020B0604020202020204" pitchFamily="34" charset="0"/>
              <a:buChar char="•"/>
            </a:pPr>
            <a:r>
              <a:rPr lang="nl-NL" sz="600"/>
              <a:t>Connection </a:t>
            </a:r>
            <a:r>
              <a:rPr lang="nl-NL" sz="600" err="1"/>
              <a:t>External</a:t>
            </a:r>
            <a:r>
              <a:rPr lang="nl-NL" sz="600"/>
              <a:t> Service – </a:t>
            </a:r>
            <a:r>
              <a:rPr lang="nl-NL" sz="600" err="1"/>
              <a:t>Periodical</a:t>
            </a:r>
            <a:r>
              <a:rPr lang="nl-NL" sz="600"/>
              <a:t> </a:t>
            </a:r>
            <a:r>
              <a:rPr lang="nl-NL" sz="600" err="1"/>
              <a:t>and</a:t>
            </a:r>
            <a:r>
              <a:rPr lang="nl-NL" sz="600"/>
              <a:t> </a:t>
            </a:r>
            <a:r>
              <a:rPr lang="nl-NL" sz="600" err="1"/>
              <a:t>not</a:t>
            </a:r>
            <a:r>
              <a:rPr lang="nl-NL" sz="600"/>
              <a:t> </a:t>
            </a:r>
            <a:r>
              <a:rPr lang="nl-NL" sz="600" err="1"/>
              <a:t>periodical</a:t>
            </a:r>
            <a:r>
              <a:rPr lang="nl-NL" sz="600"/>
              <a:t> </a:t>
            </a:r>
            <a:r>
              <a:rPr lang="nl-NL" sz="600" err="1"/>
              <a:t>researches</a:t>
            </a:r>
            <a:endParaRPr lang="nl-NL" sz="600"/>
          </a:p>
          <a:p>
            <a:pPr marL="171450" indent="-171450">
              <a:buFont typeface="Arial" panose="020B0604020202020204" pitchFamily="34" charset="0"/>
              <a:buChar char="•"/>
            </a:pPr>
            <a:r>
              <a:rPr lang="nl-NL" sz="600"/>
              <a:t>Risk analysis </a:t>
            </a:r>
            <a:r>
              <a:rPr lang="nl-NL" sz="600" err="1"/>
              <a:t>and</a:t>
            </a:r>
            <a:r>
              <a:rPr lang="nl-NL" sz="600"/>
              <a:t> </a:t>
            </a:r>
            <a:r>
              <a:rPr lang="nl-NL" sz="600" err="1"/>
              <a:t>global</a:t>
            </a:r>
            <a:r>
              <a:rPr lang="nl-NL" sz="600"/>
              <a:t> prevention plan</a:t>
            </a:r>
          </a:p>
          <a:p>
            <a:pPr marL="171450" indent="-171450">
              <a:buFont typeface="Arial" panose="020B0604020202020204" pitchFamily="34" charset="0"/>
              <a:buChar char="•"/>
            </a:pPr>
            <a:r>
              <a:rPr lang="nl-NL" sz="600" err="1"/>
              <a:t>Measurement</a:t>
            </a:r>
            <a:r>
              <a:rPr lang="nl-NL" sz="600"/>
              <a:t> stress </a:t>
            </a:r>
            <a:r>
              <a:rPr lang="nl-NL" sz="600" err="1"/>
              <a:t>and</a:t>
            </a:r>
            <a:r>
              <a:rPr lang="nl-NL" sz="600"/>
              <a:t> engagement (sensor)</a:t>
            </a:r>
          </a:p>
          <a:p>
            <a:pPr marL="171450" indent="-171450">
              <a:buFont typeface="Arial" panose="020B0604020202020204" pitchFamily="34" charset="0"/>
              <a:buChar char="•"/>
            </a:pPr>
            <a:r>
              <a:rPr lang="nl-NL" sz="600"/>
              <a:t>Certificatie (OHSAS 18011, VCA, ISO, EPC, …)</a:t>
            </a:r>
          </a:p>
          <a:p>
            <a:pPr marL="171450" indent="-171450">
              <a:buFont typeface="Arial" panose="020B0604020202020204" pitchFamily="34" charset="0"/>
              <a:buChar char="•"/>
            </a:pPr>
            <a:r>
              <a:rPr lang="nl-NL" sz="600" err="1"/>
              <a:t>Occupational</a:t>
            </a:r>
            <a:r>
              <a:rPr lang="nl-NL" sz="600"/>
              <a:t> </a:t>
            </a:r>
            <a:r>
              <a:rPr lang="nl-NL" sz="600" err="1"/>
              <a:t>hygiene</a:t>
            </a:r>
            <a:r>
              <a:rPr lang="nl-NL" sz="600"/>
              <a:t>: </a:t>
            </a:r>
            <a:r>
              <a:rPr lang="nl-NL" sz="600" err="1"/>
              <a:t>physical</a:t>
            </a:r>
            <a:r>
              <a:rPr lang="nl-NL" sz="600"/>
              <a:t>, </a:t>
            </a:r>
            <a:r>
              <a:rPr lang="nl-NL" sz="600" err="1"/>
              <a:t>chemical</a:t>
            </a:r>
            <a:r>
              <a:rPr lang="nl-NL" sz="600"/>
              <a:t> </a:t>
            </a:r>
            <a:r>
              <a:rPr lang="nl-NL" sz="600" err="1"/>
              <a:t>and</a:t>
            </a:r>
            <a:r>
              <a:rPr lang="nl-NL" sz="600"/>
              <a:t> </a:t>
            </a:r>
            <a:r>
              <a:rPr lang="nl-NL" sz="600" err="1"/>
              <a:t>biological</a:t>
            </a:r>
            <a:r>
              <a:rPr lang="nl-NL" sz="600"/>
              <a:t> agentia</a:t>
            </a:r>
          </a:p>
          <a:p>
            <a:pPr marL="171450" indent="-171450">
              <a:buFont typeface="Arial" panose="020B0604020202020204" pitchFamily="34" charset="0"/>
              <a:buChar char="•"/>
            </a:pPr>
            <a:r>
              <a:rPr lang="nl-NL" sz="600" err="1"/>
              <a:t>Ergonomics</a:t>
            </a:r>
            <a:r>
              <a:rPr lang="nl-NL" sz="600"/>
              <a:t>: </a:t>
            </a:r>
            <a:r>
              <a:rPr lang="nl-NL" sz="600" err="1"/>
              <a:t>environmental</a:t>
            </a:r>
            <a:r>
              <a:rPr lang="nl-NL" sz="600"/>
              <a:t> factors, </a:t>
            </a:r>
            <a:r>
              <a:rPr lang="nl-NL" sz="600" err="1"/>
              <a:t>work</a:t>
            </a:r>
            <a:r>
              <a:rPr lang="nl-NL" sz="600"/>
              <a:t> stations, </a:t>
            </a:r>
            <a:r>
              <a:rPr lang="nl-NL" sz="600" err="1"/>
              <a:t>physical</a:t>
            </a:r>
            <a:r>
              <a:rPr lang="nl-NL" sz="600"/>
              <a:t> </a:t>
            </a:r>
            <a:r>
              <a:rPr lang="nl-NL" sz="600" err="1"/>
              <a:t>inconvenience</a:t>
            </a:r>
            <a:r>
              <a:rPr lang="nl-NL" sz="600"/>
              <a:t>, </a:t>
            </a:r>
            <a:r>
              <a:rPr lang="nl-NL" sz="600" err="1"/>
              <a:t>ergocoaching</a:t>
            </a:r>
            <a:endParaRPr lang="nl-NL" sz="600"/>
          </a:p>
          <a:p>
            <a:pPr marL="171450" indent="-171450">
              <a:buFont typeface="Arial" panose="020B0604020202020204" pitchFamily="34" charset="0"/>
              <a:buChar char="•"/>
            </a:pPr>
            <a:r>
              <a:rPr lang="nl-NL" sz="600" err="1"/>
              <a:t>Mental</a:t>
            </a:r>
            <a:r>
              <a:rPr lang="nl-NL" sz="600"/>
              <a:t>: </a:t>
            </a:r>
            <a:r>
              <a:rPr lang="nl-NL" sz="600" err="1"/>
              <a:t>confidant</a:t>
            </a:r>
            <a:r>
              <a:rPr lang="nl-NL" sz="600"/>
              <a:t>, assistance </a:t>
            </a:r>
            <a:r>
              <a:rPr lang="nl-NL" sz="600" err="1"/>
              <a:t>addiction</a:t>
            </a:r>
            <a:r>
              <a:rPr lang="nl-NL" sz="600"/>
              <a:t> (alcohol, drug, </a:t>
            </a:r>
            <a:r>
              <a:rPr lang="nl-NL" sz="600" err="1"/>
              <a:t>tabacco</a:t>
            </a:r>
            <a:r>
              <a:rPr lang="nl-NL" sz="600"/>
              <a:t>)</a:t>
            </a:r>
          </a:p>
          <a:p>
            <a:pPr marL="171450" indent="-171450">
              <a:buFont typeface="Arial" panose="020B0604020202020204" pitchFamily="34" charset="0"/>
              <a:buChar char="•"/>
            </a:pPr>
            <a:r>
              <a:rPr lang="nl-NL" sz="600"/>
              <a:t>Safety: </a:t>
            </a:r>
            <a:r>
              <a:rPr lang="nl-NL" sz="600" err="1"/>
              <a:t>firefighting</a:t>
            </a:r>
            <a:r>
              <a:rPr lang="nl-NL" sz="600"/>
              <a:t> </a:t>
            </a:r>
            <a:r>
              <a:rPr lang="nl-NL" sz="600" err="1"/>
              <a:t>and</a:t>
            </a:r>
            <a:r>
              <a:rPr lang="nl-NL" sz="600"/>
              <a:t> </a:t>
            </a:r>
            <a:r>
              <a:rPr lang="nl-NL" sz="600" err="1"/>
              <a:t>emergency</a:t>
            </a:r>
            <a:r>
              <a:rPr lang="nl-NL" sz="600"/>
              <a:t> plan, </a:t>
            </a:r>
            <a:r>
              <a:rPr lang="nl-NL" sz="600" err="1"/>
              <a:t>work</a:t>
            </a:r>
            <a:r>
              <a:rPr lang="nl-NL" sz="600"/>
              <a:t> equipment</a:t>
            </a:r>
          </a:p>
        </p:txBody>
      </p:sp>
      <p:sp>
        <p:nvSpPr>
          <p:cNvPr id="39" name="TextBox 38"/>
          <p:cNvSpPr txBox="1"/>
          <p:nvPr userDrawn="1"/>
        </p:nvSpPr>
        <p:spPr>
          <a:xfrm>
            <a:off x="5723182" y="3884519"/>
            <a:ext cx="2824094" cy="646331"/>
          </a:xfrm>
          <a:prstGeom prst="rect">
            <a:avLst/>
          </a:prstGeom>
          <a:solidFill>
            <a:schemeClr val="bg2"/>
          </a:solidFill>
          <a:ln>
            <a:solidFill>
              <a:schemeClr val="accent1"/>
            </a:solidFill>
          </a:ln>
        </p:spPr>
        <p:txBody>
          <a:bodyPr wrap="square" rtlCol="0">
            <a:spAutoFit/>
          </a:bodyPr>
          <a:lstStyle/>
          <a:p>
            <a:r>
              <a:rPr lang="nl-NL" sz="600"/>
              <a:t>On level of </a:t>
            </a:r>
            <a:r>
              <a:rPr lang="nl-NL" sz="600" err="1"/>
              <a:t>the</a:t>
            </a:r>
            <a:r>
              <a:rPr lang="nl-NL" sz="600"/>
              <a:t> </a:t>
            </a:r>
            <a:r>
              <a:rPr lang="nl-NL" sz="600" err="1"/>
              <a:t>individual</a:t>
            </a:r>
            <a:r>
              <a:rPr lang="nl-NL" sz="600"/>
              <a:t>: </a:t>
            </a:r>
          </a:p>
          <a:p>
            <a:pPr marL="171450" indent="-171450">
              <a:buFont typeface="Arial" panose="020B0604020202020204" pitchFamily="34" charset="0"/>
              <a:buChar char="•"/>
            </a:pPr>
            <a:r>
              <a:rPr lang="nl-NL" sz="600" err="1"/>
              <a:t>Flu</a:t>
            </a:r>
            <a:r>
              <a:rPr lang="nl-NL" sz="600"/>
              <a:t> </a:t>
            </a:r>
            <a:r>
              <a:rPr lang="nl-NL" sz="600" err="1"/>
              <a:t>vaccination</a:t>
            </a:r>
            <a:endParaRPr lang="nl-NL" sz="600"/>
          </a:p>
          <a:p>
            <a:pPr marL="171450" indent="-171450">
              <a:buFont typeface="Arial" panose="020B0604020202020204" pitchFamily="34" charset="0"/>
              <a:buChar char="•"/>
            </a:pPr>
            <a:r>
              <a:rPr lang="nl-NL" sz="600" err="1"/>
              <a:t>Individual</a:t>
            </a:r>
            <a:r>
              <a:rPr lang="nl-NL" sz="600"/>
              <a:t> </a:t>
            </a:r>
            <a:r>
              <a:rPr lang="nl-NL" sz="600" err="1"/>
              <a:t>request</a:t>
            </a:r>
            <a:r>
              <a:rPr lang="nl-NL" sz="600"/>
              <a:t> </a:t>
            </a:r>
            <a:r>
              <a:rPr lang="nl-NL" sz="600" err="1"/>
              <a:t>with</a:t>
            </a:r>
            <a:r>
              <a:rPr lang="nl-NL" sz="600"/>
              <a:t> </a:t>
            </a:r>
            <a:r>
              <a:rPr lang="nl-NL" sz="600" err="1"/>
              <a:t>reference</a:t>
            </a:r>
            <a:r>
              <a:rPr lang="nl-NL" sz="600"/>
              <a:t> </a:t>
            </a:r>
            <a:r>
              <a:rPr lang="nl-NL" sz="600" err="1"/>
              <a:t>to</a:t>
            </a:r>
            <a:r>
              <a:rPr lang="nl-NL" sz="600"/>
              <a:t> stress, </a:t>
            </a:r>
            <a:r>
              <a:rPr lang="nl-NL" sz="600" err="1"/>
              <a:t>burnout</a:t>
            </a:r>
            <a:r>
              <a:rPr lang="nl-NL" sz="600"/>
              <a:t>, </a:t>
            </a:r>
            <a:r>
              <a:rPr lang="nl-NL" sz="600" err="1"/>
              <a:t>bullying</a:t>
            </a:r>
            <a:r>
              <a:rPr lang="nl-NL" sz="600"/>
              <a:t> </a:t>
            </a:r>
            <a:r>
              <a:rPr lang="nl-NL" sz="600" err="1"/>
              <a:t>and</a:t>
            </a:r>
            <a:r>
              <a:rPr lang="nl-NL" sz="600"/>
              <a:t> </a:t>
            </a:r>
            <a:r>
              <a:rPr lang="nl-NL" sz="600" err="1"/>
              <a:t>sexual</a:t>
            </a:r>
            <a:r>
              <a:rPr lang="nl-NL" sz="600"/>
              <a:t> </a:t>
            </a:r>
            <a:r>
              <a:rPr lang="nl-NL" sz="600" err="1"/>
              <a:t>harassment</a:t>
            </a:r>
            <a:r>
              <a:rPr lang="nl-NL" sz="600"/>
              <a:t> at </a:t>
            </a:r>
            <a:r>
              <a:rPr lang="nl-NL" sz="600" err="1"/>
              <a:t>work</a:t>
            </a:r>
            <a:endParaRPr lang="nl-NL" sz="600"/>
          </a:p>
          <a:p>
            <a:pPr marL="171450" indent="-171450">
              <a:buFont typeface="Arial" panose="020B0604020202020204" pitchFamily="34" charset="0"/>
              <a:buChar char="•"/>
            </a:pPr>
            <a:r>
              <a:rPr lang="nl-NL" sz="600"/>
              <a:t>Employee Assistance Program (EAP)</a:t>
            </a:r>
          </a:p>
          <a:p>
            <a:pPr marL="171450" indent="-171450">
              <a:buFont typeface="Arial" panose="020B0604020202020204" pitchFamily="34" charset="0"/>
              <a:buChar char="•"/>
            </a:pPr>
            <a:r>
              <a:rPr lang="nl-NL" sz="600" err="1"/>
              <a:t>Intervention</a:t>
            </a:r>
            <a:r>
              <a:rPr lang="nl-NL" sz="600"/>
              <a:t> </a:t>
            </a:r>
            <a:r>
              <a:rPr lang="nl-NL" sz="600" err="1"/>
              <a:t>and</a:t>
            </a:r>
            <a:r>
              <a:rPr lang="nl-NL" sz="600"/>
              <a:t> conflict </a:t>
            </a:r>
            <a:r>
              <a:rPr lang="nl-NL" sz="600" err="1"/>
              <a:t>mediation</a:t>
            </a:r>
            <a:endParaRPr lang="nl-NL" sz="600"/>
          </a:p>
        </p:txBody>
      </p:sp>
      <p:sp>
        <p:nvSpPr>
          <p:cNvPr id="40" name="TextBox 39"/>
          <p:cNvSpPr txBox="1"/>
          <p:nvPr userDrawn="1"/>
        </p:nvSpPr>
        <p:spPr>
          <a:xfrm>
            <a:off x="2429409" y="2641002"/>
            <a:ext cx="3043702" cy="215444"/>
          </a:xfrm>
          <a:prstGeom prst="rect">
            <a:avLst/>
          </a:prstGeom>
          <a:noFill/>
          <a:ln w="9525">
            <a:noFill/>
          </a:ln>
        </p:spPr>
        <p:txBody>
          <a:bodyPr wrap="square" rtlCol="0">
            <a:spAutoFit/>
          </a:bodyPr>
          <a:lstStyle/>
          <a:p>
            <a:pPr algn="ctr" defTabSz="1219170">
              <a:defRPr/>
            </a:pPr>
            <a:r>
              <a:rPr lang="nl-BE" sz="800" b="1">
                <a:solidFill>
                  <a:schemeClr val="bg2"/>
                </a:solidFill>
                <a:latin typeface="Calibri"/>
              </a:rPr>
              <a:t>PAYROLL</a:t>
            </a:r>
          </a:p>
        </p:txBody>
      </p:sp>
      <p:sp>
        <p:nvSpPr>
          <p:cNvPr id="41"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Productoverzicht deel 2</a:t>
            </a:r>
          </a:p>
        </p:txBody>
      </p:sp>
    </p:spTree>
    <p:extLst>
      <p:ext uri="{BB962C8B-B14F-4D97-AF65-F5344CB8AC3E}">
        <p14:creationId xmlns:p14="http://schemas.microsoft.com/office/powerpoint/2010/main" val="19344162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lle medische centra N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6465" y="1047153"/>
            <a:ext cx="5340559" cy="3800013"/>
          </a:xfrm>
          <a:prstGeom prst="rect">
            <a:avLst/>
          </a:prstGeom>
        </p:spPr>
      </p:pic>
      <p:sp>
        <p:nvSpPr>
          <p:cNvPr id="12"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Alle medische centra </a:t>
            </a:r>
            <a:r>
              <a:rPr lang="nl-NL" sz="3200" err="1">
                <a:solidFill>
                  <a:schemeClr val="tx1"/>
                </a:solidFill>
              </a:rPr>
              <a:t>Attentia</a:t>
            </a:r>
            <a:r>
              <a:rPr lang="nl-NL" sz="3200">
                <a:solidFill>
                  <a:schemeClr val="tx1"/>
                </a:solidFill>
              </a:rPr>
              <a:t> NL</a:t>
            </a:r>
          </a:p>
        </p:txBody>
      </p:sp>
    </p:spTree>
    <p:extLst>
      <p:ext uri="{BB962C8B-B14F-4D97-AF65-F5344CB8AC3E}">
        <p14:creationId xmlns:p14="http://schemas.microsoft.com/office/powerpoint/2010/main" val="1525315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le medische centra F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7826" y="1047152"/>
            <a:ext cx="5340558" cy="3800013"/>
          </a:xfrm>
          <a:prstGeom prst="rect">
            <a:avLst/>
          </a:prstGeom>
        </p:spPr>
      </p:pic>
      <p:sp>
        <p:nvSpPr>
          <p:cNvPr id="1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Alle medische centra </a:t>
            </a:r>
            <a:r>
              <a:rPr lang="nl-NL" sz="3200" err="1">
                <a:solidFill>
                  <a:schemeClr val="tx1"/>
                </a:solidFill>
              </a:rPr>
              <a:t>Attentia</a:t>
            </a:r>
            <a:r>
              <a:rPr lang="nl-NL" sz="3200">
                <a:solidFill>
                  <a:schemeClr val="tx1"/>
                </a:solidFill>
              </a:rPr>
              <a:t> FR</a:t>
            </a:r>
          </a:p>
        </p:txBody>
      </p:sp>
    </p:spTree>
    <p:extLst>
      <p:ext uri="{BB962C8B-B14F-4D97-AF65-F5344CB8AC3E}">
        <p14:creationId xmlns:p14="http://schemas.microsoft.com/office/powerpoint/2010/main" val="31089169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le kantore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9877" y="1047153"/>
            <a:ext cx="5337148" cy="3805718"/>
          </a:xfrm>
          <a:prstGeom prst="rect">
            <a:avLst/>
          </a:prstGeom>
        </p:spPr>
      </p:pic>
      <p:sp>
        <p:nvSpPr>
          <p:cNvPr id="1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Alle kantoren </a:t>
            </a:r>
            <a:r>
              <a:rPr lang="nl-NL" sz="3200" err="1">
                <a:solidFill>
                  <a:schemeClr val="tx1"/>
                </a:solidFill>
              </a:rPr>
              <a:t>Attentia</a:t>
            </a:r>
            <a:endParaRPr lang="nl-NL" sz="3200">
              <a:solidFill>
                <a:schemeClr val="tx1"/>
              </a:solidFill>
            </a:endParaRPr>
          </a:p>
        </p:txBody>
      </p:sp>
    </p:spTree>
    <p:extLst>
      <p:ext uri="{BB962C8B-B14F-4D97-AF65-F5344CB8AC3E}">
        <p14:creationId xmlns:p14="http://schemas.microsoft.com/office/powerpoint/2010/main" val="30031927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Titelstijl bewerken</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79084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 kantore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3573" y="1047285"/>
            <a:ext cx="5337148" cy="3805453"/>
          </a:xfrm>
          <a:prstGeom prst="rect">
            <a:avLst/>
          </a:prstGeom>
        </p:spPr>
      </p:pic>
      <p:sp>
        <p:nvSpPr>
          <p:cNvPr id="13" name="Titel 1"/>
          <p:cNvSpPr txBox="1">
            <a:spLocks/>
          </p:cNvSpPr>
          <p:nvPr userDrawn="1"/>
        </p:nvSpPr>
        <p:spPr>
          <a:xfrm>
            <a:off x="704001"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kantoren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413354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Titelstijl bewerken</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9340616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 + foto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548641"/>
            <a:ext cx="3352368" cy="550331"/>
          </a:xfrm>
        </p:spPr>
        <p:txBody>
          <a:bodyPr/>
          <a:lstStyle>
            <a:lvl1pPr>
              <a:defRPr sz="3200" baseline="0"/>
            </a:lvl1pPr>
          </a:lstStyle>
          <a:p>
            <a:r>
              <a:rPr lang="nl-BE"/>
              <a:t>Titelstijl bewerken</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803660"/>
            <a:ext cx="3352368" cy="2383692"/>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2" name="Picture Placeholder 2"/>
          <p:cNvSpPr>
            <a:spLocks noGrp="1"/>
          </p:cNvSpPr>
          <p:nvPr>
            <p:ph type="pic" sz="quarter" idx="13" hasCustomPrompt="1"/>
          </p:nvPr>
        </p:nvSpPr>
        <p:spPr>
          <a:xfrm>
            <a:off x="4886793" y="548641"/>
            <a:ext cx="3721630" cy="3638711"/>
          </a:xfrm>
        </p:spPr>
        <p:txBody>
          <a:bodyPr anchor="ctr">
            <a:normAutofit/>
          </a:bodyPr>
          <a:lstStyle>
            <a:lvl1pPr marL="0" indent="0" algn="ctr">
              <a:buNone/>
              <a:defRPr sz="1400" baseline="0"/>
            </a:lvl1pPr>
          </a:lstStyle>
          <a:p>
            <a:r>
              <a:rPr lang="en-US" err="1"/>
              <a:t>klik</a:t>
            </a:r>
            <a:r>
              <a:rPr lang="en-US"/>
              <a:t> op </a:t>
            </a:r>
            <a:r>
              <a:rPr lang="en-US" err="1"/>
              <a:t>foto</a:t>
            </a:r>
            <a:r>
              <a:rPr lang="en-US"/>
              <a:t> toe </a:t>
            </a:r>
            <a:r>
              <a:rPr lang="en-US" err="1"/>
              <a:t>te</a:t>
            </a:r>
            <a:r>
              <a:rPr lang="en-US"/>
              <a:t> </a:t>
            </a:r>
            <a:r>
              <a:rPr lang="en-US" err="1"/>
              <a:t>voegen</a:t>
            </a:r>
            <a:endParaRPr lang="en-US"/>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5388706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foto lin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Picture Placeholder 2"/>
          <p:cNvSpPr>
            <a:spLocks noGrp="1"/>
          </p:cNvSpPr>
          <p:nvPr>
            <p:ph type="pic" sz="quarter" idx="13" hasCustomPrompt="1"/>
          </p:nvPr>
        </p:nvSpPr>
        <p:spPr>
          <a:xfrm>
            <a:off x="1166527" y="548641"/>
            <a:ext cx="3721630" cy="3638711"/>
          </a:xfrm>
        </p:spPr>
        <p:txBody>
          <a:bodyPr anchor="ctr">
            <a:normAutofit/>
          </a:bodyPr>
          <a:lstStyle>
            <a:lvl1pPr marL="0" indent="0" algn="ctr">
              <a:buNone/>
              <a:defRPr sz="1400" baseline="0"/>
            </a:lvl1pPr>
          </a:lstStyle>
          <a:p>
            <a:r>
              <a:rPr lang="en-US" err="1"/>
              <a:t>klik</a:t>
            </a:r>
            <a:r>
              <a:rPr lang="en-US"/>
              <a:t> op </a:t>
            </a:r>
            <a:r>
              <a:rPr lang="en-US" err="1"/>
              <a:t>foto</a:t>
            </a:r>
            <a:r>
              <a:rPr lang="en-US"/>
              <a:t> toe </a:t>
            </a:r>
            <a:r>
              <a:rPr lang="en-US" err="1"/>
              <a:t>te</a:t>
            </a:r>
            <a:r>
              <a:rPr lang="en-US"/>
              <a:t> </a:t>
            </a:r>
            <a:r>
              <a:rPr lang="en-US" err="1"/>
              <a:t>voegen</a:t>
            </a:r>
            <a:endParaRPr lang="en-US"/>
          </a:p>
        </p:txBody>
      </p:sp>
      <p:sp>
        <p:nvSpPr>
          <p:cNvPr id="10" name="Tijdelijke aanduiding voor tekst 8"/>
          <p:cNvSpPr>
            <a:spLocks noGrp="1" noChangeAspect="1"/>
          </p:cNvSpPr>
          <p:nvPr>
            <p:ph type="body" sz="quarter" idx="14" hasCustomPrompt="1"/>
          </p:nvPr>
        </p:nvSpPr>
        <p:spPr>
          <a:xfrm>
            <a:off x="5218957" y="1803660"/>
            <a:ext cx="3352368" cy="2383692"/>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1" name="Titel 1"/>
          <p:cNvSpPr>
            <a:spLocks noGrp="1"/>
          </p:cNvSpPr>
          <p:nvPr>
            <p:ph type="title" hasCustomPrompt="1"/>
          </p:nvPr>
        </p:nvSpPr>
        <p:spPr>
          <a:xfrm>
            <a:off x="5218957" y="548641"/>
            <a:ext cx="3352368" cy="550331"/>
          </a:xfrm>
        </p:spPr>
        <p:txBody>
          <a:bodyPr/>
          <a:lstStyle>
            <a:lvl1pPr>
              <a:defRPr sz="3200" baseline="0"/>
            </a:lvl1pPr>
          </a:lstStyle>
          <a:p>
            <a:r>
              <a:rPr lang="nl-BE"/>
              <a:t>Titelstijl bewerken</a:t>
            </a:r>
            <a:endParaRPr lang="nl-NL"/>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7991623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473957" y="2381602"/>
            <a:ext cx="6264000" cy="893453"/>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a:t>Klik hier om een inspirerende quote toe te voegen uit een klantencase.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2" name="Tijdelijke aanduiding voor tekst 8"/>
          <p:cNvSpPr>
            <a:spLocks noGrp="1" noChangeAspect="1"/>
          </p:cNvSpPr>
          <p:nvPr>
            <p:ph type="body" sz="quarter" idx="11" hasCustomPrompt="1"/>
          </p:nvPr>
        </p:nvSpPr>
        <p:spPr>
          <a:xfrm>
            <a:off x="1473957" y="3420677"/>
            <a:ext cx="6264000" cy="23749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a:t>VOORNAAM NAAM, Functie (bedrijf)</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3" name="Picture Placeholder 2"/>
          <p:cNvSpPr>
            <a:spLocks noGrp="1"/>
          </p:cNvSpPr>
          <p:nvPr>
            <p:ph type="pic" sz="quarter" idx="27" hasCustomPrompt="1"/>
          </p:nvPr>
        </p:nvSpPr>
        <p:spPr>
          <a:xfrm>
            <a:off x="4087848" y="984614"/>
            <a:ext cx="1036216" cy="1036216"/>
          </a:xfrm>
          <a:prstGeom prst="ellipse">
            <a:avLst/>
          </a:prstGeom>
        </p:spPr>
        <p:txBody>
          <a:bodyPr anchor="ctr">
            <a:normAutofit/>
          </a:bodyPr>
          <a:lstStyle>
            <a:lvl1pPr marL="0" indent="0" algn="ctr">
              <a:buNone/>
              <a:defRPr sz="900" baseline="0"/>
            </a:lvl1pPr>
          </a:lstStyle>
          <a:p>
            <a:r>
              <a:rPr lang="en-US" err="1"/>
              <a:t>Foto</a:t>
            </a:r>
            <a:r>
              <a:rPr lang="en-US"/>
              <a:t>/Logo</a:t>
            </a: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3848832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9542775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Klantencase">
    <p:spTree>
      <p:nvGrpSpPr>
        <p:cNvPr id="1" name=""/>
        <p:cNvGrpSpPr/>
        <p:nvPr/>
      </p:nvGrpSpPr>
      <p:grpSpPr>
        <a:xfrm>
          <a:off x="0" y="0"/>
          <a:ext cx="0" cy="0"/>
          <a:chOff x="0" y="0"/>
          <a:chExt cx="0" cy="0"/>
        </a:xfrm>
      </p:grpSpPr>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9072118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6457461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473957" y="2381602"/>
            <a:ext cx="6264000" cy="893453"/>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a:t>Klik hier om een inspirerende quote toe te voegen</a:t>
            </a:r>
          </a:p>
          <a:p>
            <a:pPr lvl="0"/>
            <a:endParaRPr lang="nl-BE"/>
          </a:p>
          <a:p>
            <a:pPr lvl="0"/>
            <a:endParaRPr lang="nl-BE"/>
          </a:p>
        </p:txBody>
      </p:sp>
      <p:sp>
        <p:nvSpPr>
          <p:cNvPr id="12" name="Tijdelijke aanduiding voor tekst 8"/>
          <p:cNvSpPr>
            <a:spLocks noGrp="1" noChangeAspect="1"/>
          </p:cNvSpPr>
          <p:nvPr>
            <p:ph type="body" sz="quarter" idx="11" hasCustomPrompt="1"/>
          </p:nvPr>
        </p:nvSpPr>
        <p:spPr>
          <a:xfrm>
            <a:off x="1473957" y="3420677"/>
            <a:ext cx="6264000" cy="23749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a:t>Voornaam Naam (Auteur)</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0" name="Oval 9"/>
          <p:cNvSpPr/>
          <p:nvPr userDrawn="1"/>
        </p:nvSpPr>
        <p:spPr>
          <a:xfrm>
            <a:off x="4076911" y="974217"/>
            <a:ext cx="1058090" cy="1058090"/>
          </a:xfrm>
          <a:prstGeom prst="ellipse">
            <a:avLst/>
          </a:prstGeom>
          <a:solidFill>
            <a:schemeClr val="accent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72000" tIns="576000" rtlCol="0" anchor="ctr"/>
          <a:lstStyle/>
          <a:p>
            <a:pPr algn="ctr"/>
            <a:r>
              <a:rPr lang="de-DE" sz="10000">
                <a:solidFill>
                  <a:schemeClr val="tx1"/>
                </a:solidFill>
                <a:latin typeface="Arial" charset="0"/>
                <a:ea typeface="Arial" charset="0"/>
                <a:cs typeface="Arial" charset="0"/>
              </a:rPr>
              <a:t>“</a:t>
            </a: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045413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List style</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/0ezrez1</a:t>
            </a:r>
          </a:p>
        </p:txBody>
      </p:sp>
      <p:sp>
        <p:nvSpPr>
          <p:cNvPr id="33" name="Tijdelijke aanduiding voor tekst 8"/>
          <p:cNvSpPr>
            <a:spLocks noGrp="1" noChangeAspect="1"/>
          </p:cNvSpPr>
          <p:nvPr>
            <p:ph type="body" sz="quarter" idx="11" hasCustomPrompt="1"/>
          </p:nvPr>
        </p:nvSpPr>
        <p:spPr>
          <a:xfrm>
            <a:off x="1205345"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4" name="Tijdelijke aanduiding voor tekst 8"/>
          <p:cNvSpPr>
            <a:spLocks noGrp="1" noChangeAspect="1"/>
          </p:cNvSpPr>
          <p:nvPr>
            <p:ph type="body" sz="quarter" idx="12" hasCustomPrompt="1"/>
          </p:nvPr>
        </p:nvSpPr>
        <p:spPr>
          <a:xfrm>
            <a:off x="1205345"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35" name="Tijdelijke aanduiding voor tekst 8"/>
          <p:cNvSpPr>
            <a:spLocks noGrp="1" noChangeAspect="1"/>
          </p:cNvSpPr>
          <p:nvPr>
            <p:ph type="body" sz="quarter" idx="13" hasCustomPrompt="1"/>
          </p:nvPr>
        </p:nvSpPr>
        <p:spPr>
          <a:xfrm>
            <a:off x="3875968"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/02</a:t>
            </a:r>
          </a:p>
        </p:txBody>
      </p:sp>
      <p:sp>
        <p:nvSpPr>
          <p:cNvPr id="36" name="Tijdelijke aanduiding voor tekst 8"/>
          <p:cNvSpPr>
            <a:spLocks noGrp="1" noChangeAspect="1"/>
          </p:cNvSpPr>
          <p:nvPr>
            <p:ph type="body" sz="quarter" idx="14" hasCustomPrompt="1"/>
          </p:nvPr>
        </p:nvSpPr>
        <p:spPr>
          <a:xfrm>
            <a:off x="3875968"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7" name="Tijdelijke aanduiding voor tekst 8"/>
          <p:cNvSpPr>
            <a:spLocks noGrp="1" noChangeAspect="1"/>
          </p:cNvSpPr>
          <p:nvPr>
            <p:ph type="body" sz="quarter" idx="15" hasCustomPrompt="1"/>
          </p:nvPr>
        </p:nvSpPr>
        <p:spPr>
          <a:xfrm>
            <a:off x="3875968"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38" name="Tijdelijke aanduiding voor tekst 8"/>
          <p:cNvSpPr>
            <a:spLocks noGrp="1" noChangeAspect="1"/>
          </p:cNvSpPr>
          <p:nvPr>
            <p:ph type="body" sz="quarter" idx="16" hasCustomPrompt="1"/>
          </p:nvPr>
        </p:nvSpPr>
        <p:spPr>
          <a:xfrm>
            <a:off x="6533957" y="1268087"/>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/03</a:t>
            </a:r>
          </a:p>
        </p:txBody>
      </p:sp>
      <p:sp>
        <p:nvSpPr>
          <p:cNvPr id="39" name="Tijdelijke aanduiding voor tekst 8"/>
          <p:cNvSpPr>
            <a:spLocks noGrp="1" noChangeAspect="1"/>
          </p:cNvSpPr>
          <p:nvPr>
            <p:ph type="body" sz="quarter" idx="17" hasCustomPrompt="1"/>
          </p:nvPr>
        </p:nvSpPr>
        <p:spPr>
          <a:xfrm>
            <a:off x="6533957" y="1922869"/>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8" hasCustomPrompt="1"/>
          </p:nvPr>
        </p:nvSpPr>
        <p:spPr>
          <a:xfrm>
            <a:off x="6533957" y="1542319"/>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41" name="Tijdelijke aanduiding voor tekst 8"/>
          <p:cNvSpPr>
            <a:spLocks noGrp="1" noChangeAspect="1"/>
          </p:cNvSpPr>
          <p:nvPr>
            <p:ph type="body" sz="quarter" idx="19" hasCustomPrompt="1"/>
          </p:nvPr>
        </p:nvSpPr>
        <p:spPr>
          <a:xfrm>
            <a:off x="1205345"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/04</a:t>
            </a:r>
          </a:p>
        </p:txBody>
      </p:sp>
      <p:sp>
        <p:nvSpPr>
          <p:cNvPr id="42" name="Tijdelijke aanduiding voor tekst 8"/>
          <p:cNvSpPr>
            <a:spLocks noGrp="1" noChangeAspect="1"/>
          </p:cNvSpPr>
          <p:nvPr>
            <p:ph type="body" sz="quarter" idx="20" hasCustomPrompt="1"/>
          </p:nvPr>
        </p:nvSpPr>
        <p:spPr>
          <a:xfrm>
            <a:off x="1205345"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21" hasCustomPrompt="1"/>
          </p:nvPr>
        </p:nvSpPr>
        <p:spPr>
          <a:xfrm>
            <a:off x="1205345"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44" name="Tijdelijke aanduiding voor tekst 8"/>
          <p:cNvSpPr>
            <a:spLocks noGrp="1" noChangeAspect="1"/>
          </p:cNvSpPr>
          <p:nvPr>
            <p:ph type="body" sz="quarter" idx="22" hasCustomPrompt="1"/>
          </p:nvPr>
        </p:nvSpPr>
        <p:spPr>
          <a:xfrm>
            <a:off x="3875968"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/05</a:t>
            </a:r>
          </a:p>
        </p:txBody>
      </p:sp>
      <p:sp>
        <p:nvSpPr>
          <p:cNvPr id="45" name="Tijdelijke aanduiding voor tekst 8"/>
          <p:cNvSpPr>
            <a:spLocks noGrp="1" noChangeAspect="1"/>
          </p:cNvSpPr>
          <p:nvPr>
            <p:ph type="body" sz="quarter" idx="23" hasCustomPrompt="1"/>
          </p:nvPr>
        </p:nvSpPr>
        <p:spPr>
          <a:xfrm>
            <a:off x="3875968"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6" name="Tijdelijke aanduiding voor tekst 8"/>
          <p:cNvSpPr>
            <a:spLocks noGrp="1" noChangeAspect="1"/>
          </p:cNvSpPr>
          <p:nvPr>
            <p:ph type="body" sz="quarter" idx="24" hasCustomPrompt="1"/>
          </p:nvPr>
        </p:nvSpPr>
        <p:spPr>
          <a:xfrm>
            <a:off x="3875968"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47" name="Tijdelijke aanduiding voor tekst 8"/>
          <p:cNvSpPr>
            <a:spLocks noGrp="1" noChangeAspect="1"/>
          </p:cNvSpPr>
          <p:nvPr>
            <p:ph type="body" sz="quarter" idx="25" hasCustomPrompt="1"/>
          </p:nvPr>
        </p:nvSpPr>
        <p:spPr>
          <a:xfrm>
            <a:off x="6533957" y="3024998"/>
            <a:ext cx="2349497" cy="2233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/06</a:t>
            </a:r>
          </a:p>
        </p:txBody>
      </p:sp>
      <p:sp>
        <p:nvSpPr>
          <p:cNvPr id="48" name="Tijdelijke aanduiding voor tekst 8"/>
          <p:cNvSpPr>
            <a:spLocks noGrp="1" noChangeAspect="1"/>
          </p:cNvSpPr>
          <p:nvPr>
            <p:ph type="body" sz="quarter" idx="26" hasCustomPrompt="1"/>
          </p:nvPr>
        </p:nvSpPr>
        <p:spPr>
          <a:xfrm>
            <a:off x="6533957" y="3691415"/>
            <a:ext cx="2362131" cy="796278"/>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9" name="Tijdelijke aanduiding voor tekst 8"/>
          <p:cNvSpPr>
            <a:spLocks noGrp="1" noChangeAspect="1"/>
          </p:cNvSpPr>
          <p:nvPr>
            <p:ph type="body" sz="quarter" idx="27" hasCustomPrompt="1"/>
          </p:nvPr>
        </p:nvSpPr>
        <p:spPr>
          <a:xfrm>
            <a:off x="6533957" y="3299230"/>
            <a:ext cx="2349497" cy="223376"/>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a:p>
        </p:txBody>
      </p:sp>
      <p:sp>
        <p:nvSpPr>
          <p:cNvPr id="23" name="TextBox 22"/>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2666018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4" y="395222"/>
            <a:ext cx="7463347" cy="550331"/>
          </a:xfrm>
        </p:spPr>
        <p:txBody>
          <a:bodyPr/>
          <a:lstStyle>
            <a:lvl1pPr>
              <a:defRPr sz="3200" baseline="0"/>
            </a:lvl1pPr>
          </a:lstStyle>
          <a:p>
            <a:r>
              <a:rPr lang="nl-BE"/>
              <a:t>List style 2</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1191459"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26" name="Rectangle 25"/>
          <p:cNvSpPr/>
          <p:nvPr userDrawn="1"/>
        </p:nvSpPr>
        <p:spPr>
          <a:xfrm>
            <a:off x="3766128"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29" name="Rectangle 28"/>
          <p:cNvSpPr/>
          <p:nvPr userDrawn="1"/>
        </p:nvSpPr>
        <p:spPr>
          <a:xfrm>
            <a:off x="6340797" y="1861457"/>
            <a:ext cx="2327895" cy="263009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32" name="Picture Placeholder 2"/>
          <p:cNvSpPr>
            <a:spLocks noGrp="1"/>
          </p:cNvSpPr>
          <p:nvPr>
            <p:ph type="pic" sz="quarter" idx="27" hasCustomPrompt="1"/>
          </p:nvPr>
        </p:nvSpPr>
        <p:spPr>
          <a:xfrm>
            <a:off x="1780890"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0" name="Picture Placeholder 2"/>
          <p:cNvSpPr>
            <a:spLocks noGrp="1"/>
          </p:cNvSpPr>
          <p:nvPr>
            <p:ph type="pic" sz="quarter" idx="28" hasCustomPrompt="1"/>
          </p:nvPr>
        </p:nvSpPr>
        <p:spPr>
          <a:xfrm>
            <a:off x="4417253"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1" name="Picture Placeholder 2"/>
          <p:cNvSpPr>
            <a:spLocks noGrp="1"/>
          </p:cNvSpPr>
          <p:nvPr>
            <p:ph type="pic" sz="quarter" idx="29" hasCustomPrompt="1"/>
          </p:nvPr>
        </p:nvSpPr>
        <p:spPr>
          <a:xfrm>
            <a:off x="6930228"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2" name="Tijdelijke aanduiding voor tekst 8"/>
          <p:cNvSpPr>
            <a:spLocks noGrp="1" noChangeAspect="1"/>
          </p:cNvSpPr>
          <p:nvPr>
            <p:ph type="body" sz="quarter" idx="11" hasCustomPrompt="1"/>
          </p:nvPr>
        </p:nvSpPr>
        <p:spPr>
          <a:xfrm>
            <a:off x="1250153"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4" name="Tijdelijke aanduiding voor tekst 8"/>
          <p:cNvSpPr>
            <a:spLocks noGrp="1" noChangeAspect="1"/>
          </p:cNvSpPr>
          <p:nvPr>
            <p:ph type="body" sz="quarter" idx="30" hasCustomPrompt="1"/>
          </p:nvPr>
        </p:nvSpPr>
        <p:spPr>
          <a:xfrm>
            <a:off x="3821998"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5" name="Tijdelijke aanduiding voor tekst 8"/>
          <p:cNvSpPr>
            <a:spLocks noGrp="1" noChangeAspect="1"/>
          </p:cNvSpPr>
          <p:nvPr>
            <p:ph type="body" sz="quarter" idx="31" hasCustomPrompt="1"/>
          </p:nvPr>
        </p:nvSpPr>
        <p:spPr>
          <a:xfrm>
            <a:off x="6396667"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6" name="Tijdelijke aanduiding voor tekst 8"/>
          <p:cNvSpPr>
            <a:spLocks noGrp="1" noChangeAspect="1"/>
          </p:cNvSpPr>
          <p:nvPr>
            <p:ph type="body" sz="quarter" idx="12" hasCustomPrompt="1"/>
          </p:nvPr>
        </p:nvSpPr>
        <p:spPr>
          <a:xfrm>
            <a:off x="1250153"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7" name="Tijdelijke aanduiding voor tekst 8"/>
          <p:cNvSpPr>
            <a:spLocks noGrp="1" noChangeAspect="1"/>
          </p:cNvSpPr>
          <p:nvPr>
            <p:ph type="body" sz="quarter" idx="32" hasCustomPrompt="1"/>
          </p:nvPr>
        </p:nvSpPr>
        <p:spPr>
          <a:xfrm>
            <a:off x="3821999"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8" name="Tijdelijke aanduiding voor tekst 8"/>
          <p:cNvSpPr>
            <a:spLocks noGrp="1" noChangeAspect="1"/>
          </p:cNvSpPr>
          <p:nvPr>
            <p:ph type="body" sz="quarter" idx="33" hasCustomPrompt="1"/>
          </p:nvPr>
        </p:nvSpPr>
        <p:spPr>
          <a:xfrm>
            <a:off x="6390514"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105069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Titelstijl bewerken</a:t>
            </a:r>
            <a:endParaRPr lang="nl-NL" dirty="0"/>
          </a:p>
        </p:txBody>
      </p:sp>
      <p:sp>
        <p:nvSpPr>
          <p:cNvPr id="9" name="Tijdelijke aanduiding voor tekst 8"/>
          <p:cNvSpPr>
            <a:spLocks noGrp="1" noChangeAspect="1"/>
          </p:cNvSpPr>
          <p:nvPr>
            <p:ph type="body" sz="quarter" idx="10" hasCustomPrompt="1"/>
          </p:nvPr>
        </p:nvSpPr>
        <p:spPr>
          <a:xfrm>
            <a:off x="704001" y="1249752"/>
            <a:ext cx="6742800" cy="2937600"/>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baseline="0">
                <a:solidFill>
                  <a:schemeClr val="tx2"/>
                </a:solidFill>
              </a:defRPr>
            </a:lvl1pPr>
            <a:lvl2pPr marL="742950" indent="-285750">
              <a:lnSpc>
                <a:spcPct val="150000"/>
              </a:lnSpc>
              <a:buClr>
                <a:schemeClr val="tx1"/>
              </a:buClr>
              <a:buFont typeface="Wingdings" charset="2"/>
              <a:buChar char="§"/>
              <a:defRPr sz="1300">
                <a:solidFill>
                  <a:schemeClr val="tx2"/>
                </a:solidFill>
              </a:defRPr>
            </a:lvl2pPr>
            <a:lvl3pPr marL="1143000" indent="-228600">
              <a:lnSpc>
                <a:spcPct val="150000"/>
              </a:lnSpc>
              <a:buClr>
                <a:schemeClr val="accent4"/>
              </a:buClr>
              <a:buFont typeface=".AppleSystemUIFont" charset="-120"/>
              <a:buChar char="•"/>
              <a:defRPr sz="1200" baseline="0">
                <a:solidFill>
                  <a:schemeClr val="tx2"/>
                </a:solidFill>
              </a:defRPr>
            </a:lvl3pPr>
            <a:lvl4pPr marL="1600200" indent="-228600">
              <a:buClr>
                <a:schemeClr val="accent3"/>
              </a:buClr>
              <a:buFont typeface=".LucidaGrandeUI" charset="0"/>
              <a:buChar char="‣"/>
              <a:tabLst>
                <a:tab pos="528638" algn="l"/>
              </a:tabLst>
              <a:defRPr sz="1100" baseline="0">
                <a:solidFill>
                  <a:schemeClr val="tx2"/>
                </a:solidFill>
              </a:defRPr>
            </a:lvl4pPr>
            <a:lvl5pPr marL="2057400" indent="-228600">
              <a:buClr>
                <a:schemeClr val="tx2"/>
              </a:buClr>
              <a:buFont typeface="ArialMT" charset="0"/>
              <a:buChar char="›"/>
              <a:defRPr sz="1000">
                <a:solidFill>
                  <a:schemeClr val="tx2"/>
                </a:solidFill>
              </a:defRPr>
            </a:lvl5pPr>
          </a:lstStyle>
          <a:p>
            <a:pPr lvl="0"/>
            <a:r>
              <a:rPr lang="nl-BE" dirty="0"/>
              <a:t>Tekststijl van het model bewerken</a:t>
            </a:r>
          </a:p>
          <a:p>
            <a:pPr lvl="1"/>
            <a:r>
              <a:rPr lang="nl-BE" dirty="0"/>
              <a:t>Tweede niveau</a:t>
            </a:r>
          </a:p>
          <a:p>
            <a:pPr lvl="2"/>
            <a:r>
              <a:rPr lang="nl-BE" dirty="0"/>
              <a:t>Derde niveau</a:t>
            </a:r>
          </a:p>
          <a:p>
            <a:pPr lvl="3"/>
            <a:r>
              <a:rPr lang="nl-BE" dirty="0"/>
              <a:t>Vierde niveau</a:t>
            </a:r>
          </a:p>
          <a:p>
            <a:pPr lvl="4"/>
            <a:r>
              <a:rPr lang="nl-BE" dirty="0"/>
              <a:t>Vijfde niveau</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4541059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4" y="395222"/>
            <a:ext cx="7463347" cy="550331"/>
          </a:xfrm>
        </p:spPr>
        <p:txBody>
          <a:bodyPr/>
          <a:lstStyle>
            <a:lvl1pPr>
              <a:defRPr sz="3200" baseline="0"/>
            </a:lvl1pPr>
          </a:lstStyle>
          <a:p>
            <a:r>
              <a:rPr lang="nl-BE"/>
              <a:t>List style 2</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1191459"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24" name="Oval 23"/>
          <p:cNvSpPr/>
          <p:nvPr userDrawn="1"/>
        </p:nvSpPr>
        <p:spPr>
          <a:xfrm>
            <a:off x="1068072" y="1202305"/>
            <a:ext cx="527738" cy="527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a:solidFill>
                  <a:schemeClr val="bg2"/>
                </a:solidFill>
              </a:rPr>
              <a:t>01</a:t>
            </a:r>
            <a:endParaRPr sz="1400" b="1">
              <a:solidFill>
                <a:schemeClr val="bg2"/>
              </a:solidFill>
            </a:endParaRPr>
          </a:p>
        </p:txBody>
      </p:sp>
      <p:sp>
        <p:nvSpPr>
          <p:cNvPr id="26" name="Rectangle 25"/>
          <p:cNvSpPr/>
          <p:nvPr userDrawn="1"/>
        </p:nvSpPr>
        <p:spPr>
          <a:xfrm>
            <a:off x="3766128"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27" name="Oval 26"/>
          <p:cNvSpPr/>
          <p:nvPr userDrawn="1"/>
        </p:nvSpPr>
        <p:spPr>
          <a:xfrm>
            <a:off x="3642741" y="1202305"/>
            <a:ext cx="527738" cy="527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a:solidFill>
                  <a:schemeClr val="bg2"/>
                </a:solidFill>
              </a:rPr>
              <a:t>02</a:t>
            </a:r>
            <a:endParaRPr sz="1400" b="1">
              <a:solidFill>
                <a:schemeClr val="bg2"/>
              </a:solidFill>
            </a:endParaRPr>
          </a:p>
        </p:txBody>
      </p:sp>
      <p:sp>
        <p:nvSpPr>
          <p:cNvPr id="29" name="Rectangle 28"/>
          <p:cNvSpPr/>
          <p:nvPr userDrawn="1"/>
        </p:nvSpPr>
        <p:spPr>
          <a:xfrm>
            <a:off x="6340797" y="1305597"/>
            <a:ext cx="2327895" cy="318595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a:solidFill>
                <a:schemeClr val="tx2">
                  <a:lumMod val="65000"/>
                  <a:lumOff val="35000"/>
                </a:schemeClr>
              </a:solidFill>
            </a:endParaRPr>
          </a:p>
        </p:txBody>
      </p:sp>
      <p:sp>
        <p:nvSpPr>
          <p:cNvPr id="30" name="Oval 29"/>
          <p:cNvSpPr/>
          <p:nvPr userDrawn="1"/>
        </p:nvSpPr>
        <p:spPr>
          <a:xfrm>
            <a:off x="6217410" y="1202305"/>
            <a:ext cx="527738" cy="5277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a:solidFill>
                  <a:schemeClr val="bg2"/>
                </a:solidFill>
              </a:rPr>
              <a:t>03</a:t>
            </a:r>
            <a:endParaRPr sz="1400" b="1">
              <a:solidFill>
                <a:schemeClr val="bg2"/>
              </a:solidFill>
            </a:endParaRPr>
          </a:p>
        </p:txBody>
      </p:sp>
      <p:sp>
        <p:nvSpPr>
          <p:cNvPr id="32" name="Picture Placeholder 2"/>
          <p:cNvSpPr>
            <a:spLocks noGrp="1"/>
          </p:cNvSpPr>
          <p:nvPr>
            <p:ph type="pic" sz="quarter" idx="27" hasCustomPrompt="1"/>
          </p:nvPr>
        </p:nvSpPr>
        <p:spPr>
          <a:xfrm>
            <a:off x="1780890"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0" name="Picture Placeholder 2"/>
          <p:cNvSpPr>
            <a:spLocks noGrp="1"/>
          </p:cNvSpPr>
          <p:nvPr>
            <p:ph type="pic" sz="quarter" idx="28" hasCustomPrompt="1"/>
          </p:nvPr>
        </p:nvSpPr>
        <p:spPr>
          <a:xfrm>
            <a:off x="4417253"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1" name="Picture Placeholder 2"/>
          <p:cNvSpPr>
            <a:spLocks noGrp="1"/>
          </p:cNvSpPr>
          <p:nvPr>
            <p:ph type="pic" sz="quarter" idx="29" hasCustomPrompt="1"/>
          </p:nvPr>
        </p:nvSpPr>
        <p:spPr>
          <a:xfrm>
            <a:off x="6930228"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err="1"/>
              <a:t>Foto</a:t>
            </a:r>
            <a:r>
              <a:rPr lang="en-US"/>
              <a:t>/</a:t>
            </a:r>
            <a:r>
              <a:rPr lang="en-US" err="1"/>
              <a:t>icoon</a:t>
            </a:r>
            <a:endParaRPr lang="en-US"/>
          </a:p>
        </p:txBody>
      </p:sp>
      <p:sp>
        <p:nvSpPr>
          <p:cNvPr id="52" name="Tijdelijke aanduiding voor tekst 8"/>
          <p:cNvSpPr>
            <a:spLocks noGrp="1" noChangeAspect="1"/>
          </p:cNvSpPr>
          <p:nvPr>
            <p:ph type="body" sz="quarter" idx="11" hasCustomPrompt="1"/>
          </p:nvPr>
        </p:nvSpPr>
        <p:spPr>
          <a:xfrm>
            <a:off x="1250153"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4" name="Tijdelijke aanduiding voor tekst 8"/>
          <p:cNvSpPr>
            <a:spLocks noGrp="1" noChangeAspect="1"/>
          </p:cNvSpPr>
          <p:nvPr>
            <p:ph type="body" sz="quarter" idx="30" hasCustomPrompt="1"/>
          </p:nvPr>
        </p:nvSpPr>
        <p:spPr>
          <a:xfrm>
            <a:off x="3821998"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5" name="Tijdelijke aanduiding voor tekst 8"/>
          <p:cNvSpPr>
            <a:spLocks noGrp="1" noChangeAspect="1"/>
          </p:cNvSpPr>
          <p:nvPr>
            <p:ph type="body" sz="quarter" idx="31" hasCustomPrompt="1"/>
          </p:nvPr>
        </p:nvSpPr>
        <p:spPr>
          <a:xfrm>
            <a:off x="6396667" y="3294431"/>
            <a:ext cx="2216154" cy="1020581"/>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6" name="Tijdelijke aanduiding voor tekst 8"/>
          <p:cNvSpPr>
            <a:spLocks noGrp="1" noChangeAspect="1"/>
          </p:cNvSpPr>
          <p:nvPr>
            <p:ph type="body" sz="quarter" idx="12" hasCustomPrompt="1"/>
          </p:nvPr>
        </p:nvSpPr>
        <p:spPr>
          <a:xfrm>
            <a:off x="1250153"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7" name="Tijdelijke aanduiding voor tekst 8"/>
          <p:cNvSpPr>
            <a:spLocks noGrp="1" noChangeAspect="1"/>
          </p:cNvSpPr>
          <p:nvPr>
            <p:ph type="body" sz="quarter" idx="32" hasCustomPrompt="1"/>
          </p:nvPr>
        </p:nvSpPr>
        <p:spPr>
          <a:xfrm>
            <a:off x="3821999"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8" name="Tijdelijke aanduiding voor tekst 8"/>
          <p:cNvSpPr>
            <a:spLocks noGrp="1" noChangeAspect="1"/>
          </p:cNvSpPr>
          <p:nvPr>
            <p:ph type="body" sz="quarter" idx="33" hasCustomPrompt="1"/>
          </p:nvPr>
        </p:nvSpPr>
        <p:spPr>
          <a:xfrm>
            <a:off x="6390514" y="3022663"/>
            <a:ext cx="2216153" cy="271768"/>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2825317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Vergelijking/Scope</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Shape 439"/>
          <p:cNvSpPr/>
          <p:nvPr userDrawn="1"/>
        </p:nvSpPr>
        <p:spPr>
          <a:xfrm>
            <a:off x="1213494"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0" y="18"/>
                </a:moveTo>
                <a:cubicBezTo>
                  <a:pt x="2078" y="33"/>
                  <a:pt x="4156" y="33"/>
                  <a:pt x="6233" y="18"/>
                </a:cubicBezTo>
                <a:cubicBezTo>
                  <a:pt x="7272" y="11"/>
                  <a:pt x="8311" y="1"/>
                  <a:pt x="9350" y="18"/>
                </a:cubicBezTo>
                <a:cubicBezTo>
                  <a:pt x="9869" y="27"/>
                  <a:pt x="10389" y="44"/>
                  <a:pt x="10908" y="18"/>
                </a:cubicBezTo>
                <a:cubicBezTo>
                  <a:pt x="11168" y="6"/>
                  <a:pt x="11428" y="-17"/>
                  <a:pt x="11687" y="18"/>
                </a:cubicBezTo>
                <a:cubicBezTo>
                  <a:pt x="11959" y="56"/>
                  <a:pt x="12235" y="164"/>
                  <a:pt x="12483" y="897"/>
                </a:cubicBezTo>
                <a:cubicBezTo>
                  <a:pt x="12803" y="1839"/>
                  <a:pt x="13033" y="3667"/>
                  <a:pt x="13270" y="5364"/>
                </a:cubicBezTo>
                <a:cubicBezTo>
                  <a:pt x="13528" y="7209"/>
                  <a:pt x="13804" y="8940"/>
                  <a:pt x="14073" y="10710"/>
                </a:cubicBezTo>
                <a:cubicBezTo>
                  <a:pt x="14343" y="12479"/>
                  <a:pt x="14606" y="14289"/>
                  <a:pt x="14876" y="16055"/>
                </a:cubicBezTo>
                <a:cubicBezTo>
                  <a:pt x="15122" y="17661"/>
                  <a:pt x="15377" y="19247"/>
                  <a:pt x="15690" y="20199"/>
                </a:cubicBezTo>
                <a:cubicBezTo>
                  <a:pt x="16146" y="21583"/>
                  <a:pt x="16660" y="21457"/>
                  <a:pt x="17160" y="21401"/>
                </a:cubicBezTo>
                <a:cubicBezTo>
                  <a:pt x="17653" y="21345"/>
                  <a:pt x="18147" y="21379"/>
                  <a:pt x="18640" y="21401"/>
                </a:cubicBezTo>
                <a:cubicBezTo>
                  <a:pt x="19627" y="21446"/>
                  <a:pt x="20613" y="21446"/>
                  <a:pt x="2160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sp>
        <p:nvSpPr>
          <p:cNvPr id="12" name="Shape 440"/>
          <p:cNvSpPr/>
          <p:nvPr userDrawn="1"/>
        </p:nvSpPr>
        <p:spPr>
          <a:xfrm>
            <a:off x="6087701"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21600" y="18"/>
                </a:moveTo>
                <a:cubicBezTo>
                  <a:pt x="19522" y="33"/>
                  <a:pt x="17444" y="33"/>
                  <a:pt x="15367" y="18"/>
                </a:cubicBezTo>
                <a:cubicBezTo>
                  <a:pt x="14328" y="11"/>
                  <a:pt x="13289" y="1"/>
                  <a:pt x="12250" y="18"/>
                </a:cubicBezTo>
                <a:cubicBezTo>
                  <a:pt x="11731" y="27"/>
                  <a:pt x="11211" y="44"/>
                  <a:pt x="10692" y="18"/>
                </a:cubicBezTo>
                <a:cubicBezTo>
                  <a:pt x="10432" y="6"/>
                  <a:pt x="10172" y="-17"/>
                  <a:pt x="9913" y="18"/>
                </a:cubicBezTo>
                <a:cubicBezTo>
                  <a:pt x="9641" y="56"/>
                  <a:pt x="9365" y="164"/>
                  <a:pt x="9117" y="897"/>
                </a:cubicBezTo>
                <a:cubicBezTo>
                  <a:pt x="8797" y="1839"/>
                  <a:pt x="8567" y="3667"/>
                  <a:pt x="8330" y="5364"/>
                </a:cubicBezTo>
                <a:cubicBezTo>
                  <a:pt x="8072" y="7209"/>
                  <a:pt x="7796" y="8940"/>
                  <a:pt x="7527" y="10710"/>
                </a:cubicBezTo>
                <a:cubicBezTo>
                  <a:pt x="7257" y="12479"/>
                  <a:pt x="6994" y="14289"/>
                  <a:pt x="6724" y="16055"/>
                </a:cubicBezTo>
                <a:cubicBezTo>
                  <a:pt x="6478" y="17661"/>
                  <a:pt x="6223" y="19247"/>
                  <a:pt x="5910" y="20199"/>
                </a:cubicBezTo>
                <a:cubicBezTo>
                  <a:pt x="5454" y="21583"/>
                  <a:pt x="4940" y="21457"/>
                  <a:pt x="4440" y="21401"/>
                </a:cubicBezTo>
                <a:cubicBezTo>
                  <a:pt x="3947" y="21345"/>
                  <a:pt x="3453" y="21379"/>
                  <a:pt x="2960" y="21401"/>
                </a:cubicBezTo>
                <a:cubicBezTo>
                  <a:pt x="1973" y="21446"/>
                  <a:pt x="987" y="21446"/>
                  <a:pt x="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grpSp>
        <p:nvGrpSpPr>
          <p:cNvPr id="13" name="Group 12"/>
          <p:cNvGrpSpPr/>
          <p:nvPr userDrawn="1"/>
        </p:nvGrpSpPr>
        <p:grpSpPr>
          <a:xfrm>
            <a:off x="1205345" y="1328328"/>
            <a:ext cx="483215" cy="483215"/>
            <a:chOff x="8265380" y="1497597"/>
            <a:chExt cx="483215" cy="483215"/>
          </a:xfrm>
        </p:grpSpPr>
        <p:sp>
          <p:nvSpPr>
            <p:cNvPr id="14" name="Shape 442"/>
            <p:cNvSpPr/>
            <p:nvPr/>
          </p:nvSpPr>
          <p:spPr>
            <a:xfrm>
              <a:off x="8265380" y="1497597"/>
              <a:ext cx="483215" cy="483215"/>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5" name="Shape 446"/>
            <p:cNvSpPr/>
            <p:nvPr/>
          </p:nvSpPr>
          <p:spPr>
            <a:xfrm>
              <a:off x="8365466" y="1632897"/>
              <a:ext cx="292707" cy="222279"/>
            </a:xfrm>
            <a:custGeom>
              <a:avLst/>
              <a:gdLst/>
              <a:ahLst/>
              <a:cxnLst>
                <a:cxn ang="0">
                  <a:pos x="wd2" y="hd2"/>
                </a:cxn>
                <a:cxn ang="5400000">
                  <a:pos x="wd2" y="hd2"/>
                </a:cxn>
                <a:cxn ang="10800000">
                  <a:pos x="wd2" y="hd2"/>
                </a:cxn>
                <a:cxn ang="16200000">
                  <a:pos x="wd2" y="hd2"/>
                </a:cxn>
              </a:cxnLst>
              <a:rect l="0" t="0" r="r" b="b"/>
              <a:pathLst>
                <a:path w="21600" h="21600" extrusionOk="0">
                  <a:moveTo>
                    <a:pt x="6796" y="16986"/>
                  </a:moveTo>
                  <a:lnTo>
                    <a:pt x="1627" y="10192"/>
                  </a:lnTo>
                  <a:lnTo>
                    <a:pt x="0" y="12666"/>
                  </a:lnTo>
                  <a:lnTo>
                    <a:pt x="6796" y="21600"/>
                  </a:lnTo>
                  <a:lnTo>
                    <a:pt x="21600" y="2181"/>
                  </a:lnTo>
                  <a:lnTo>
                    <a:pt x="19718" y="0"/>
                  </a:lnTo>
                  <a:lnTo>
                    <a:pt x="6796" y="16986"/>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6" name="Picture Placeholder 2"/>
          <p:cNvSpPr>
            <a:spLocks noGrp="1"/>
          </p:cNvSpPr>
          <p:nvPr>
            <p:ph type="pic" sz="quarter" idx="13" hasCustomPrompt="1"/>
          </p:nvPr>
        </p:nvSpPr>
        <p:spPr>
          <a:xfrm>
            <a:off x="3646523" y="1328328"/>
            <a:ext cx="2433029" cy="3059412"/>
          </a:xfrm>
        </p:spPr>
        <p:txBody>
          <a:bodyPr anchor="ctr">
            <a:normAutofit/>
          </a:bodyPr>
          <a:lstStyle>
            <a:lvl1pPr marL="0" indent="0" algn="ctr">
              <a:buNone/>
              <a:defRPr sz="1400" baseline="0"/>
            </a:lvl1pPr>
          </a:lstStyle>
          <a:p>
            <a:r>
              <a:rPr lang="en-US" err="1"/>
              <a:t>klik</a:t>
            </a:r>
            <a:r>
              <a:rPr lang="en-US"/>
              <a:t> om </a:t>
            </a:r>
            <a:r>
              <a:rPr lang="en-US" err="1"/>
              <a:t>foto</a:t>
            </a:r>
            <a:r>
              <a:rPr lang="en-US"/>
              <a:t> of </a:t>
            </a:r>
            <a:r>
              <a:rPr lang="en-US" err="1"/>
              <a:t>icoon</a:t>
            </a:r>
            <a:r>
              <a:rPr lang="en-US"/>
              <a:t> toe </a:t>
            </a:r>
            <a:r>
              <a:rPr lang="en-US" err="1"/>
              <a:t>te</a:t>
            </a:r>
            <a:r>
              <a:rPr lang="en-US"/>
              <a:t> </a:t>
            </a:r>
            <a:r>
              <a:rPr lang="en-US" err="1"/>
              <a:t>voegen</a:t>
            </a:r>
            <a:endParaRPr lang="en-US"/>
          </a:p>
        </p:txBody>
      </p:sp>
      <p:grpSp>
        <p:nvGrpSpPr>
          <p:cNvPr id="8" name="Group 7"/>
          <p:cNvGrpSpPr/>
          <p:nvPr userDrawn="1"/>
        </p:nvGrpSpPr>
        <p:grpSpPr>
          <a:xfrm>
            <a:off x="8068234" y="1328328"/>
            <a:ext cx="483215" cy="483215"/>
            <a:chOff x="519547" y="1497597"/>
            <a:chExt cx="483215" cy="483215"/>
          </a:xfrm>
        </p:grpSpPr>
        <p:sp>
          <p:nvSpPr>
            <p:cNvPr id="10" name="Shape 441"/>
            <p:cNvSpPr/>
            <p:nvPr/>
          </p:nvSpPr>
          <p:spPr>
            <a:xfrm>
              <a:off x="519547" y="1497597"/>
              <a:ext cx="483215" cy="483215"/>
            </a:xfrm>
            <a:prstGeom prst="ellipse">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1" name="Shape 445"/>
            <p:cNvSpPr/>
            <p:nvPr/>
          </p:nvSpPr>
          <p:spPr>
            <a:xfrm>
              <a:off x="654847" y="1628065"/>
              <a:ext cx="222278" cy="222279"/>
            </a:xfrm>
            <a:custGeom>
              <a:avLst/>
              <a:gdLst/>
              <a:ahLst/>
              <a:cxnLst>
                <a:cxn ang="0">
                  <a:pos x="wd2" y="hd2"/>
                </a:cxn>
                <a:cxn ang="5400000">
                  <a:pos x="wd2" y="hd2"/>
                </a:cxn>
                <a:cxn ang="10800000">
                  <a:pos x="wd2" y="hd2"/>
                </a:cxn>
                <a:cxn ang="16200000">
                  <a:pos x="wd2" y="hd2"/>
                </a:cxn>
              </a:cxnLst>
              <a:rect l="0" t="0" r="r" b="b"/>
              <a:pathLst>
                <a:path w="21600" h="21600" extrusionOk="0">
                  <a:moveTo>
                    <a:pt x="21600" y="2089"/>
                  </a:moveTo>
                  <a:lnTo>
                    <a:pt x="19554" y="0"/>
                  </a:lnTo>
                  <a:lnTo>
                    <a:pt x="10657" y="8593"/>
                  </a:lnTo>
                  <a:lnTo>
                    <a:pt x="2093" y="0"/>
                  </a:lnTo>
                  <a:lnTo>
                    <a:pt x="0" y="2089"/>
                  </a:lnTo>
                  <a:lnTo>
                    <a:pt x="8611" y="10634"/>
                  </a:lnTo>
                  <a:lnTo>
                    <a:pt x="0" y="19511"/>
                  </a:lnTo>
                  <a:lnTo>
                    <a:pt x="2093" y="21600"/>
                  </a:lnTo>
                  <a:lnTo>
                    <a:pt x="10657" y="13007"/>
                  </a:lnTo>
                  <a:lnTo>
                    <a:pt x="19554" y="21600"/>
                  </a:lnTo>
                  <a:lnTo>
                    <a:pt x="21600" y="19511"/>
                  </a:lnTo>
                  <a:lnTo>
                    <a:pt x="13036" y="10634"/>
                  </a:lnTo>
                  <a:lnTo>
                    <a:pt x="21600" y="2089"/>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7" name="Tijdelijke aanduiding voor tekst 8"/>
          <p:cNvSpPr>
            <a:spLocks noGrp="1" noChangeAspect="1"/>
          </p:cNvSpPr>
          <p:nvPr>
            <p:ph type="body" sz="quarter" idx="10" hasCustomPrompt="1"/>
          </p:nvPr>
        </p:nvSpPr>
        <p:spPr>
          <a:xfrm>
            <a:off x="1213494" y="2032162"/>
            <a:ext cx="2176775" cy="2355577"/>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8" name="Tijdelijke aanduiding voor tekst 8"/>
          <p:cNvSpPr>
            <a:spLocks noGrp="1" noChangeAspect="1"/>
          </p:cNvSpPr>
          <p:nvPr>
            <p:ph type="body" sz="quarter" idx="14" hasCustomPrompt="1"/>
          </p:nvPr>
        </p:nvSpPr>
        <p:spPr>
          <a:xfrm>
            <a:off x="6343955" y="2032162"/>
            <a:ext cx="2176775" cy="2355577"/>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9" name="TextBox 1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0631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Mockups</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grpSp>
        <p:nvGrpSpPr>
          <p:cNvPr id="10" name="Group 9"/>
          <p:cNvGrpSpPr/>
          <p:nvPr userDrawn="1"/>
        </p:nvGrpSpPr>
        <p:grpSpPr>
          <a:xfrm>
            <a:off x="2094245" y="806068"/>
            <a:ext cx="4958906" cy="4398372"/>
            <a:chOff x="2094245" y="806068"/>
            <a:chExt cx="4958906" cy="439837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245" y="806068"/>
              <a:ext cx="4958906" cy="4398372"/>
            </a:xfrm>
            <a:prstGeom prst="rect">
              <a:avLst/>
            </a:prstGeom>
            <a:effectLst>
              <a:outerShdw blurRad="215900" dist="76200" dir="18900000" sx="99000" sy="99000" algn="bl" rotWithShape="0">
                <a:prstClr val="black">
                  <a:alpha val="40000"/>
                </a:prstClr>
              </a:outerShdw>
            </a:effectLst>
          </p:spPr>
        </p:pic>
        <p:sp>
          <p:nvSpPr>
            <p:cNvPr id="12" name="Rectangle 11"/>
            <p:cNvSpPr/>
            <p:nvPr/>
          </p:nvSpPr>
          <p:spPr>
            <a:xfrm>
              <a:off x="3071949" y="1418351"/>
              <a:ext cx="3759835" cy="21612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a:solidFill>
                    <a:schemeClr val="bg2"/>
                  </a:solidFill>
                </a:rPr>
                <a:t>screenshot</a:t>
              </a:r>
              <a:endParaRPr sz="900">
                <a:solidFill>
                  <a:schemeClr val="bg2"/>
                </a:solidFill>
              </a:endParaRPr>
            </a:p>
          </p:txBody>
        </p:sp>
      </p:grpSp>
      <p:grpSp>
        <p:nvGrpSpPr>
          <p:cNvPr id="13" name="Group 12"/>
          <p:cNvGrpSpPr/>
          <p:nvPr userDrawn="1"/>
        </p:nvGrpSpPr>
        <p:grpSpPr>
          <a:xfrm>
            <a:off x="671583" y="2473860"/>
            <a:ext cx="3471686" cy="2997041"/>
            <a:chOff x="671583" y="2473860"/>
            <a:chExt cx="3471686" cy="2997041"/>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83" y="2473860"/>
              <a:ext cx="3471686" cy="2997041"/>
            </a:xfrm>
            <a:prstGeom prst="rect">
              <a:avLst/>
            </a:prstGeom>
            <a:effectLst>
              <a:outerShdw blurRad="203200" dist="63500" dir="18900000" sx="99000" sy="99000" algn="bl" rotWithShape="0">
                <a:prstClr val="black">
                  <a:alpha val="35000"/>
                </a:prstClr>
              </a:outerShdw>
            </a:effectLst>
          </p:spPr>
        </p:pic>
        <p:sp>
          <p:nvSpPr>
            <p:cNvPr id="15" name="Rectangle 14"/>
            <p:cNvSpPr/>
            <p:nvPr/>
          </p:nvSpPr>
          <p:spPr>
            <a:xfrm>
              <a:off x="1472900" y="2901716"/>
              <a:ext cx="2292962" cy="14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a:solidFill>
                    <a:schemeClr val="bg2"/>
                  </a:solidFill>
                </a:rPr>
                <a:t>screenshot</a:t>
              </a:r>
              <a:endParaRPr sz="900">
                <a:solidFill>
                  <a:schemeClr val="bg2"/>
                </a:solidFill>
              </a:endParaRPr>
            </a:p>
          </p:txBody>
        </p:sp>
      </p:grpSp>
      <p:grpSp>
        <p:nvGrpSpPr>
          <p:cNvPr id="16" name="Group 15"/>
          <p:cNvGrpSpPr/>
          <p:nvPr userDrawn="1"/>
        </p:nvGrpSpPr>
        <p:grpSpPr>
          <a:xfrm>
            <a:off x="5606615" y="2473860"/>
            <a:ext cx="2038711" cy="1912140"/>
            <a:chOff x="5606615" y="2473860"/>
            <a:chExt cx="2038711" cy="191214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615" y="2473860"/>
              <a:ext cx="2038711" cy="1912140"/>
            </a:xfrm>
            <a:prstGeom prst="rect">
              <a:avLst/>
            </a:prstGeom>
            <a:effectLst>
              <a:outerShdw blurRad="203200" dist="63500" dir="18900000" sx="99000" sy="99000" algn="bl" rotWithShape="0">
                <a:prstClr val="black">
                  <a:alpha val="35000"/>
                </a:prstClr>
              </a:outerShdw>
            </a:effectLst>
          </p:spPr>
        </p:pic>
        <p:sp>
          <p:nvSpPr>
            <p:cNvPr id="18" name="Rectangle 17"/>
            <p:cNvSpPr/>
            <p:nvPr/>
          </p:nvSpPr>
          <p:spPr>
            <a:xfrm>
              <a:off x="6244819" y="2731666"/>
              <a:ext cx="1078983" cy="15579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a:solidFill>
                    <a:schemeClr val="bg2"/>
                  </a:solidFill>
                </a:rPr>
                <a:t>screenshot</a:t>
              </a:r>
              <a:endParaRPr sz="900">
                <a:solidFill>
                  <a:schemeClr val="bg2"/>
                </a:solidFill>
              </a:endParaRPr>
            </a:p>
          </p:txBody>
        </p:sp>
      </p:grpSp>
      <p:grpSp>
        <p:nvGrpSpPr>
          <p:cNvPr id="19" name="Group 18"/>
          <p:cNvGrpSpPr/>
          <p:nvPr userDrawn="1"/>
        </p:nvGrpSpPr>
        <p:grpSpPr>
          <a:xfrm>
            <a:off x="6760473" y="3429930"/>
            <a:ext cx="1035177" cy="1215993"/>
            <a:chOff x="6760473" y="3429930"/>
            <a:chExt cx="1035177" cy="1215993"/>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473" y="3429930"/>
              <a:ext cx="1035177" cy="1215993"/>
            </a:xfrm>
            <a:prstGeom prst="rect">
              <a:avLst/>
            </a:prstGeom>
            <a:effectLst>
              <a:outerShdw blurRad="203200" dist="63500" dir="18900000" sx="99000" sy="99000" algn="bl" rotWithShape="0">
                <a:prstClr val="black">
                  <a:alpha val="35000"/>
                </a:prstClr>
              </a:outerShdw>
            </a:effectLst>
          </p:spPr>
        </p:pic>
        <p:sp>
          <p:nvSpPr>
            <p:cNvPr id="21" name="Rectangle 20"/>
            <p:cNvSpPr/>
            <p:nvPr/>
          </p:nvSpPr>
          <p:spPr>
            <a:xfrm>
              <a:off x="7087930" y="3554706"/>
              <a:ext cx="533955" cy="97268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a:solidFill>
                    <a:schemeClr val="bg2"/>
                  </a:solidFill>
                </a:rPr>
                <a:t>screen</a:t>
              </a:r>
            </a:p>
            <a:p>
              <a:pPr algn="ctr"/>
              <a:r>
                <a:rPr lang="nl-BE" sz="900">
                  <a:solidFill>
                    <a:schemeClr val="bg2"/>
                  </a:solidFill>
                </a:rPr>
                <a:t>shot</a:t>
              </a:r>
              <a:endParaRPr sz="900">
                <a:solidFill>
                  <a:schemeClr val="bg2"/>
                </a:solidFill>
              </a:endParaRPr>
            </a:p>
          </p:txBody>
        </p:sp>
      </p:grpSp>
    </p:spTree>
    <p:extLst>
      <p:ext uri="{BB962C8B-B14F-4D97-AF65-F5344CB8AC3E}">
        <p14:creationId xmlns:p14="http://schemas.microsoft.com/office/powerpoint/2010/main" val="36971579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Titel en tek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22" name="Title 1"/>
          <p:cNvSpPr>
            <a:spLocks noGrp="1"/>
          </p:cNvSpPr>
          <p:nvPr>
            <p:ph type="title"/>
          </p:nvPr>
        </p:nvSpPr>
        <p:spPr>
          <a:xfrm>
            <a:off x="1205345" y="548641"/>
            <a:ext cx="3352368" cy="550331"/>
          </a:xfrm>
        </p:spPr>
        <p:txBody>
          <a:bodyPr/>
          <a:lstStyle>
            <a:lvl1pPr>
              <a:defRPr sz="3200"/>
            </a:lvl1pPr>
          </a:lstStyle>
          <a:p>
            <a:r>
              <a:rPr lang="nl-BE"/>
              <a:t>Trechter</a:t>
            </a:r>
            <a:endParaRPr/>
          </a:p>
        </p:txBody>
      </p:sp>
      <p:sp>
        <p:nvSpPr>
          <p:cNvPr id="23" name="Text Placeholder 2"/>
          <p:cNvSpPr>
            <a:spLocks noGrp="1"/>
          </p:cNvSpPr>
          <p:nvPr>
            <p:ph type="body" sz="quarter" idx="10"/>
          </p:nvPr>
        </p:nvSpPr>
        <p:spPr>
          <a:xfrm>
            <a:off x="1205344" y="1367329"/>
            <a:ext cx="3799725" cy="2918991"/>
          </a:xfrm>
        </p:spPr>
        <p:txBody>
          <a:bodyPr>
            <a:normAutofit/>
          </a:bodyPr>
          <a:lstStyle>
            <a:lvl1pPr>
              <a:defRPr sz="1400">
                <a:solidFill>
                  <a:schemeClr val="tx2"/>
                </a:solidFill>
              </a:defRPr>
            </a:lvl1pPr>
          </a:lstStyle>
          <a:p>
            <a:pPr>
              <a:buClr>
                <a:schemeClr val="accent6"/>
              </a:buClr>
              <a:buSzPct val="100000"/>
              <a:buFont typeface=".LucidaGrandeUI" charset="0"/>
              <a:buChar cha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a:t>
            </a:r>
            <a:br>
              <a:rPr lang="en-US"/>
            </a:br>
            <a:endParaRPr lang="en-US"/>
          </a:p>
          <a:p>
            <a:pPr>
              <a:buClr>
                <a:schemeClr val="accent6"/>
              </a:buClr>
              <a:buSzPct val="100000"/>
              <a:buFont typeface=".LucidaGrandeUI" charset="0"/>
              <a:buChar char="●"/>
            </a:pPr>
            <a:r>
              <a:rPr lang="en-US" err="1"/>
              <a:t>Ut</a:t>
            </a:r>
            <a:r>
              <a:rPr lang="en-US"/>
              <a: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endParaRPr/>
          </a:p>
        </p:txBody>
      </p:sp>
      <p:grpSp>
        <p:nvGrpSpPr>
          <p:cNvPr id="24" name="Group 23"/>
          <p:cNvGrpSpPr/>
          <p:nvPr userDrawn="1"/>
        </p:nvGrpSpPr>
        <p:grpSpPr>
          <a:xfrm>
            <a:off x="5539274" y="639842"/>
            <a:ext cx="2631730" cy="3589080"/>
            <a:chOff x="5336073" y="494699"/>
            <a:chExt cx="2928351" cy="3993604"/>
          </a:xfrm>
        </p:grpSpPr>
        <p:grpSp>
          <p:nvGrpSpPr>
            <p:cNvPr id="25" name="Group 662"/>
            <p:cNvGrpSpPr/>
            <p:nvPr/>
          </p:nvGrpSpPr>
          <p:grpSpPr>
            <a:xfrm>
              <a:off x="5336073" y="949403"/>
              <a:ext cx="2928351" cy="3008231"/>
              <a:chOff x="0" y="0"/>
              <a:chExt cx="7747206" cy="8724750"/>
            </a:xfrm>
          </p:grpSpPr>
          <p:sp>
            <p:nvSpPr>
              <p:cNvPr id="28" name="Shape 645"/>
              <p:cNvSpPr/>
              <p:nvPr/>
            </p:nvSpPr>
            <p:spPr>
              <a:xfrm>
                <a:off x="0" y="1028958"/>
                <a:ext cx="7747207" cy="1400736"/>
              </a:xfrm>
              <a:custGeom>
                <a:avLst/>
                <a:gdLst/>
                <a:ahLst/>
                <a:cxnLst>
                  <a:cxn ang="0">
                    <a:pos x="wd2" y="hd2"/>
                  </a:cxn>
                  <a:cxn ang="5400000">
                    <a:pos x="wd2" y="hd2"/>
                  </a:cxn>
                  <a:cxn ang="10800000">
                    <a:pos x="wd2" y="hd2"/>
                  </a:cxn>
                  <a:cxn ang="16200000">
                    <a:pos x="wd2" y="hd2"/>
                  </a:cxn>
                </a:cxnLst>
                <a:rect l="0" t="0" r="r" b="b"/>
                <a:pathLst>
                  <a:path w="21600" h="21600" extrusionOk="0">
                    <a:moveTo>
                      <a:pt x="0" y="72"/>
                    </a:moveTo>
                    <a:lnTo>
                      <a:pt x="1939" y="21600"/>
                    </a:lnTo>
                    <a:lnTo>
                      <a:pt x="19662" y="21600"/>
                    </a:lnTo>
                    <a:lnTo>
                      <a:pt x="21600" y="0"/>
                    </a:lnTo>
                    <a:lnTo>
                      <a:pt x="0" y="72"/>
                    </a:lnTo>
                    <a:close/>
                  </a:path>
                </a:pathLst>
              </a:cu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29" name="Shape 646"/>
              <p:cNvSpPr/>
              <p:nvPr/>
            </p:nvSpPr>
            <p:spPr>
              <a:xfrm>
                <a:off x="696876" y="2419574"/>
                <a:ext cx="6355054" cy="1433931"/>
              </a:xfrm>
              <a:custGeom>
                <a:avLst/>
                <a:gdLst/>
                <a:ahLst/>
                <a:cxnLst>
                  <a:cxn ang="0">
                    <a:pos x="wd2" y="hd2"/>
                  </a:cxn>
                  <a:cxn ang="5400000">
                    <a:pos x="wd2" y="hd2"/>
                  </a:cxn>
                  <a:cxn ang="10800000">
                    <a:pos x="wd2" y="hd2"/>
                  </a:cxn>
                  <a:cxn ang="16200000">
                    <a:pos x="wd2" y="hd2"/>
                  </a:cxn>
                </a:cxnLst>
                <a:rect l="0" t="0" r="r" b="b"/>
                <a:pathLst>
                  <a:path w="21600" h="21600" extrusionOk="0">
                    <a:moveTo>
                      <a:pt x="19180" y="21543"/>
                    </a:moveTo>
                    <a:lnTo>
                      <a:pt x="21600" y="0"/>
                    </a:lnTo>
                    <a:lnTo>
                      <a:pt x="0" y="101"/>
                    </a:lnTo>
                    <a:lnTo>
                      <a:pt x="2416" y="21600"/>
                    </a:lnTo>
                    <a:lnTo>
                      <a:pt x="19180" y="21543"/>
                    </a:lnTo>
                    <a:close/>
                  </a:path>
                </a:pathLst>
              </a:cu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0" name="Shape 647"/>
              <p:cNvSpPr/>
              <p:nvPr/>
            </p:nvSpPr>
            <p:spPr>
              <a:xfrm>
                <a:off x="1410039" y="3849188"/>
                <a:ext cx="4933331" cy="1423629"/>
              </a:xfrm>
              <a:custGeom>
                <a:avLst/>
                <a:gdLst/>
                <a:ahLst/>
                <a:cxnLst>
                  <a:cxn ang="0">
                    <a:pos x="wd2" y="hd2"/>
                  </a:cxn>
                  <a:cxn ang="5400000">
                    <a:pos x="wd2" y="hd2"/>
                  </a:cxn>
                  <a:cxn ang="10800000">
                    <a:pos x="wd2" y="hd2"/>
                  </a:cxn>
                  <a:cxn ang="16200000">
                    <a:pos x="wd2" y="hd2"/>
                  </a:cxn>
                </a:cxnLst>
                <a:rect l="0" t="0" r="r" b="b"/>
                <a:pathLst>
                  <a:path w="21600" h="21600" extrusionOk="0">
                    <a:moveTo>
                      <a:pt x="3115" y="21600"/>
                    </a:moveTo>
                    <a:lnTo>
                      <a:pt x="0" y="0"/>
                    </a:lnTo>
                    <a:lnTo>
                      <a:pt x="21600" y="6"/>
                    </a:lnTo>
                    <a:lnTo>
                      <a:pt x="18478" y="21578"/>
                    </a:lnTo>
                    <a:lnTo>
                      <a:pt x="3115" y="21600"/>
                    </a:lnTo>
                    <a:close/>
                  </a:path>
                </a:pathLst>
              </a:cu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1" name="Shape 648"/>
              <p:cNvSpPr/>
              <p:nvPr/>
            </p:nvSpPr>
            <p:spPr>
              <a:xfrm>
                <a:off x="2122693" y="5270592"/>
                <a:ext cx="3508692" cy="1399457"/>
              </a:xfrm>
              <a:custGeom>
                <a:avLst/>
                <a:gdLst/>
                <a:ahLst/>
                <a:cxnLst>
                  <a:cxn ang="0">
                    <a:pos x="wd2" y="hd2"/>
                  </a:cxn>
                  <a:cxn ang="5400000">
                    <a:pos x="wd2" y="hd2"/>
                  </a:cxn>
                  <a:cxn ang="10800000">
                    <a:pos x="wd2" y="hd2"/>
                  </a:cxn>
                  <a:cxn ang="16200000">
                    <a:pos x="wd2" y="hd2"/>
                  </a:cxn>
                </a:cxnLst>
                <a:rect l="0" t="0" r="r" b="b"/>
                <a:pathLst>
                  <a:path w="21600" h="21600" extrusionOk="0">
                    <a:moveTo>
                      <a:pt x="0" y="59"/>
                    </a:moveTo>
                    <a:lnTo>
                      <a:pt x="4281" y="21600"/>
                    </a:lnTo>
                    <a:lnTo>
                      <a:pt x="17316" y="21600"/>
                    </a:lnTo>
                    <a:lnTo>
                      <a:pt x="21600" y="0"/>
                    </a:lnTo>
                    <a:lnTo>
                      <a:pt x="0" y="59"/>
                    </a:lnTo>
                    <a:close/>
                  </a:path>
                </a:pathLst>
              </a:cu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2" name="Shape 649"/>
              <p:cNvSpPr/>
              <p:nvPr/>
            </p:nvSpPr>
            <p:spPr>
              <a:xfrm>
                <a:off x="2722731" y="1480728"/>
                <a:ext cx="2406428" cy="539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a:latin typeface="Trebuchet MS" charset="0"/>
                    <a:ea typeface="Trebuchet MS" charset="0"/>
                    <a:cs typeface="Trebuchet MS" charset="0"/>
                  </a:rPr>
                  <a:t>item 1</a:t>
                </a:r>
                <a:endParaRPr sz="1100" spc="0">
                  <a:latin typeface="Trebuchet MS" charset="0"/>
                  <a:ea typeface="Trebuchet MS" charset="0"/>
                  <a:cs typeface="Trebuchet MS" charset="0"/>
                </a:endParaRPr>
              </a:p>
            </p:txBody>
          </p:sp>
          <p:sp>
            <p:nvSpPr>
              <p:cNvPr id="33" name="Shape 650"/>
              <p:cNvSpPr/>
              <p:nvPr/>
            </p:nvSpPr>
            <p:spPr>
              <a:xfrm>
                <a:off x="2722731" y="2883606"/>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a:latin typeface="Trebuchet MS" charset="0"/>
                    <a:ea typeface="Trebuchet MS" charset="0"/>
                    <a:cs typeface="Trebuchet MS" charset="0"/>
                  </a:rPr>
                  <a:t>item 2</a:t>
                </a:r>
                <a:endParaRPr sz="1100" spc="0">
                  <a:latin typeface="Trebuchet MS" charset="0"/>
                  <a:ea typeface="Trebuchet MS" charset="0"/>
                  <a:cs typeface="Trebuchet MS" charset="0"/>
                </a:endParaRPr>
              </a:p>
            </p:txBody>
          </p:sp>
          <p:sp>
            <p:nvSpPr>
              <p:cNvPr id="34" name="Shape 651"/>
              <p:cNvSpPr/>
              <p:nvPr/>
            </p:nvSpPr>
            <p:spPr>
              <a:xfrm>
                <a:off x="2722731" y="4286484"/>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a:latin typeface="Trebuchet MS" charset="0"/>
                    <a:ea typeface="Trebuchet MS" charset="0"/>
                    <a:cs typeface="Trebuchet MS" charset="0"/>
                  </a:rPr>
                  <a:t>item 3</a:t>
                </a:r>
                <a:endParaRPr sz="1100" spc="0">
                  <a:latin typeface="Trebuchet MS" charset="0"/>
                  <a:ea typeface="Trebuchet MS" charset="0"/>
                  <a:cs typeface="Trebuchet MS" charset="0"/>
                </a:endParaRPr>
              </a:p>
            </p:txBody>
          </p:sp>
          <p:sp>
            <p:nvSpPr>
              <p:cNvPr id="35" name="Shape 652"/>
              <p:cNvSpPr/>
              <p:nvPr/>
            </p:nvSpPr>
            <p:spPr>
              <a:xfrm>
                <a:off x="2722731" y="5689361"/>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a:latin typeface="Trebuchet MS" charset="0"/>
                    <a:ea typeface="Trebuchet MS" charset="0"/>
                    <a:cs typeface="Trebuchet MS" charset="0"/>
                  </a:rPr>
                  <a:t>item 4</a:t>
                </a:r>
                <a:endParaRPr sz="1100" spc="0">
                  <a:latin typeface="Trebuchet MS" charset="0"/>
                  <a:ea typeface="Trebuchet MS" charset="0"/>
                  <a:cs typeface="Trebuchet MS" charset="0"/>
                </a:endParaRPr>
              </a:p>
            </p:txBody>
          </p:sp>
          <p:sp>
            <p:nvSpPr>
              <p:cNvPr id="36" name="Shape 653"/>
              <p:cNvSpPr/>
              <p:nvPr/>
            </p:nvSpPr>
            <p:spPr>
              <a:xfrm rot="5400000">
                <a:off x="2915793" y="7083973"/>
                <a:ext cx="1902853" cy="1378703"/>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7" name="Shape 654"/>
              <p:cNvSpPr/>
              <p:nvPr/>
            </p:nvSpPr>
            <p:spPr>
              <a:xfrm rot="5400000">
                <a:off x="-7945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8" name="Shape 655"/>
              <p:cNvSpPr/>
              <p:nvPr/>
            </p:nvSpPr>
            <p:spPr>
              <a:xfrm rot="5400000">
                <a:off x="922969"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9" name="Shape 656"/>
              <p:cNvSpPr/>
              <p:nvPr/>
            </p:nvSpPr>
            <p:spPr>
              <a:xfrm rot="5400000">
                <a:off x="1925392"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0" name="Shape 657"/>
              <p:cNvSpPr/>
              <p:nvPr/>
            </p:nvSpPr>
            <p:spPr>
              <a:xfrm rot="5400000">
                <a:off x="292781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1" name="Shape 658"/>
              <p:cNvSpPr/>
              <p:nvPr/>
            </p:nvSpPr>
            <p:spPr>
              <a:xfrm rot="5400000">
                <a:off x="3930238"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2" name="Shape 659"/>
              <p:cNvSpPr/>
              <p:nvPr/>
            </p:nvSpPr>
            <p:spPr>
              <a:xfrm rot="5400000">
                <a:off x="4932661"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3" name="Shape 660"/>
              <p:cNvSpPr/>
              <p:nvPr/>
            </p:nvSpPr>
            <p:spPr>
              <a:xfrm rot="5400000">
                <a:off x="5935084"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4" name="Shape 661"/>
              <p:cNvSpPr/>
              <p:nvPr/>
            </p:nvSpPr>
            <p:spPr>
              <a:xfrm rot="5400000">
                <a:off x="6937506"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grpSp>
        <p:sp>
          <p:nvSpPr>
            <p:cNvPr id="26" name="TextBox 25"/>
            <p:cNvSpPr txBox="1"/>
            <p:nvPr/>
          </p:nvSpPr>
          <p:spPr>
            <a:xfrm>
              <a:off x="5352345" y="494699"/>
              <a:ext cx="2895926" cy="338554"/>
            </a:xfrm>
            <a:prstGeom prst="rect">
              <a:avLst/>
            </a:prstGeom>
            <a:noFill/>
          </p:spPr>
          <p:txBody>
            <a:bodyPr wrap="square" rtlCol="0">
              <a:spAutoFit/>
            </a:bodyPr>
            <a:lstStyle/>
            <a:p>
              <a:pPr algn="ctr"/>
              <a:r>
                <a:rPr lang="en-US" sz="1600" i="1"/>
                <a:t>Lorem </a:t>
              </a:r>
              <a:r>
                <a:rPr lang="en-US" sz="1600" i="1" err="1"/>
                <a:t>ipsumdolor</a:t>
              </a:r>
              <a:endParaRPr sz="1600" i="1"/>
            </a:p>
          </p:txBody>
        </p:sp>
        <p:sp>
          <p:nvSpPr>
            <p:cNvPr id="27" name="TextBox 26"/>
            <p:cNvSpPr txBox="1"/>
            <p:nvPr/>
          </p:nvSpPr>
          <p:spPr>
            <a:xfrm>
              <a:off x="5853048" y="4111591"/>
              <a:ext cx="1951139" cy="376712"/>
            </a:xfrm>
            <a:prstGeom prst="rect">
              <a:avLst/>
            </a:prstGeom>
            <a:noFill/>
          </p:spPr>
          <p:txBody>
            <a:bodyPr wrap="square" rtlCol="0">
              <a:spAutoFit/>
            </a:bodyPr>
            <a:lstStyle/>
            <a:p>
              <a:pPr algn="ctr"/>
              <a:r>
                <a:rPr lang="en-US" sz="1600" b="1">
                  <a:solidFill>
                    <a:schemeClr val="accent3"/>
                  </a:solidFill>
                  <a:latin typeface="+mj-lt"/>
                </a:rPr>
                <a:t>RESULTAAT</a:t>
              </a:r>
            </a:p>
          </p:txBody>
        </p:sp>
      </p:grpSp>
    </p:spTree>
    <p:extLst>
      <p:ext uri="{BB962C8B-B14F-4D97-AF65-F5344CB8AC3E}">
        <p14:creationId xmlns:p14="http://schemas.microsoft.com/office/powerpoint/2010/main" val="5620486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roces flow">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flow</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nvGrpSpPr>
          <p:cNvPr id="6" name="Group 5"/>
          <p:cNvGrpSpPr/>
          <p:nvPr userDrawn="1"/>
        </p:nvGrpSpPr>
        <p:grpSpPr>
          <a:xfrm>
            <a:off x="1427393" y="2025279"/>
            <a:ext cx="6918940" cy="1479364"/>
            <a:chOff x="2471156" y="5384275"/>
            <a:chExt cx="19441687" cy="4156899"/>
          </a:xfrm>
        </p:grpSpPr>
        <p:sp>
          <p:nvSpPr>
            <p:cNvPr id="8" name="Shape 340"/>
            <p:cNvSpPr/>
            <p:nvPr/>
          </p:nvSpPr>
          <p:spPr>
            <a:xfrm>
              <a:off x="2471156" y="5385938"/>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0" name="Shape 341"/>
            <p:cNvSpPr/>
            <p:nvPr/>
          </p:nvSpPr>
          <p:spPr>
            <a:xfrm rot="10800000">
              <a:off x="6290295" y="7292421"/>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2"/>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1" name="Shape 342"/>
            <p:cNvSpPr/>
            <p:nvPr/>
          </p:nvSpPr>
          <p:spPr>
            <a:xfrm>
              <a:off x="10108404"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5"/>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2" name="Shape 343"/>
            <p:cNvSpPr/>
            <p:nvPr/>
          </p:nvSpPr>
          <p:spPr>
            <a:xfrm rot="10800000">
              <a:off x="13927543" y="7290757"/>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3" name="Shape 344"/>
            <p:cNvSpPr/>
            <p:nvPr/>
          </p:nvSpPr>
          <p:spPr>
            <a:xfrm>
              <a:off x="17745651"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3"/>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grpSp>
      <p:sp>
        <p:nvSpPr>
          <p:cNvPr id="14" name="Shape 348"/>
          <p:cNvSpPr/>
          <p:nvPr userDrawn="1"/>
        </p:nvSpPr>
        <p:spPr>
          <a:xfrm>
            <a:off x="3070940"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6" name="Shape 361"/>
          <p:cNvSpPr/>
          <p:nvPr userDrawn="1"/>
        </p:nvSpPr>
        <p:spPr>
          <a:xfrm flipV="1">
            <a:off x="3531671" y="2084960"/>
            <a:ext cx="0" cy="46327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7" name="Shape 349"/>
          <p:cNvSpPr/>
          <p:nvPr userDrawn="1"/>
        </p:nvSpPr>
        <p:spPr>
          <a:xfrm>
            <a:off x="5786751"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9" name="Shape 364"/>
          <p:cNvSpPr/>
          <p:nvPr userDrawn="1"/>
        </p:nvSpPr>
        <p:spPr>
          <a:xfrm flipV="1">
            <a:off x="6246025" y="2084960"/>
            <a:ext cx="0" cy="46327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0" name="Shape 345"/>
          <p:cNvSpPr/>
          <p:nvPr userDrawn="1"/>
        </p:nvSpPr>
        <p:spPr>
          <a:xfrm>
            <a:off x="1712734"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2" name="Shape 363"/>
          <p:cNvSpPr/>
          <p:nvPr userDrawn="1"/>
        </p:nvSpPr>
        <p:spPr>
          <a:xfrm flipV="1">
            <a:off x="2171960" y="3007151"/>
            <a:ext cx="0" cy="434424"/>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4" name="Shape 347"/>
          <p:cNvSpPr/>
          <p:nvPr userDrawn="1"/>
        </p:nvSpPr>
        <p:spPr>
          <a:xfrm>
            <a:off x="4429144"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6" name="Shape 357"/>
          <p:cNvSpPr/>
          <p:nvPr userDrawn="1"/>
        </p:nvSpPr>
        <p:spPr>
          <a:xfrm flipV="1">
            <a:off x="4885356"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346"/>
          <p:cNvSpPr/>
          <p:nvPr userDrawn="1"/>
        </p:nvSpPr>
        <p:spPr>
          <a:xfrm>
            <a:off x="7144357"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9" name="Shape 362"/>
          <p:cNvSpPr/>
          <p:nvPr userDrawn="1"/>
        </p:nvSpPr>
        <p:spPr>
          <a:xfrm flipV="1">
            <a:off x="7609340"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4" name="Tijdelijke aanduiding voor tekst 8"/>
          <p:cNvSpPr>
            <a:spLocks noGrp="1" noChangeAspect="1"/>
          </p:cNvSpPr>
          <p:nvPr>
            <p:ph type="body" sz="quarter" idx="10" hasCustomPrompt="1"/>
          </p:nvPr>
        </p:nvSpPr>
        <p:spPr>
          <a:xfrm>
            <a:off x="2484004"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6" name="Tijdelijke aanduiding voor tekst 8"/>
          <p:cNvSpPr>
            <a:spLocks noGrp="1" noChangeAspect="1"/>
          </p:cNvSpPr>
          <p:nvPr>
            <p:ph type="body" sz="quarter" idx="11" hasCustomPrompt="1"/>
          </p:nvPr>
        </p:nvSpPr>
        <p:spPr>
          <a:xfrm>
            <a:off x="519343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7" name="Tijdelijke aanduiding voor tekst 8"/>
          <p:cNvSpPr>
            <a:spLocks noGrp="1" noChangeAspect="1"/>
          </p:cNvSpPr>
          <p:nvPr>
            <p:ph type="body" sz="quarter" idx="12" hasCustomPrompt="1"/>
          </p:nvPr>
        </p:nvSpPr>
        <p:spPr>
          <a:xfrm>
            <a:off x="1108020"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8" name="Tijdelijke aanduiding voor tekst 8"/>
          <p:cNvSpPr>
            <a:spLocks noGrp="1" noChangeAspect="1"/>
          </p:cNvSpPr>
          <p:nvPr>
            <p:ph type="body" sz="quarter" idx="13" hasCustomPrompt="1"/>
          </p:nvPr>
        </p:nvSpPr>
        <p:spPr>
          <a:xfrm>
            <a:off x="3827425"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9" name="Tijdelijke aanduiding voor tekst 8"/>
          <p:cNvSpPr>
            <a:spLocks noGrp="1" noChangeAspect="1"/>
          </p:cNvSpPr>
          <p:nvPr>
            <p:ph type="body" sz="quarter" idx="14" hasCustomPrompt="1"/>
          </p:nvPr>
        </p:nvSpPr>
        <p:spPr>
          <a:xfrm>
            <a:off x="6536442"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5" hasCustomPrompt="1"/>
          </p:nvPr>
        </p:nvSpPr>
        <p:spPr>
          <a:xfrm>
            <a:off x="1902962"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2" name="Tijdelijke aanduiding voor tekst 8"/>
          <p:cNvSpPr>
            <a:spLocks noGrp="1" noChangeAspect="1"/>
          </p:cNvSpPr>
          <p:nvPr>
            <p:ph type="body" sz="quarter" idx="16" hasCustomPrompt="1"/>
          </p:nvPr>
        </p:nvSpPr>
        <p:spPr>
          <a:xfrm>
            <a:off x="3258887"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17" hasCustomPrompt="1"/>
          </p:nvPr>
        </p:nvSpPr>
        <p:spPr>
          <a:xfrm>
            <a:off x="4619720"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6" name="Tijdelijke aanduiding voor tekst 8"/>
          <p:cNvSpPr>
            <a:spLocks noGrp="1" noChangeAspect="1"/>
          </p:cNvSpPr>
          <p:nvPr>
            <p:ph type="body" sz="quarter" idx="18" hasCustomPrompt="1"/>
          </p:nvPr>
        </p:nvSpPr>
        <p:spPr>
          <a:xfrm>
            <a:off x="5973606"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7" name="Tijdelijke aanduiding voor tekst 8"/>
          <p:cNvSpPr>
            <a:spLocks noGrp="1" noChangeAspect="1"/>
          </p:cNvSpPr>
          <p:nvPr>
            <p:ph type="body" sz="quarter" idx="19" hasCustomPrompt="1"/>
          </p:nvPr>
        </p:nvSpPr>
        <p:spPr>
          <a:xfrm>
            <a:off x="7344699" y="2657405"/>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7177894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Proces f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32" name="Oval 31"/>
          <p:cNvSpPr/>
          <p:nvPr userDrawn="1"/>
        </p:nvSpPr>
        <p:spPr>
          <a:xfrm>
            <a:off x="6936951" y="2559940"/>
            <a:ext cx="1041699" cy="10416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a:solidFill>
                  <a:schemeClr val="bg2"/>
                </a:solidFill>
              </a:rPr>
              <a:t>DONNEES</a:t>
            </a:r>
          </a:p>
        </p:txBody>
      </p:sp>
      <p:sp>
        <p:nvSpPr>
          <p:cNvPr id="33" name="Shape 360"/>
          <p:cNvSpPr/>
          <p:nvPr userDrawn="1"/>
        </p:nvSpPr>
        <p:spPr>
          <a:xfrm>
            <a:off x="1532919" y="3999176"/>
            <a:ext cx="1400708"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1"/>
              </a:buClr>
              <a:buFont typeface=".LucidaGrandeUI" charset="0"/>
              <a:buChar char="●"/>
            </a:pPr>
            <a:r>
              <a:rPr lang="nl-BE" sz="1100" noProof="1">
                <a:solidFill>
                  <a:schemeClr val="tx2"/>
                </a:solidFill>
              </a:rPr>
              <a:t>Vitalité d’entreprise</a:t>
            </a:r>
          </a:p>
          <a:p>
            <a:pPr marL="171450" indent="-171450" algn="l">
              <a:buClr>
                <a:schemeClr val="accent1"/>
              </a:buClr>
              <a:buFont typeface=".LucidaGrandeUI" charset="0"/>
              <a:buChar char="●"/>
            </a:pPr>
            <a:r>
              <a:rPr lang="nl-BE" sz="1100" noProof="1">
                <a:solidFill>
                  <a:schemeClr val="tx2"/>
                </a:solidFill>
              </a:rPr>
              <a:t>Check-ups</a:t>
            </a:r>
          </a:p>
          <a:p>
            <a:pPr marL="171450" indent="-171450" algn="l">
              <a:buClr>
                <a:schemeClr val="accent1"/>
              </a:buClr>
              <a:buFont typeface=".LucidaGrandeUI" charset="0"/>
              <a:buChar char="●"/>
            </a:pPr>
            <a:endParaRPr lang="nl-BE" sz="1100" noProof="1">
              <a:solidFill>
                <a:schemeClr val="tx2"/>
              </a:solidFill>
            </a:endParaRPr>
          </a:p>
          <a:p>
            <a:pPr marL="171450" indent="-171450" algn="l">
              <a:buClr>
                <a:schemeClr val="accent1"/>
              </a:buClr>
              <a:buFont typeface=".LucidaGrandeUI" charset="0"/>
              <a:buChar char="●"/>
            </a:pPr>
            <a:endParaRPr sz="1100">
              <a:solidFill>
                <a:schemeClr val="tx2"/>
              </a:solidFill>
            </a:endParaRPr>
          </a:p>
        </p:txBody>
      </p:sp>
      <p:sp>
        <p:nvSpPr>
          <p:cNvPr id="35" name="Shape 340"/>
          <p:cNvSpPr/>
          <p:nvPr userDrawn="1"/>
        </p:nvSpPr>
        <p:spPr>
          <a:xfrm>
            <a:off x="1205345" y="223976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1"/>
          <p:cNvSpPr/>
          <p:nvPr userDrawn="1"/>
        </p:nvSpPr>
        <p:spPr>
          <a:xfrm rot="10800000">
            <a:off x="2751967" y="301182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tx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4" name="Shape 342"/>
          <p:cNvSpPr/>
          <p:nvPr userDrawn="1"/>
        </p:nvSpPr>
        <p:spPr>
          <a:xfrm>
            <a:off x="4298172" y="2239088"/>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5" name="Shape 348"/>
          <p:cNvSpPr/>
          <p:nvPr userDrawn="1"/>
        </p:nvSpPr>
        <p:spPr>
          <a:xfrm>
            <a:off x="3075576" y="2559940"/>
            <a:ext cx="1041698" cy="1041698"/>
          </a:xfrm>
          <a:prstGeom prst="ellipse">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48" name="Shape 361"/>
          <p:cNvSpPr/>
          <p:nvPr userDrawn="1"/>
        </p:nvSpPr>
        <p:spPr>
          <a:xfrm flipV="1">
            <a:off x="3599852" y="2307000"/>
            <a:ext cx="0" cy="527168"/>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9" name="Shape 345"/>
          <p:cNvSpPr/>
          <p:nvPr userDrawn="1"/>
        </p:nvSpPr>
        <p:spPr>
          <a:xfrm>
            <a:off x="1530041" y="2559940"/>
            <a:ext cx="1041698" cy="1041698"/>
          </a:xfrm>
          <a:prstGeom prst="ellipse">
            <a:avLst/>
          </a:pr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0" name="Shape 363"/>
          <p:cNvSpPr/>
          <p:nvPr userDrawn="1"/>
        </p:nvSpPr>
        <p:spPr>
          <a:xfrm flipV="1">
            <a:off x="2052605" y="3356383"/>
            <a:ext cx="0" cy="49434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1" name="Shape 347"/>
          <p:cNvSpPr/>
          <p:nvPr userDrawn="1"/>
        </p:nvSpPr>
        <p:spPr>
          <a:xfrm>
            <a:off x="4621108" y="2559940"/>
            <a:ext cx="1041698" cy="1041698"/>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2" name="Shape 357"/>
          <p:cNvSpPr/>
          <p:nvPr userDrawn="1"/>
        </p:nvSpPr>
        <p:spPr>
          <a:xfrm flipV="1">
            <a:off x="5140242" y="3356383"/>
            <a:ext cx="0" cy="49434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3" name="Shape 360"/>
          <p:cNvSpPr/>
          <p:nvPr userDrawn="1"/>
        </p:nvSpPr>
        <p:spPr>
          <a:xfrm>
            <a:off x="2948779" y="1203464"/>
            <a:ext cx="1787277"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tx1"/>
              </a:buClr>
              <a:buFont typeface=".LucidaGrandeUI" charset="0"/>
              <a:buChar char="●"/>
            </a:pPr>
            <a:r>
              <a:rPr lang="nl-BE" sz="1100" noProof="1">
                <a:solidFill>
                  <a:schemeClr val="tx2"/>
                </a:solidFill>
              </a:rPr>
              <a:t>Rapport de santé</a:t>
            </a:r>
          </a:p>
          <a:p>
            <a:pPr marL="171450" indent="-171450" algn="l">
              <a:buClr>
                <a:schemeClr val="tx1"/>
              </a:buClr>
              <a:buFont typeface=".LucidaGrandeUI" charset="0"/>
              <a:buChar char="●"/>
            </a:pPr>
            <a:r>
              <a:rPr lang="nl-BE" sz="1100" noProof="1">
                <a:solidFill>
                  <a:schemeClr val="tx2"/>
                </a:solidFill>
              </a:rPr>
              <a:t>Mesurer le stress et l’engagement</a:t>
            </a:r>
          </a:p>
          <a:p>
            <a:pPr marL="171450" lvl="1" indent="-171450">
              <a:buClr>
                <a:schemeClr val="tx1"/>
              </a:buClr>
              <a:buFont typeface=".LucidaGrandeUI" charset="0"/>
              <a:buChar char="●"/>
            </a:pPr>
            <a:r>
              <a:rPr lang="nl-BE" sz="1100" noProof="1">
                <a:solidFill>
                  <a:schemeClr val="tx2"/>
                </a:solidFill>
              </a:rPr>
              <a:t>Planning examens médicaux</a:t>
            </a:r>
          </a:p>
          <a:p>
            <a:pPr marL="171450" indent="-171450" algn="l">
              <a:buClr>
                <a:schemeClr val="tx1"/>
              </a:buClr>
              <a:buFont typeface=".LucidaGrandeUI" charset="0"/>
              <a:buChar char="●"/>
            </a:pPr>
            <a:endParaRPr lang="nl-BE" sz="1100" noProof="1">
              <a:solidFill>
                <a:schemeClr val="tx2"/>
              </a:solidFill>
            </a:endParaRPr>
          </a:p>
          <a:p>
            <a:pPr marL="171450" indent="-171450" algn="l">
              <a:buClr>
                <a:schemeClr val="tx1"/>
              </a:buClr>
              <a:buFont typeface=".LucidaGrandeUI" charset="0"/>
              <a:buChar char="●"/>
            </a:pPr>
            <a:endParaRPr sz="1100">
              <a:solidFill>
                <a:schemeClr val="tx2"/>
              </a:solidFill>
            </a:endParaRPr>
          </a:p>
        </p:txBody>
      </p:sp>
      <p:sp>
        <p:nvSpPr>
          <p:cNvPr id="54" name="Shape 360"/>
          <p:cNvSpPr/>
          <p:nvPr userDrawn="1"/>
        </p:nvSpPr>
        <p:spPr>
          <a:xfrm>
            <a:off x="4477021" y="3999176"/>
            <a:ext cx="1728645"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4"/>
              </a:buClr>
              <a:buFont typeface=".LucidaGrandeUI" charset="0"/>
              <a:buChar char="●"/>
            </a:pPr>
            <a:r>
              <a:rPr lang="nl-BE" sz="1100" noProof="1">
                <a:solidFill>
                  <a:schemeClr val="tx2"/>
                </a:solidFill>
              </a:rPr>
              <a:t>Examen médical</a:t>
            </a:r>
          </a:p>
          <a:p>
            <a:pPr marL="171450" indent="-171450" algn="l">
              <a:buClr>
                <a:schemeClr val="accent4"/>
              </a:buClr>
              <a:buFont typeface=".LucidaGrandeUI" charset="0"/>
              <a:buChar char="●"/>
            </a:pPr>
            <a:r>
              <a:rPr lang="nl-BE" sz="1100" noProof="1">
                <a:solidFill>
                  <a:schemeClr val="tx2"/>
                </a:solidFill>
              </a:rPr>
              <a:t>Gestion des risques</a:t>
            </a:r>
          </a:p>
          <a:p>
            <a:pPr marL="171450" lvl="1" indent="-171450">
              <a:buClr>
                <a:schemeClr val="accent4"/>
              </a:buClr>
              <a:buFont typeface=".LucidaGrandeUI" charset="0"/>
              <a:buChar char="●"/>
            </a:pPr>
            <a:r>
              <a:rPr lang="nl-BE" sz="1100" noProof="1">
                <a:solidFill>
                  <a:schemeClr val="tx2"/>
                </a:solidFill>
              </a:rPr>
              <a:t>Comité en visites d’entrerpises</a:t>
            </a:r>
          </a:p>
        </p:txBody>
      </p:sp>
      <p:sp>
        <p:nvSpPr>
          <p:cNvPr id="55" name="TextBox 54"/>
          <p:cNvSpPr txBox="1"/>
          <p:nvPr userDrawn="1"/>
        </p:nvSpPr>
        <p:spPr>
          <a:xfrm>
            <a:off x="1582880" y="1866804"/>
            <a:ext cx="932499" cy="307777"/>
          </a:xfrm>
          <a:prstGeom prst="rect">
            <a:avLst/>
          </a:prstGeom>
          <a:noFill/>
        </p:spPr>
        <p:txBody>
          <a:bodyPr wrap="none" rtlCol="0">
            <a:spAutoFit/>
          </a:bodyPr>
          <a:lstStyle/>
          <a:p>
            <a:pPr algn="ctr"/>
            <a:r>
              <a:rPr lang="nl-BE" sz="1400" b="1">
                <a:solidFill>
                  <a:schemeClr val="accent1"/>
                </a:solidFill>
              </a:rPr>
              <a:t>Strategie</a:t>
            </a:r>
          </a:p>
        </p:txBody>
      </p:sp>
      <p:sp>
        <p:nvSpPr>
          <p:cNvPr id="56" name="TextBox 55"/>
          <p:cNvSpPr txBox="1"/>
          <p:nvPr userDrawn="1"/>
        </p:nvSpPr>
        <p:spPr>
          <a:xfrm>
            <a:off x="2896682" y="3999176"/>
            <a:ext cx="1398140" cy="307777"/>
          </a:xfrm>
          <a:prstGeom prst="rect">
            <a:avLst/>
          </a:prstGeom>
          <a:noFill/>
        </p:spPr>
        <p:txBody>
          <a:bodyPr wrap="none" rtlCol="0">
            <a:spAutoFit/>
          </a:bodyPr>
          <a:lstStyle/>
          <a:p>
            <a:pPr algn="ctr"/>
            <a:r>
              <a:rPr lang="nl-BE" sz="1400" b="1"/>
              <a:t>Optimalisation</a:t>
            </a:r>
          </a:p>
        </p:txBody>
      </p:sp>
      <p:sp>
        <p:nvSpPr>
          <p:cNvPr id="57" name="TextBox 56"/>
          <p:cNvSpPr txBox="1"/>
          <p:nvPr userDrawn="1"/>
        </p:nvSpPr>
        <p:spPr>
          <a:xfrm>
            <a:off x="4597466" y="1866804"/>
            <a:ext cx="1085554" cy="307777"/>
          </a:xfrm>
          <a:prstGeom prst="rect">
            <a:avLst/>
          </a:prstGeom>
          <a:noFill/>
        </p:spPr>
        <p:txBody>
          <a:bodyPr wrap="none" rtlCol="0">
            <a:spAutoFit/>
          </a:bodyPr>
          <a:lstStyle/>
          <a:p>
            <a:pPr algn="ctr"/>
            <a:r>
              <a:rPr lang="nl-BE" sz="1400" b="1">
                <a:solidFill>
                  <a:schemeClr val="accent4"/>
                </a:solidFill>
              </a:rPr>
              <a:t>Legislation</a:t>
            </a:r>
          </a:p>
        </p:txBody>
      </p:sp>
      <p:sp>
        <p:nvSpPr>
          <p:cNvPr id="58" name="Right Arrow 57"/>
          <p:cNvSpPr/>
          <p:nvPr userDrawn="1"/>
        </p:nvSpPr>
        <p:spPr>
          <a:xfrm>
            <a:off x="5844377" y="2950711"/>
            <a:ext cx="960032" cy="26355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9" name="TextBox 58"/>
          <p:cNvSpPr txBox="1"/>
          <p:nvPr userDrawn="1"/>
        </p:nvSpPr>
        <p:spPr>
          <a:xfrm>
            <a:off x="4162681" y="2047623"/>
            <a:ext cx="65" cy="276999"/>
          </a:xfrm>
          <a:prstGeom prst="rect">
            <a:avLst/>
          </a:prstGeom>
          <a:noFill/>
        </p:spPr>
        <p:txBody>
          <a:bodyPr wrap="none" lIns="0" tIns="0" rIns="0" bIns="0" rtlCol="0">
            <a:spAutoFit/>
          </a:bodyPr>
          <a:lstStyle/>
          <a:p>
            <a:endParaRPr/>
          </a:p>
        </p:txBody>
      </p:sp>
      <p:pic>
        <p:nvPicPr>
          <p:cNvPr id="60" name="Picture 5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8991" y="2848430"/>
            <a:ext cx="379509" cy="409549"/>
          </a:xfrm>
          <a:prstGeom prst="rect">
            <a:avLst/>
          </a:prstGeom>
        </p:spPr>
      </p:pic>
      <p:pic>
        <p:nvPicPr>
          <p:cNvPr id="61" name="Picture 6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5274" y="2935001"/>
            <a:ext cx="430507" cy="334073"/>
          </a:xfrm>
          <a:prstGeom prst="rect">
            <a:avLst/>
          </a:prstGeom>
        </p:spPr>
      </p:pic>
      <p:pic>
        <p:nvPicPr>
          <p:cNvPr id="62" name="Picture 6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73711" y="2920948"/>
            <a:ext cx="347671" cy="315828"/>
          </a:xfrm>
          <a:prstGeom prst="rect">
            <a:avLst/>
          </a:prstGeom>
        </p:spPr>
      </p:pic>
      <p:sp>
        <p:nvSpPr>
          <p:cNvPr id="63"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Preventie en bescherming services</a:t>
            </a:r>
          </a:p>
        </p:txBody>
      </p:sp>
    </p:spTree>
    <p:extLst>
      <p:ext uri="{BB962C8B-B14F-4D97-AF65-F5344CB8AC3E}">
        <p14:creationId xmlns:p14="http://schemas.microsoft.com/office/powerpoint/2010/main" val="23220533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01</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cxnSp>
        <p:nvCxnSpPr>
          <p:cNvPr id="31" name="Straight Arrow Connector 30"/>
          <p:cNvCxnSpPr/>
          <p:nvPr userDrawn="1"/>
        </p:nvCxnSpPr>
        <p:spPr>
          <a:xfrm>
            <a:off x="1301123"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3166718"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627449"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882529"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6341803"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808512"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2267738"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4369107"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981134"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7240135"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705118"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988897"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3" name="Tijdelijke aanduiding voor tekst 8"/>
          <p:cNvSpPr>
            <a:spLocks noGrp="1" noChangeAspect="1"/>
          </p:cNvSpPr>
          <p:nvPr>
            <p:ph type="body" sz="quarter" idx="16" hasCustomPrompt="1"/>
          </p:nvPr>
        </p:nvSpPr>
        <p:spPr>
          <a:xfrm>
            <a:off x="335393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4" name="Tijdelijke aanduiding voor tekst 8"/>
          <p:cNvSpPr>
            <a:spLocks noGrp="1" noChangeAspect="1"/>
          </p:cNvSpPr>
          <p:nvPr>
            <p:ph type="body" sz="quarter" idx="17" hasCustomPrompt="1"/>
          </p:nvPr>
        </p:nvSpPr>
        <p:spPr>
          <a:xfrm>
            <a:off x="4712136"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5" name="Tijdelijke aanduiding voor tekst 8"/>
          <p:cNvSpPr>
            <a:spLocks noGrp="1" noChangeAspect="1"/>
          </p:cNvSpPr>
          <p:nvPr>
            <p:ph type="body" sz="quarter" idx="18" hasCustomPrompt="1"/>
          </p:nvPr>
        </p:nvSpPr>
        <p:spPr>
          <a:xfrm>
            <a:off x="6071250"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6" name="Tijdelijke aanduiding voor tekst 8"/>
          <p:cNvSpPr>
            <a:spLocks noGrp="1" noChangeAspect="1"/>
          </p:cNvSpPr>
          <p:nvPr>
            <p:ph type="body" sz="quarter" idx="19" hasCustomPrompt="1"/>
          </p:nvPr>
        </p:nvSpPr>
        <p:spPr>
          <a:xfrm>
            <a:off x="7436120"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7" name="Tijdelijke aanduiding voor tekst 8"/>
          <p:cNvSpPr>
            <a:spLocks noGrp="1" noChangeAspect="1"/>
          </p:cNvSpPr>
          <p:nvPr>
            <p:ph type="body" sz="quarter" idx="10" hasCustomPrompt="1"/>
          </p:nvPr>
        </p:nvSpPr>
        <p:spPr>
          <a:xfrm>
            <a:off x="256204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8" name="Tijdelijke aanduiding voor tekst 8"/>
          <p:cNvSpPr>
            <a:spLocks noGrp="1" noChangeAspect="1"/>
          </p:cNvSpPr>
          <p:nvPr>
            <p:ph type="body" sz="quarter" idx="11" hasCustomPrompt="1"/>
          </p:nvPr>
        </p:nvSpPr>
        <p:spPr>
          <a:xfrm>
            <a:off x="5279361"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9" name="Tijdelijke aanduiding voor tekst 8"/>
          <p:cNvSpPr>
            <a:spLocks noGrp="1" noChangeAspect="1"/>
          </p:cNvSpPr>
          <p:nvPr>
            <p:ph type="body" sz="quarter" idx="12" hasCustomPrompt="1"/>
          </p:nvPr>
        </p:nvSpPr>
        <p:spPr>
          <a:xfrm>
            <a:off x="1205345"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70" name="Tijdelijke aanduiding voor tekst 8"/>
          <p:cNvSpPr>
            <a:spLocks noGrp="1" noChangeAspect="1"/>
          </p:cNvSpPr>
          <p:nvPr>
            <p:ph type="body" sz="quarter" idx="13" hasCustomPrompt="1"/>
          </p:nvPr>
        </p:nvSpPr>
        <p:spPr>
          <a:xfrm>
            <a:off x="3920247"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71" name="Tijdelijke aanduiding voor tekst 8"/>
          <p:cNvSpPr>
            <a:spLocks noGrp="1" noChangeAspect="1"/>
          </p:cNvSpPr>
          <p:nvPr>
            <p:ph type="body" sz="quarter" idx="14" hasCustomPrompt="1"/>
          </p:nvPr>
        </p:nvSpPr>
        <p:spPr>
          <a:xfrm>
            <a:off x="6635149"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445826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roc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02</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Shape 611"/>
          <p:cNvSpPr/>
          <p:nvPr userDrawn="1"/>
        </p:nvSpPr>
        <p:spPr>
          <a:xfrm>
            <a:off x="2484874" y="3187999"/>
            <a:ext cx="636502" cy="0"/>
          </a:xfrm>
          <a:prstGeom prst="line">
            <a:avLst/>
          </a:prstGeom>
          <a:ln w="44450">
            <a:solidFill>
              <a:schemeClr val="accent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616"/>
          <p:cNvSpPr/>
          <p:nvPr userDrawn="1"/>
        </p:nvSpPr>
        <p:spPr>
          <a:xfrm>
            <a:off x="1205345" y="2399321"/>
            <a:ext cx="1577356" cy="1577356"/>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0" name="Shape 612"/>
          <p:cNvSpPr/>
          <p:nvPr userDrawn="1"/>
        </p:nvSpPr>
        <p:spPr>
          <a:xfrm>
            <a:off x="4413956" y="3187999"/>
            <a:ext cx="636502" cy="0"/>
          </a:xfrm>
          <a:prstGeom prst="line">
            <a:avLst/>
          </a:prstGeom>
          <a:ln w="44450">
            <a:solidFill>
              <a:schemeClr val="tx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3" name="Shape 620"/>
          <p:cNvSpPr/>
          <p:nvPr userDrawn="1"/>
        </p:nvSpPr>
        <p:spPr>
          <a:xfrm>
            <a:off x="3175160" y="2399321"/>
            <a:ext cx="1577356" cy="1577356"/>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7" name="Shape 613"/>
          <p:cNvSpPr/>
          <p:nvPr userDrawn="1"/>
        </p:nvSpPr>
        <p:spPr>
          <a:xfrm>
            <a:off x="6406010" y="3187999"/>
            <a:ext cx="636502" cy="0"/>
          </a:xfrm>
          <a:prstGeom prst="line">
            <a:avLst/>
          </a:prstGeom>
          <a:ln w="44450">
            <a:solidFill>
              <a:schemeClr val="accent3"/>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8" name="Shape 624"/>
          <p:cNvSpPr/>
          <p:nvPr userDrawn="1"/>
        </p:nvSpPr>
        <p:spPr>
          <a:xfrm>
            <a:off x="5144975" y="2399321"/>
            <a:ext cx="1577356" cy="1577356"/>
          </a:xfrm>
          <a:prstGeom prst="ellipse">
            <a:avLst/>
          </a:pr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2" name="Shape 628"/>
          <p:cNvSpPr/>
          <p:nvPr userDrawn="1"/>
        </p:nvSpPr>
        <p:spPr>
          <a:xfrm>
            <a:off x="7114790" y="2405006"/>
            <a:ext cx="1577356" cy="1577356"/>
          </a:xfrm>
          <a:prstGeom prst="ellipse">
            <a:avLst/>
          </a:pr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6" name="Tijdelijke aanduiding voor tekst 8"/>
          <p:cNvSpPr>
            <a:spLocks noGrp="1" noChangeAspect="1"/>
          </p:cNvSpPr>
          <p:nvPr>
            <p:ph type="body" sz="quarter" idx="10" hasCustomPrompt="1"/>
          </p:nvPr>
        </p:nvSpPr>
        <p:spPr>
          <a:xfrm>
            <a:off x="1359877"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7" name="Tijdelijke aanduiding voor tekst 8"/>
          <p:cNvSpPr>
            <a:spLocks noGrp="1" noChangeAspect="1"/>
          </p:cNvSpPr>
          <p:nvPr>
            <p:ph type="body" sz="quarter" idx="11" hasCustomPrompt="1"/>
          </p:nvPr>
        </p:nvSpPr>
        <p:spPr>
          <a:xfrm>
            <a:off x="1359877"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a:t>Klik hier om tekst toe</a:t>
            </a:r>
          </a:p>
          <a:p>
            <a:pPr lvl="0"/>
            <a:r>
              <a:rPr lang="nl-BE"/>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9" name="Tijdelijke aanduiding voor tekst 8"/>
          <p:cNvSpPr>
            <a:spLocks noGrp="1" noChangeAspect="1"/>
          </p:cNvSpPr>
          <p:nvPr>
            <p:ph type="body" sz="quarter" idx="12" hasCustomPrompt="1"/>
          </p:nvPr>
        </p:nvSpPr>
        <p:spPr>
          <a:xfrm>
            <a:off x="3325911"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1" name="Tijdelijke aanduiding voor tekst 8"/>
          <p:cNvSpPr>
            <a:spLocks noGrp="1" noChangeAspect="1"/>
          </p:cNvSpPr>
          <p:nvPr>
            <p:ph type="body" sz="quarter" idx="13" hasCustomPrompt="1"/>
          </p:nvPr>
        </p:nvSpPr>
        <p:spPr>
          <a:xfrm>
            <a:off x="3325911"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a:t>Klik hier om tekst toe</a:t>
            </a:r>
          </a:p>
          <a:p>
            <a:pPr lvl="0"/>
            <a:r>
              <a:rPr lang="nl-BE"/>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3" name="Tijdelijke aanduiding voor tekst 8"/>
          <p:cNvSpPr>
            <a:spLocks noGrp="1" noChangeAspect="1"/>
          </p:cNvSpPr>
          <p:nvPr>
            <p:ph type="body" sz="quarter" idx="14" hasCustomPrompt="1"/>
          </p:nvPr>
        </p:nvSpPr>
        <p:spPr>
          <a:xfrm>
            <a:off x="5283803"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6" name="Tijdelijke aanduiding voor tekst 8"/>
          <p:cNvSpPr>
            <a:spLocks noGrp="1" noChangeAspect="1"/>
          </p:cNvSpPr>
          <p:nvPr>
            <p:ph type="body" sz="quarter" idx="15" hasCustomPrompt="1"/>
          </p:nvPr>
        </p:nvSpPr>
        <p:spPr>
          <a:xfrm>
            <a:off x="5283803"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a:t>Klik hier om tekst toe</a:t>
            </a:r>
          </a:p>
          <a:p>
            <a:pPr lvl="0"/>
            <a:r>
              <a:rPr lang="nl-BE"/>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8" name="Tijdelijke aanduiding voor tekst 8"/>
          <p:cNvSpPr>
            <a:spLocks noGrp="1" noChangeAspect="1"/>
          </p:cNvSpPr>
          <p:nvPr>
            <p:ph type="body" sz="quarter" idx="16" hasCustomPrompt="1"/>
          </p:nvPr>
        </p:nvSpPr>
        <p:spPr>
          <a:xfrm>
            <a:off x="7263211" y="2723465"/>
            <a:ext cx="1265310" cy="213047"/>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a:t>TITEL 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9" name="Tijdelijke aanduiding voor tekst 8"/>
          <p:cNvSpPr>
            <a:spLocks noGrp="1" noChangeAspect="1"/>
          </p:cNvSpPr>
          <p:nvPr>
            <p:ph type="body" sz="quarter" idx="17" hasCustomPrompt="1"/>
          </p:nvPr>
        </p:nvSpPr>
        <p:spPr>
          <a:xfrm>
            <a:off x="7263211" y="3081475"/>
            <a:ext cx="1265310" cy="664254"/>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a:t>Klik hier om tekst toe</a:t>
            </a:r>
          </a:p>
          <a:p>
            <a:pPr lvl="0"/>
            <a:r>
              <a:rPr lang="nl-BE"/>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1" name="Tijdelijke aanduiding voor tekst 8"/>
          <p:cNvSpPr>
            <a:spLocks noGrp="1" noChangeAspect="1"/>
          </p:cNvSpPr>
          <p:nvPr>
            <p:ph type="body" sz="quarter" idx="18" hasCustomPrompt="1"/>
          </p:nvPr>
        </p:nvSpPr>
        <p:spPr>
          <a:xfrm>
            <a:off x="1205345" y="1249752"/>
            <a:ext cx="6742800" cy="792804"/>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21" name="TextBox 2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591771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03</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Shape 945"/>
          <p:cNvSpPr/>
          <p:nvPr userDrawn="1"/>
        </p:nvSpPr>
        <p:spPr>
          <a:xfrm>
            <a:off x="5038616"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3" name="Shape 946"/>
          <p:cNvSpPr/>
          <p:nvPr userDrawn="1"/>
        </p:nvSpPr>
        <p:spPr>
          <a:xfrm>
            <a:off x="4518425"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4" name="Shape 947"/>
          <p:cNvSpPr/>
          <p:nvPr userDrawn="1"/>
        </p:nvSpPr>
        <p:spPr>
          <a:xfrm>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6608436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03</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Shape 945"/>
          <p:cNvSpPr/>
          <p:nvPr userDrawn="1"/>
        </p:nvSpPr>
        <p:spPr>
          <a:xfrm>
            <a:off x="5038616"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tx1">
              <a:lumMod val="40000"/>
              <a:lumOff val="60000"/>
            </a:schemeClr>
          </a:solidFill>
          <a:ln w="12700">
            <a:miter lim="400000"/>
          </a:ln>
        </p:spPr>
        <p:txBody>
          <a:bodyPr lIns="50800" tIns="50800" rIns="50800" bIns="50800" anchor="ctr"/>
          <a:lstStyle/>
          <a:p>
            <a:pPr lvl="0" algn="ctr"/>
            <a:endParaRPr sz="1000" baseline="0">
              <a:solidFill>
                <a:srgbClr val="FFFFFF"/>
              </a:solidFill>
              <a:latin typeface="Helvetica Light"/>
              <a:ea typeface="Helvetica Light"/>
              <a:cs typeface="Helvetica Light"/>
            </a:endParaRPr>
          </a:p>
        </p:txBody>
      </p:sp>
      <p:sp>
        <p:nvSpPr>
          <p:cNvPr id="23" name="Shape 946"/>
          <p:cNvSpPr/>
          <p:nvPr userDrawn="1"/>
        </p:nvSpPr>
        <p:spPr>
          <a:xfrm>
            <a:off x="4518425"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tx1">
              <a:lumMod val="40000"/>
              <a:lumOff val="60000"/>
            </a:schemeClr>
          </a:solidFill>
          <a:ln w="12700">
            <a:miter lim="400000"/>
          </a:ln>
        </p:spPr>
        <p:txBody>
          <a:bodyPr lIns="50800" tIns="50800" rIns="50800" bIns="50800" anchor="ctr"/>
          <a:lstStyle/>
          <a:p>
            <a:pPr lvl="0" algn="ctr"/>
            <a:endParaRPr sz="1000" baseline="0">
              <a:solidFill>
                <a:srgbClr val="FFFFFF"/>
              </a:solidFill>
              <a:latin typeface="Helvetica Light"/>
              <a:ea typeface="Helvetica Light"/>
              <a:cs typeface="Helvetica Light"/>
            </a:endParaRPr>
          </a:p>
        </p:txBody>
      </p:sp>
      <p:sp>
        <p:nvSpPr>
          <p:cNvPr id="24" name="Shape 947"/>
          <p:cNvSpPr/>
          <p:nvPr userDrawn="1"/>
        </p:nvSpPr>
        <p:spPr>
          <a:xfrm>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728472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foto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0" y="548641"/>
            <a:ext cx="3636351" cy="550331"/>
          </a:xfrm>
          <a:prstGeom prst="rect">
            <a:avLst/>
          </a:prstGeom>
        </p:spPr>
        <p:txBody>
          <a:bodyPr/>
          <a:lstStyle>
            <a:lvl1pPr>
              <a:defRPr sz="3200" baseline="0"/>
            </a:lvl1pPr>
          </a:lstStyle>
          <a:p>
            <a:r>
              <a:rPr lang="nl-BE" dirty="0"/>
              <a:t>Titelstijl bewerken</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0" y="1803660"/>
            <a:ext cx="3636351" cy="2383692"/>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2" name="Picture Placeholder 2"/>
          <p:cNvSpPr>
            <a:spLocks noGrp="1"/>
          </p:cNvSpPr>
          <p:nvPr>
            <p:ph type="pic" sz="quarter" idx="13" hasCustomPrompt="1"/>
          </p:nvPr>
        </p:nvSpPr>
        <p:spPr>
          <a:xfrm>
            <a:off x="4678057" y="548641"/>
            <a:ext cx="3721630" cy="3638711"/>
          </a:xfrm>
          <a:prstGeom prst="rect">
            <a:avLst/>
          </a:prstGeo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38872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Proces 03</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Shape 947"/>
          <p:cNvSpPr/>
          <p:nvPr userDrawn="1"/>
        </p:nvSpPr>
        <p:spPr>
          <a:xfrm rot="20487573">
            <a:off x="3137709"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1190430"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6078341"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862442"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1190430" y="1254349"/>
            <a:ext cx="1265310" cy="213047"/>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1" hasCustomPrompt="1"/>
          </p:nvPr>
        </p:nvSpPr>
        <p:spPr>
          <a:xfrm>
            <a:off x="1205345" y="1801347"/>
            <a:ext cx="1395924" cy="1147280"/>
          </a:xfr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2" hasCustomPrompt="1"/>
          </p:nvPr>
        </p:nvSpPr>
        <p:spPr>
          <a:xfrm>
            <a:off x="6979255" y="1251079"/>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13" hasCustomPrompt="1"/>
          </p:nvPr>
        </p:nvSpPr>
        <p:spPr>
          <a:xfrm>
            <a:off x="6979255" y="1801347"/>
            <a:ext cx="1395924" cy="114728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14" hasCustomPrompt="1"/>
          </p:nvPr>
        </p:nvSpPr>
        <p:spPr>
          <a:xfrm>
            <a:off x="6979255" y="3090525"/>
            <a:ext cx="1395924" cy="235039"/>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15" hasCustomPrompt="1"/>
          </p:nvPr>
        </p:nvSpPr>
        <p:spPr>
          <a:xfrm>
            <a:off x="6979255" y="3637523"/>
            <a:ext cx="1395924" cy="886810"/>
          </a:xfr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8" name="Shape 947"/>
          <p:cNvSpPr/>
          <p:nvPr userDrawn="1"/>
        </p:nvSpPr>
        <p:spPr>
          <a:xfrm>
            <a:off x="4283875" y="2702356"/>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9" name="Shape 947"/>
          <p:cNvSpPr/>
          <p:nvPr userDrawn="1"/>
        </p:nvSpPr>
        <p:spPr>
          <a:xfrm rot="21311636">
            <a:off x="2272458" y="2798833"/>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Tree>
    <p:extLst>
      <p:ext uri="{BB962C8B-B14F-4D97-AF65-F5344CB8AC3E}">
        <p14:creationId xmlns:p14="http://schemas.microsoft.com/office/powerpoint/2010/main" val="4754707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kst + pie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grpSp>
        <p:nvGrpSpPr>
          <p:cNvPr id="18" name="Group 17"/>
          <p:cNvGrpSpPr/>
          <p:nvPr userDrawn="1"/>
        </p:nvGrpSpPr>
        <p:grpSpPr>
          <a:xfrm>
            <a:off x="1107588" y="965555"/>
            <a:ext cx="7468667" cy="1378634"/>
            <a:chOff x="2181036" y="3780819"/>
            <a:chExt cx="19691246" cy="3634786"/>
          </a:xfrm>
        </p:grpSpPr>
        <p:grpSp>
          <p:nvGrpSpPr>
            <p:cNvPr id="19" name="Group 18"/>
            <p:cNvGrpSpPr/>
            <p:nvPr/>
          </p:nvGrpSpPr>
          <p:grpSpPr>
            <a:xfrm>
              <a:off x="2181036" y="3780819"/>
              <a:ext cx="3634786" cy="3634786"/>
              <a:chOff x="2181036" y="3780819"/>
              <a:chExt cx="3634786" cy="3634786"/>
            </a:xfrm>
          </p:grpSpPr>
          <p:graphicFrame>
            <p:nvGraphicFramePr>
              <p:cNvPr id="38" name="Chart 59"/>
              <p:cNvGraphicFramePr/>
              <p:nvPr>
                <p:extLst/>
              </p:nvPr>
            </p:nvGraphicFramePr>
            <p:xfrm>
              <a:off x="2181036" y="3780819"/>
              <a:ext cx="3634786" cy="3634786"/>
            </p:xfrm>
            <a:graphic>
              <a:graphicData uri="http://schemas.openxmlformats.org/drawingml/2006/chart">
                <c:chart xmlns:c="http://schemas.openxmlformats.org/drawingml/2006/chart" xmlns:r="http://schemas.openxmlformats.org/officeDocument/2006/relationships" r:id="rId3"/>
              </a:graphicData>
            </a:graphic>
          </p:graphicFrame>
          <p:sp>
            <p:nvSpPr>
              <p:cNvPr id="42" name="Shape 60"/>
              <p:cNvSpPr/>
              <p:nvPr/>
            </p:nvSpPr>
            <p:spPr>
              <a:xfrm>
                <a:off x="2356032" y="3955815"/>
                <a:ext cx="3284795" cy="3284797"/>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46" name="Shape 61"/>
              <p:cNvSpPr/>
              <p:nvPr/>
            </p:nvSpPr>
            <p:spPr>
              <a:xfrm>
                <a:off x="2913864"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75%</a:t>
                </a:r>
              </a:p>
            </p:txBody>
          </p:sp>
        </p:grpSp>
        <p:grpSp>
          <p:nvGrpSpPr>
            <p:cNvPr id="20" name="Group 19"/>
            <p:cNvGrpSpPr/>
            <p:nvPr/>
          </p:nvGrpSpPr>
          <p:grpSpPr>
            <a:xfrm>
              <a:off x="7533189" y="3780819"/>
              <a:ext cx="3634786" cy="3634786"/>
              <a:chOff x="7533189" y="3780819"/>
              <a:chExt cx="3634786" cy="3634786"/>
            </a:xfrm>
          </p:grpSpPr>
          <p:graphicFrame>
            <p:nvGraphicFramePr>
              <p:cNvPr id="35" name="Chart 62"/>
              <p:cNvGraphicFramePr/>
              <p:nvPr>
                <p:extLst/>
              </p:nvPr>
            </p:nvGraphicFramePr>
            <p:xfrm>
              <a:off x="7533189" y="3780819"/>
              <a:ext cx="3634786" cy="3634786"/>
            </p:xfrm>
            <a:graphic>
              <a:graphicData uri="http://schemas.openxmlformats.org/drawingml/2006/chart">
                <c:chart xmlns:c="http://schemas.openxmlformats.org/drawingml/2006/chart" xmlns:r="http://schemas.openxmlformats.org/officeDocument/2006/relationships" r:id="rId4"/>
              </a:graphicData>
            </a:graphic>
          </p:graphicFrame>
          <p:sp>
            <p:nvSpPr>
              <p:cNvPr id="36" name="Shape 63"/>
              <p:cNvSpPr/>
              <p:nvPr/>
            </p:nvSpPr>
            <p:spPr>
              <a:xfrm>
                <a:off x="7708185"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7" name="Shape 64"/>
              <p:cNvSpPr/>
              <p:nvPr/>
            </p:nvSpPr>
            <p:spPr>
              <a:xfrm>
                <a:off x="8266017"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60%</a:t>
                </a:r>
              </a:p>
            </p:txBody>
          </p:sp>
        </p:grpSp>
        <p:grpSp>
          <p:nvGrpSpPr>
            <p:cNvPr id="21" name="Group 20"/>
            <p:cNvGrpSpPr/>
            <p:nvPr/>
          </p:nvGrpSpPr>
          <p:grpSpPr>
            <a:xfrm>
              <a:off x="12885343" y="3780819"/>
              <a:ext cx="3634786" cy="3634786"/>
              <a:chOff x="12885343" y="3780819"/>
              <a:chExt cx="3634786" cy="3634786"/>
            </a:xfrm>
          </p:grpSpPr>
          <p:graphicFrame>
            <p:nvGraphicFramePr>
              <p:cNvPr id="32" name="Chart 65"/>
              <p:cNvGraphicFramePr/>
              <p:nvPr>
                <p:extLst/>
              </p:nvPr>
            </p:nvGraphicFramePr>
            <p:xfrm>
              <a:off x="12885343" y="3780819"/>
              <a:ext cx="3634786" cy="3634786"/>
            </p:xfrm>
            <a:graphic>
              <a:graphicData uri="http://schemas.openxmlformats.org/drawingml/2006/chart">
                <c:chart xmlns:c="http://schemas.openxmlformats.org/drawingml/2006/chart" xmlns:r="http://schemas.openxmlformats.org/officeDocument/2006/relationships" r:id="rId5"/>
              </a:graphicData>
            </a:graphic>
          </p:graphicFrame>
          <p:sp>
            <p:nvSpPr>
              <p:cNvPr id="33" name="Shape 66"/>
              <p:cNvSpPr/>
              <p:nvPr/>
            </p:nvSpPr>
            <p:spPr>
              <a:xfrm>
                <a:off x="13060339"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4" name="Shape 67"/>
              <p:cNvSpPr/>
              <p:nvPr/>
            </p:nvSpPr>
            <p:spPr>
              <a:xfrm>
                <a:off x="13618171"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45%</a:t>
                </a:r>
              </a:p>
            </p:txBody>
          </p:sp>
        </p:grpSp>
        <p:grpSp>
          <p:nvGrpSpPr>
            <p:cNvPr id="26" name="Group 25"/>
            <p:cNvGrpSpPr/>
            <p:nvPr/>
          </p:nvGrpSpPr>
          <p:grpSpPr>
            <a:xfrm>
              <a:off x="18237496" y="3780819"/>
              <a:ext cx="3634786" cy="3634786"/>
              <a:chOff x="18237496" y="3780819"/>
              <a:chExt cx="3634786" cy="3634786"/>
            </a:xfrm>
          </p:grpSpPr>
          <p:graphicFrame>
            <p:nvGraphicFramePr>
              <p:cNvPr id="27" name="Chart 68"/>
              <p:cNvGraphicFramePr/>
              <p:nvPr>
                <p:extLst/>
              </p:nvPr>
            </p:nvGraphicFramePr>
            <p:xfrm>
              <a:off x="18237496" y="3780819"/>
              <a:ext cx="3634786" cy="363478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69"/>
              <p:cNvSpPr/>
              <p:nvPr/>
            </p:nvSpPr>
            <p:spPr>
              <a:xfrm>
                <a:off x="18412491"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1" name="Shape 70"/>
              <p:cNvSpPr/>
              <p:nvPr/>
            </p:nvSpPr>
            <p:spPr>
              <a:xfrm>
                <a:off x="18970324" y="5017784"/>
                <a:ext cx="2169130"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13%</a:t>
                </a:r>
              </a:p>
            </p:txBody>
          </p:sp>
        </p:grpSp>
      </p:grpSp>
      <p:sp>
        <p:nvSpPr>
          <p:cNvPr id="54" name="Shape 185"/>
          <p:cNvSpPr/>
          <p:nvPr userDrawn="1"/>
        </p:nvSpPr>
        <p:spPr>
          <a:xfrm>
            <a:off x="3203973"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a:solidFill>
                  <a:schemeClr val="tx2"/>
                </a:solidFill>
              </a:rPr>
              <a:t>Lorem ipsum dolor sit </a:t>
            </a:r>
            <a:r>
              <a:rPr lang="en-US" sz="1200" err="1">
                <a:solidFill>
                  <a:schemeClr val="tx2"/>
                </a:solidFill>
              </a:rPr>
              <a:t>amet</a:t>
            </a:r>
            <a:r>
              <a:rPr lang="en-US" sz="1200">
                <a:solidFill>
                  <a:schemeClr val="tx2"/>
                </a:solidFill>
              </a:rPr>
              <a:t>, </a:t>
            </a:r>
            <a:r>
              <a:rPr lang="en-US" sz="1200" err="1">
                <a:solidFill>
                  <a:schemeClr val="tx2"/>
                </a:solidFill>
              </a:rPr>
              <a:t>consectetuer</a:t>
            </a:r>
            <a:r>
              <a:rPr lang="en-US" sz="1200">
                <a:solidFill>
                  <a:schemeClr val="tx2"/>
                </a:solidFill>
              </a:rPr>
              <a:t> </a:t>
            </a:r>
            <a:r>
              <a:rPr lang="en-US" sz="1200" err="1">
                <a:solidFill>
                  <a:schemeClr val="tx2"/>
                </a:solidFill>
              </a:rPr>
              <a:t>adipiscing</a:t>
            </a:r>
            <a:r>
              <a:rPr lang="en-US" sz="1200">
                <a:solidFill>
                  <a:schemeClr val="tx2"/>
                </a:solidFill>
              </a:rPr>
              <a:t> </a:t>
            </a:r>
            <a:r>
              <a:rPr lang="en-US" sz="1200" err="1">
                <a:solidFill>
                  <a:schemeClr val="tx2"/>
                </a:solidFill>
              </a:rPr>
              <a:t>elit</a:t>
            </a:r>
            <a:r>
              <a:rPr lang="en-US" sz="1200">
                <a:solidFill>
                  <a:schemeClr val="tx2"/>
                </a:solidFill>
              </a:rPr>
              <a:t>, </a:t>
            </a:r>
            <a:r>
              <a:rPr lang="en-US" sz="1200" err="1">
                <a:solidFill>
                  <a:schemeClr val="tx2"/>
                </a:solidFill>
              </a:rPr>
              <a:t>sed</a:t>
            </a:r>
            <a:r>
              <a:rPr lang="en-US" sz="1200">
                <a:solidFill>
                  <a:schemeClr val="tx2"/>
                </a:solidFill>
              </a:rPr>
              <a:t> </a:t>
            </a:r>
            <a:r>
              <a:rPr lang="en-US" sz="1200" err="1">
                <a:solidFill>
                  <a:schemeClr val="tx2"/>
                </a:solidFill>
              </a:rPr>
              <a:t>diam</a:t>
            </a:r>
            <a:r>
              <a:rPr lang="en-US" sz="1200">
                <a:solidFill>
                  <a:schemeClr val="tx2"/>
                </a:solidFill>
              </a:rPr>
              <a:t> </a:t>
            </a:r>
            <a:r>
              <a:rPr lang="en-US" sz="1200" err="1">
                <a:solidFill>
                  <a:schemeClr val="tx2"/>
                </a:solidFill>
              </a:rPr>
              <a:t>nonummy</a:t>
            </a:r>
            <a:r>
              <a:rPr lang="en-US" sz="1200">
                <a:solidFill>
                  <a:schemeClr val="tx2"/>
                </a:solidFill>
              </a:rPr>
              <a:t> </a:t>
            </a:r>
            <a:r>
              <a:rPr lang="en-US" sz="1200" err="1">
                <a:solidFill>
                  <a:schemeClr val="tx2"/>
                </a:solidFill>
              </a:rPr>
              <a:t>nibh</a:t>
            </a:r>
            <a:r>
              <a:rPr lang="en-US" sz="1200">
                <a:solidFill>
                  <a:schemeClr val="tx2"/>
                </a:solidFill>
              </a:rPr>
              <a:t> </a:t>
            </a:r>
            <a:r>
              <a:rPr lang="en-US" sz="1200" err="1">
                <a:solidFill>
                  <a:schemeClr val="tx2"/>
                </a:solidFill>
              </a:rPr>
              <a:t>euismod</a:t>
            </a:r>
            <a:r>
              <a:rPr lang="en-US" sz="1200">
                <a:solidFill>
                  <a:schemeClr val="tx2"/>
                </a:solidFill>
              </a:rPr>
              <a:t> </a:t>
            </a:r>
            <a:r>
              <a:rPr lang="en-US" sz="1200" err="1">
                <a:solidFill>
                  <a:schemeClr val="tx2"/>
                </a:solidFill>
              </a:rPr>
              <a:t>tincidunt</a:t>
            </a:r>
            <a:r>
              <a:rPr lang="en-US" sz="1200">
                <a:solidFill>
                  <a:schemeClr val="tx2"/>
                </a:solidFill>
              </a:rPr>
              <a:t> </a:t>
            </a:r>
            <a:r>
              <a:rPr lang="en-US" sz="1200" err="1">
                <a:solidFill>
                  <a:schemeClr val="tx2"/>
                </a:solidFill>
              </a:rPr>
              <a:t>ut</a:t>
            </a:r>
            <a:r>
              <a:rPr lang="en-US" sz="1200">
                <a:solidFill>
                  <a:schemeClr val="tx2"/>
                </a:solidFill>
              </a:rPr>
              <a:t> </a:t>
            </a:r>
            <a:r>
              <a:rPr lang="en-US" sz="1200" err="1">
                <a:solidFill>
                  <a:schemeClr val="tx2"/>
                </a:solidFill>
              </a:rPr>
              <a:t>laoreet</a:t>
            </a:r>
            <a:r>
              <a:rPr lang="en-US" sz="1200">
                <a:solidFill>
                  <a:schemeClr val="tx2"/>
                </a:solidFill>
              </a:rPr>
              <a:t> </a:t>
            </a:r>
            <a:r>
              <a:rPr lang="en-US" sz="1200" err="1">
                <a:solidFill>
                  <a:schemeClr val="tx2"/>
                </a:solidFill>
              </a:rPr>
              <a:t>dolore</a:t>
            </a:r>
            <a:r>
              <a:rPr lang="en-US" sz="1200">
                <a:solidFill>
                  <a:schemeClr val="tx2"/>
                </a:solidFill>
              </a:rPr>
              <a:t> magna </a:t>
            </a:r>
            <a:r>
              <a:rPr lang="en-US" sz="1200" err="1">
                <a:solidFill>
                  <a:schemeClr val="tx2"/>
                </a:solidFill>
              </a:rPr>
              <a:t>aliquam</a:t>
            </a:r>
            <a:r>
              <a:rPr lang="en-US" sz="1200">
                <a:solidFill>
                  <a:schemeClr val="tx2"/>
                </a:solidFill>
              </a:rPr>
              <a:t> </a:t>
            </a:r>
            <a:r>
              <a:rPr lang="en-US" sz="1200" err="1">
                <a:solidFill>
                  <a:schemeClr val="tx2"/>
                </a:solidFill>
              </a:rPr>
              <a:t>erat</a:t>
            </a:r>
            <a:r>
              <a:rPr lang="en-US" sz="1200">
                <a:solidFill>
                  <a:schemeClr val="tx2"/>
                </a:solidFill>
              </a:rPr>
              <a:t> </a:t>
            </a:r>
            <a:r>
              <a:rPr lang="en-US" sz="1200" err="1">
                <a:solidFill>
                  <a:schemeClr val="tx2"/>
                </a:solidFill>
              </a:rPr>
              <a:t>volutpat</a:t>
            </a:r>
            <a:r>
              <a:rPr lang="en-US" sz="1200">
                <a:solidFill>
                  <a:schemeClr val="tx2"/>
                </a:solidFill>
              </a:rPr>
              <a:t>. </a:t>
            </a:r>
            <a:r>
              <a:rPr lang="en-US" sz="1200" err="1">
                <a:solidFill>
                  <a:schemeClr val="tx2"/>
                </a:solidFill>
              </a:rPr>
              <a:t>Ut</a:t>
            </a:r>
            <a:r>
              <a:rPr lang="en-US" sz="1200">
                <a:solidFill>
                  <a:schemeClr val="tx2"/>
                </a:solidFill>
              </a:rPr>
              <a:t> </a:t>
            </a:r>
            <a:r>
              <a:rPr lang="en-US" sz="1200" err="1">
                <a:solidFill>
                  <a:schemeClr val="tx2"/>
                </a:solidFill>
              </a:rPr>
              <a:t>wisi</a:t>
            </a:r>
            <a:r>
              <a:rPr lang="en-US" sz="1200">
                <a:solidFill>
                  <a:schemeClr val="tx2"/>
                </a:solidFill>
              </a:rPr>
              <a:t> </a:t>
            </a:r>
            <a:r>
              <a:rPr lang="en-US" sz="1200" err="1">
                <a:solidFill>
                  <a:schemeClr val="tx2"/>
                </a:solidFill>
              </a:rPr>
              <a:t>enim</a:t>
            </a:r>
            <a:r>
              <a:rPr lang="en-US" sz="1200">
                <a:solidFill>
                  <a:schemeClr val="tx2"/>
                </a:solidFill>
              </a:rPr>
              <a:t> ad minim </a:t>
            </a:r>
            <a:r>
              <a:rPr lang="en-US" sz="1200" err="1">
                <a:solidFill>
                  <a:schemeClr val="tx2"/>
                </a:solidFill>
              </a:rPr>
              <a:t>veniam</a:t>
            </a:r>
            <a:r>
              <a:rPr lang="en-US" sz="1200">
                <a:solidFill>
                  <a:schemeClr val="tx2"/>
                </a:solidFill>
              </a:rPr>
              <a:t>, </a:t>
            </a:r>
            <a:r>
              <a:rPr lang="en-US" sz="1200" err="1">
                <a:solidFill>
                  <a:schemeClr val="tx2"/>
                </a:solidFill>
              </a:rPr>
              <a:t>quis</a:t>
            </a:r>
            <a:r>
              <a:rPr lang="en-US" sz="1200">
                <a:solidFill>
                  <a:schemeClr val="tx2"/>
                </a:solidFill>
              </a:rPr>
              <a:t> </a:t>
            </a:r>
            <a:r>
              <a:rPr lang="en-US" sz="1200" err="1">
                <a:solidFill>
                  <a:schemeClr val="tx2"/>
                </a:solidFill>
              </a:rPr>
              <a:t>autem</a:t>
            </a:r>
            <a:r>
              <a:rPr lang="en-US" sz="1200">
                <a:solidFill>
                  <a:schemeClr val="tx2"/>
                </a:solidFill>
              </a:rPr>
              <a:t> </a:t>
            </a:r>
            <a:r>
              <a:rPr lang="en-US" sz="1200" err="1">
                <a:solidFill>
                  <a:schemeClr val="tx2"/>
                </a:solidFill>
              </a:rPr>
              <a:t>vel</a:t>
            </a:r>
            <a:r>
              <a:rPr lang="en-US" sz="1200">
                <a:solidFill>
                  <a:schemeClr val="tx2"/>
                </a:solidFill>
              </a:rPr>
              <a:t> </a:t>
            </a:r>
            <a:r>
              <a:rPr lang="en-US" sz="1200" err="1">
                <a:solidFill>
                  <a:schemeClr val="tx2"/>
                </a:solidFill>
              </a:rPr>
              <a:t>eum</a:t>
            </a:r>
            <a:r>
              <a:rPr lang="en-US" sz="1200">
                <a:solidFill>
                  <a:schemeClr val="tx2"/>
                </a:solidFill>
              </a:rPr>
              <a:t> </a:t>
            </a:r>
            <a:r>
              <a:rPr lang="en-US" sz="1200" err="1">
                <a:solidFill>
                  <a:schemeClr val="tx2"/>
                </a:solidFill>
              </a:rPr>
              <a:t>iriure</a:t>
            </a:r>
            <a:r>
              <a:rPr lang="en-US" sz="1200">
                <a:solidFill>
                  <a:schemeClr val="tx2"/>
                </a:solidFill>
              </a:rPr>
              <a:t> dolor in </a:t>
            </a:r>
            <a:r>
              <a:rPr lang="en-US" sz="1200" err="1">
                <a:solidFill>
                  <a:schemeClr val="tx2"/>
                </a:solidFill>
              </a:rPr>
              <a:t>hendrerit</a:t>
            </a:r>
            <a:r>
              <a:rPr lang="en-US" sz="1200">
                <a:solidFill>
                  <a:schemeClr val="tx2"/>
                </a:solidFill>
              </a:rPr>
              <a:t> in </a:t>
            </a:r>
            <a:r>
              <a:rPr lang="en-US" sz="1200" err="1">
                <a:solidFill>
                  <a:schemeClr val="tx2"/>
                </a:solidFill>
              </a:rPr>
              <a:t>vulputate</a:t>
            </a:r>
            <a:r>
              <a:rPr lang="en-US" sz="1200">
                <a:solidFill>
                  <a:schemeClr val="tx2"/>
                </a:solidFill>
              </a:rPr>
              <a:t> </a:t>
            </a:r>
            <a:r>
              <a:rPr lang="en-US" sz="1200" err="1">
                <a:solidFill>
                  <a:schemeClr val="tx2"/>
                </a:solidFill>
              </a:rPr>
              <a:t>velit</a:t>
            </a:r>
            <a:r>
              <a:rPr lang="en-US" sz="1200">
                <a:solidFill>
                  <a:schemeClr val="tx2"/>
                </a:solidFill>
              </a:rPr>
              <a:t> </a:t>
            </a:r>
            <a:r>
              <a:rPr lang="en-US" sz="1200" err="1">
                <a:solidFill>
                  <a:schemeClr val="tx2"/>
                </a:solidFill>
              </a:rPr>
              <a:t>esse</a:t>
            </a:r>
            <a:r>
              <a:rPr lang="en-US" sz="1200">
                <a:solidFill>
                  <a:schemeClr val="tx2"/>
                </a:solidFill>
              </a:rPr>
              <a:t> </a:t>
            </a:r>
            <a:r>
              <a:rPr lang="en-US" sz="1200" err="1">
                <a:solidFill>
                  <a:schemeClr val="tx2"/>
                </a:solidFill>
              </a:rPr>
              <a:t>molestie</a:t>
            </a:r>
            <a:r>
              <a:rPr lang="en-US" sz="1200">
                <a:solidFill>
                  <a:schemeClr val="tx2"/>
                </a:solidFill>
              </a:rPr>
              <a:t> </a:t>
            </a:r>
            <a:r>
              <a:rPr lang="en-US" sz="1200" err="1">
                <a:solidFill>
                  <a:schemeClr val="tx2"/>
                </a:solidFill>
              </a:rPr>
              <a:t>praesent</a:t>
            </a:r>
            <a:r>
              <a:rPr lang="en-US" sz="1200">
                <a:solidFill>
                  <a:schemeClr val="tx2"/>
                </a:solidFill>
              </a:rPr>
              <a:t> </a:t>
            </a:r>
            <a:r>
              <a:rPr lang="en-US" sz="1200" err="1">
                <a:solidFill>
                  <a:schemeClr val="tx2"/>
                </a:solidFill>
              </a:rPr>
              <a:t>luptatum</a:t>
            </a:r>
            <a:r>
              <a:rPr lang="en-US" sz="1200">
                <a:solidFill>
                  <a:schemeClr val="tx2"/>
                </a:solidFill>
              </a:rPr>
              <a:t> </a:t>
            </a:r>
            <a:r>
              <a:rPr lang="en-US" sz="1200" err="1">
                <a:solidFill>
                  <a:schemeClr val="tx2"/>
                </a:solidFill>
              </a:rPr>
              <a:t>zril</a:t>
            </a:r>
            <a:r>
              <a:rPr lang="en-US" sz="1200">
                <a:solidFill>
                  <a:schemeClr val="tx2"/>
                </a:solidFill>
              </a:rPr>
              <a:t> sequitur </a:t>
            </a:r>
            <a:r>
              <a:rPr lang="en-US" sz="1200" err="1">
                <a:solidFill>
                  <a:schemeClr val="tx2"/>
                </a:solidFill>
              </a:rPr>
              <a:t>mutationem</a:t>
            </a:r>
            <a:r>
              <a:rPr lang="en-US" sz="1200">
                <a:solidFill>
                  <a:schemeClr val="tx2"/>
                </a:solidFill>
              </a:rPr>
              <a:t>. </a:t>
            </a:r>
          </a:p>
        </p:txBody>
      </p:sp>
      <p:sp>
        <p:nvSpPr>
          <p:cNvPr id="55" name="Title 1"/>
          <p:cNvSpPr txBox="1">
            <a:spLocks/>
          </p:cNvSpPr>
          <p:nvPr userDrawn="1"/>
        </p:nvSpPr>
        <p:spPr>
          <a:xfrm>
            <a:off x="1107588"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a:t>Proces</a:t>
            </a:r>
          </a:p>
          <a:p>
            <a:pPr algn="r"/>
            <a:r>
              <a:rPr lang="nl-BE" sz="3200"/>
              <a:t>Grafieken</a:t>
            </a:r>
          </a:p>
        </p:txBody>
      </p:sp>
    </p:spTree>
    <p:extLst>
      <p:ext uri="{BB962C8B-B14F-4D97-AF65-F5344CB8AC3E}">
        <p14:creationId xmlns:p14="http://schemas.microsoft.com/office/powerpoint/2010/main" val="37073950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kst + piechart sim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graphicFrame>
        <p:nvGraphicFramePr>
          <p:cNvPr id="25" name="Chart 59"/>
          <p:cNvGraphicFramePr/>
          <p:nvPr userDrawn="1">
            <p:extLst/>
          </p:nvPr>
        </p:nvGraphicFramePr>
        <p:xfrm>
          <a:off x="1107588" y="587183"/>
          <a:ext cx="1378633" cy="1378634"/>
        </p:xfrm>
        <a:graphic>
          <a:graphicData uri="http://schemas.openxmlformats.org/drawingml/2006/chart">
            <c:chart xmlns:c="http://schemas.openxmlformats.org/drawingml/2006/chart" xmlns:r="http://schemas.openxmlformats.org/officeDocument/2006/relationships" r:id="rId3"/>
          </a:graphicData>
        </a:graphic>
      </p:graphicFrame>
      <p:sp>
        <p:nvSpPr>
          <p:cNvPr id="28" name="Shape 61"/>
          <p:cNvSpPr/>
          <p:nvPr userDrawn="1"/>
        </p:nvSpPr>
        <p:spPr>
          <a:xfrm>
            <a:off x="1385541"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75%</a:t>
            </a:r>
          </a:p>
        </p:txBody>
      </p:sp>
      <p:graphicFrame>
        <p:nvGraphicFramePr>
          <p:cNvPr id="29" name="Chart 62"/>
          <p:cNvGraphicFramePr/>
          <p:nvPr userDrawn="1">
            <p:extLst/>
          </p:nvPr>
        </p:nvGraphicFramePr>
        <p:xfrm>
          <a:off x="3137599" y="587183"/>
          <a:ext cx="1378633" cy="1378634"/>
        </p:xfrm>
        <a:graphic>
          <a:graphicData uri="http://schemas.openxmlformats.org/drawingml/2006/chart">
            <c:chart xmlns:c="http://schemas.openxmlformats.org/drawingml/2006/chart" xmlns:r="http://schemas.openxmlformats.org/officeDocument/2006/relationships" r:id="rId4"/>
          </a:graphicData>
        </a:graphic>
      </p:graphicFrame>
      <p:sp>
        <p:nvSpPr>
          <p:cNvPr id="39" name="Shape 64"/>
          <p:cNvSpPr/>
          <p:nvPr userDrawn="1"/>
        </p:nvSpPr>
        <p:spPr>
          <a:xfrm>
            <a:off x="3415552"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60%</a:t>
            </a:r>
          </a:p>
        </p:txBody>
      </p:sp>
      <p:graphicFrame>
        <p:nvGraphicFramePr>
          <p:cNvPr id="40" name="Chart 65"/>
          <p:cNvGraphicFramePr/>
          <p:nvPr userDrawn="1">
            <p:extLst/>
          </p:nvPr>
        </p:nvGraphicFramePr>
        <p:xfrm>
          <a:off x="5167611" y="587183"/>
          <a:ext cx="1378633" cy="1378634"/>
        </p:xfrm>
        <a:graphic>
          <a:graphicData uri="http://schemas.openxmlformats.org/drawingml/2006/chart">
            <c:chart xmlns:c="http://schemas.openxmlformats.org/drawingml/2006/chart" xmlns:r="http://schemas.openxmlformats.org/officeDocument/2006/relationships" r:id="rId5"/>
          </a:graphicData>
        </a:graphic>
      </p:graphicFrame>
      <p:sp>
        <p:nvSpPr>
          <p:cNvPr id="41" name="Shape 67"/>
          <p:cNvSpPr/>
          <p:nvPr userDrawn="1"/>
        </p:nvSpPr>
        <p:spPr>
          <a:xfrm>
            <a:off x="5445564"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45%</a:t>
            </a:r>
          </a:p>
        </p:txBody>
      </p:sp>
      <p:graphicFrame>
        <p:nvGraphicFramePr>
          <p:cNvPr id="43" name="Chart 68"/>
          <p:cNvGraphicFramePr/>
          <p:nvPr userDrawn="1">
            <p:extLst/>
          </p:nvPr>
        </p:nvGraphicFramePr>
        <p:xfrm>
          <a:off x="7197622" y="587183"/>
          <a:ext cx="1378633" cy="1378634"/>
        </p:xfrm>
        <a:graphic>
          <a:graphicData uri="http://schemas.openxmlformats.org/drawingml/2006/chart">
            <c:chart xmlns:c="http://schemas.openxmlformats.org/drawingml/2006/chart" xmlns:r="http://schemas.openxmlformats.org/officeDocument/2006/relationships" r:id="rId6"/>
          </a:graphicData>
        </a:graphic>
      </p:graphicFrame>
      <p:sp>
        <p:nvSpPr>
          <p:cNvPr id="44" name="Shape 70"/>
          <p:cNvSpPr/>
          <p:nvPr userDrawn="1"/>
        </p:nvSpPr>
        <p:spPr>
          <a:xfrm>
            <a:off x="7475575" y="2037915"/>
            <a:ext cx="822726"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13%</a:t>
            </a:r>
          </a:p>
        </p:txBody>
      </p:sp>
      <p:sp>
        <p:nvSpPr>
          <p:cNvPr id="45" name="Shape 185"/>
          <p:cNvSpPr/>
          <p:nvPr userDrawn="1"/>
        </p:nvSpPr>
        <p:spPr>
          <a:xfrm>
            <a:off x="3203973"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a:solidFill>
                  <a:schemeClr val="tx2"/>
                </a:solidFill>
              </a:rPr>
              <a:t>Lorem ipsum dolor sit </a:t>
            </a:r>
            <a:r>
              <a:rPr lang="en-US" sz="1200" err="1">
                <a:solidFill>
                  <a:schemeClr val="tx2"/>
                </a:solidFill>
              </a:rPr>
              <a:t>amet</a:t>
            </a:r>
            <a:r>
              <a:rPr lang="en-US" sz="1200">
                <a:solidFill>
                  <a:schemeClr val="tx2"/>
                </a:solidFill>
              </a:rPr>
              <a:t>, </a:t>
            </a:r>
            <a:r>
              <a:rPr lang="en-US" sz="1200" err="1">
                <a:solidFill>
                  <a:schemeClr val="tx2"/>
                </a:solidFill>
              </a:rPr>
              <a:t>consectetuer</a:t>
            </a:r>
            <a:r>
              <a:rPr lang="en-US" sz="1200">
                <a:solidFill>
                  <a:schemeClr val="tx2"/>
                </a:solidFill>
              </a:rPr>
              <a:t> </a:t>
            </a:r>
            <a:r>
              <a:rPr lang="en-US" sz="1200" err="1">
                <a:solidFill>
                  <a:schemeClr val="tx2"/>
                </a:solidFill>
              </a:rPr>
              <a:t>adipiscing</a:t>
            </a:r>
            <a:r>
              <a:rPr lang="en-US" sz="1200">
                <a:solidFill>
                  <a:schemeClr val="tx2"/>
                </a:solidFill>
              </a:rPr>
              <a:t> </a:t>
            </a:r>
            <a:r>
              <a:rPr lang="en-US" sz="1200" err="1">
                <a:solidFill>
                  <a:schemeClr val="tx2"/>
                </a:solidFill>
              </a:rPr>
              <a:t>elit</a:t>
            </a:r>
            <a:r>
              <a:rPr lang="en-US" sz="1200">
                <a:solidFill>
                  <a:schemeClr val="tx2"/>
                </a:solidFill>
              </a:rPr>
              <a:t>, </a:t>
            </a:r>
            <a:r>
              <a:rPr lang="en-US" sz="1200" err="1">
                <a:solidFill>
                  <a:schemeClr val="tx2"/>
                </a:solidFill>
              </a:rPr>
              <a:t>sed</a:t>
            </a:r>
            <a:r>
              <a:rPr lang="en-US" sz="1200">
                <a:solidFill>
                  <a:schemeClr val="tx2"/>
                </a:solidFill>
              </a:rPr>
              <a:t> </a:t>
            </a:r>
            <a:r>
              <a:rPr lang="en-US" sz="1200" err="1">
                <a:solidFill>
                  <a:schemeClr val="tx2"/>
                </a:solidFill>
              </a:rPr>
              <a:t>diam</a:t>
            </a:r>
            <a:r>
              <a:rPr lang="en-US" sz="1200">
                <a:solidFill>
                  <a:schemeClr val="tx2"/>
                </a:solidFill>
              </a:rPr>
              <a:t> </a:t>
            </a:r>
            <a:r>
              <a:rPr lang="en-US" sz="1200" err="1">
                <a:solidFill>
                  <a:schemeClr val="tx2"/>
                </a:solidFill>
              </a:rPr>
              <a:t>nonummy</a:t>
            </a:r>
            <a:r>
              <a:rPr lang="en-US" sz="1200">
                <a:solidFill>
                  <a:schemeClr val="tx2"/>
                </a:solidFill>
              </a:rPr>
              <a:t> </a:t>
            </a:r>
            <a:r>
              <a:rPr lang="en-US" sz="1200" err="1">
                <a:solidFill>
                  <a:schemeClr val="tx2"/>
                </a:solidFill>
              </a:rPr>
              <a:t>nibh</a:t>
            </a:r>
            <a:r>
              <a:rPr lang="en-US" sz="1200">
                <a:solidFill>
                  <a:schemeClr val="tx2"/>
                </a:solidFill>
              </a:rPr>
              <a:t> </a:t>
            </a:r>
            <a:r>
              <a:rPr lang="en-US" sz="1200" err="1">
                <a:solidFill>
                  <a:schemeClr val="tx2"/>
                </a:solidFill>
              </a:rPr>
              <a:t>euismod</a:t>
            </a:r>
            <a:r>
              <a:rPr lang="en-US" sz="1200">
                <a:solidFill>
                  <a:schemeClr val="tx2"/>
                </a:solidFill>
              </a:rPr>
              <a:t> </a:t>
            </a:r>
            <a:r>
              <a:rPr lang="en-US" sz="1200" err="1">
                <a:solidFill>
                  <a:schemeClr val="tx2"/>
                </a:solidFill>
              </a:rPr>
              <a:t>tincidunt</a:t>
            </a:r>
            <a:r>
              <a:rPr lang="en-US" sz="1200">
                <a:solidFill>
                  <a:schemeClr val="tx2"/>
                </a:solidFill>
              </a:rPr>
              <a:t> </a:t>
            </a:r>
            <a:r>
              <a:rPr lang="en-US" sz="1200" err="1">
                <a:solidFill>
                  <a:schemeClr val="tx2"/>
                </a:solidFill>
              </a:rPr>
              <a:t>ut</a:t>
            </a:r>
            <a:r>
              <a:rPr lang="en-US" sz="1200">
                <a:solidFill>
                  <a:schemeClr val="tx2"/>
                </a:solidFill>
              </a:rPr>
              <a:t> </a:t>
            </a:r>
            <a:r>
              <a:rPr lang="en-US" sz="1200" err="1">
                <a:solidFill>
                  <a:schemeClr val="tx2"/>
                </a:solidFill>
              </a:rPr>
              <a:t>laoreet</a:t>
            </a:r>
            <a:r>
              <a:rPr lang="en-US" sz="1200">
                <a:solidFill>
                  <a:schemeClr val="tx2"/>
                </a:solidFill>
              </a:rPr>
              <a:t> </a:t>
            </a:r>
            <a:r>
              <a:rPr lang="en-US" sz="1200" err="1">
                <a:solidFill>
                  <a:schemeClr val="tx2"/>
                </a:solidFill>
              </a:rPr>
              <a:t>dolore</a:t>
            </a:r>
            <a:r>
              <a:rPr lang="en-US" sz="1200">
                <a:solidFill>
                  <a:schemeClr val="tx2"/>
                </a:solidFill>
              </a:rPr>
              <a:t> magna </a:t>
            </a:r>
            <a:r>
              <a:rPr lang="en-US" sz="1200" err="1">
                <a:solidFill>
                  <a:schemeClr val="tx2"/>
                </a:solidFill>
              </a:rPr>
              <a:t>aliquam</a:t>
            </a:r>
            <a:r>
              <a:rPr lang="en-US" sz="1200">
                <a:solidFill>
                  <a:schemeClr val="tx2"/>
                </a:solidFill>
              </a:rPr>
              <a:t> </a:t>
            </a:r>
            <a:r>
              <a:rPr lang="en-US" sz="1200" err="1">
                <a:solidFill>
                  <a:schemeClr val="tx2"/>
                </a:solidFill>
              </a:rPr>
              <a:t>erat</a:t>
            </a:r>
            <a:r>
              <a:rPr lang="en-US" sz="1200">
                <a:solidFill>
                  <a:schemeClr val="tx2"/>
                </a:solidFill>
              </a:rPr>
              <a:t> </a:t>
            </a:r>
            <a:r>
              <a:rPr lang="en-US" sz="1200" err="1">
                <a:solidFill>
                  <a:schemeClr val="tx2"/>
                </a:solidFill>
              </a:rPr>
              <a:t>volutpat</a:t>
            </a:r>
            <a:r>
              <a:rPr lang="en-US" sz="1200">
                <a:solidFill>
                  <a:schemeClr val="tx2"/>
                </a:solidFill>
              </a:rPr>
              <a:t>. </a:t>
            </a:r>
            <a:r>
              <a:rPr lang="en-US" sz="1200" err="1">
                <a:solidFill>
                  <a:schemeClr val="tx2"/>
                </a:solidFill>
              </a:rPr>
              <a:t>Ut</a:t>
            </a:r>
            <a:r>
              <a:rPr lang="en-US" sz="1200">
                <a:solidFill>
                  <a:schemeClr val="tx2"/>
                </a:solidFill>
              </a:rPr>
              <a:t> </a:t>
            </a:r>
            <a:r>
              <a:rPr lang="en-US" sz="1200" err="1">
                <a:solidFill>
                  <a:schemeClr val="tx2"/>
                </a:solidFill>
              </a:rPr>
              <a:t>wisi</a:t>
            </a:r>
            <a:r>
              <a:rPr lang="en-US" sz="1200">
                <a:solidFill>
                  <a:schemeClr val="tx2"/>
                </a:solidFill>
              </a:rPr>
              <a:t> </a:t>
            </a:r>
            <a:r>
              <a:rPr lang="en-US" sz="1200" err="1">
                <a:solidFill>
                  <a:schemeClr val="tx2"/>
                </a:solidFill>
              </a:rPr>
              <a:t>enim</a:t>
            </a:r>
            <a:r>
              <a:rPr lang="en-US" sz="1200">
                <a:solidFill>
                  <a:schemeClr val="tx2"/>
                </a:solidFill>
              </a:rPr>
              <a:t> ad minim </a:t>
            </a:r>
            <a:r>
              <a:rPr lang="en-US" sz="1200" err="1">
                <a:solidFill>
                  <a:schemeClr val="tx2"/>
                </a:solidFill>
              </a:rPr>
              <a:t>veniam</a:t>
            </a:r>
            <a:r>
              <a:rPr lang="en-US" sz="1200">
                <a:solidFill>
                  <a:schemeClr val="tx2"/>
                </a:solidFill>
              </a:rPr>
              <a:t>, </a:t>
            </a:r>
            <a:r>
              <a:rPr lang="en-US" sz="1200" err="1">
                <a:solidFill>
                  <a:schemeClr val="tx2"/>
                </a:solidFill>
              </a:rPr>
              <a:t>quis</a:t>
            </a:r>
            <a:r>
              <a:rPr lang="en-US" sz="1200">
                <a:solidFill>
                  <a:schemeClr val="tx2"/>
                </a:solidFill>
              </a:rPr>
              <a:t> </a:t>
            </a:r>
            <a:r>
              <a:rPr lang="en-US" sz="1200" err="1">
                <a:solidFill>
                  <a:schemeClr val="tx2"/>
                </a:solidFill>
              </a:rPr>
              <a:t>autem</a:t>
            </a:r>
            <a:r>
              <a:rPr lang="en-US" sz="1200">
                <a:solidFill>
                  <a:schemeClr val="tx2"/>
                </a:solidFill>
              </a:rPr>
              <a:t> </a:t>
            </a:r>
            <a:r>
              <a:rPr lang="en-US" sz="1200" err="1">
                <a:solidFill>
                  <a:schemeClr val="tx2"/>
                </a:solidFill>
              </a:rPr>
              <a:t>vel</a:t>
            </a:r>
            <a:r>
              <a:rPr lang="en-US" sz="1200">
                <a:solidFill>
                  <a:schemeClr val="tx2"/>
                </a:solidFill>
              </a:rPr>
              <a:t> </a:t>
            </a:r>
            <a:r>
              <a:rPr lang="en-US" sz="1200" err="1">
                <a:solidFill>
                  <a:schemeClr val="tx2"/>
                </a:solidFill>
              </a:rPr>
              <a:t>eum</a:t>
            </a:r>
            <a:r>
              <a:rPr lang="en-US" sz="1200">
                <a:solidFill>
                  <a:schemeClr val="tx2"/>
                </a:solidFill>
              </a:rPr>
              <a:t> </a:t>
            </a:r>
            <a:r>
              <a:rPr lang="en-US" sz="1200" err="1">
                <a:solidFill>
                  <a:schemeClr val="tx2"/>
                </a:solidFill>
              </a:rPr>
              <a:t>iriure</a:t>
            </a:r>
            <a:r>
              <a:rPr lang="en-US" sz="1200">
                <a:solidFill>
                  <a:schemeClr val="tx2"/>
                </a:solidFill>
              </a:rPr>
              <a:t> dolor in </a:t>
            </a:r>
            <a:r>
              <a:rPr lang="en-US" sz="1200" err="1">
                <a:solidFill>
                  <a:schemeClr val="tx2"/>
                </a:solidFill>
              </a:rPr>
              <a:t>hendrerit</a:t>
            </a:r>
            <a:r>
              <a:rPr lang="en-US" sz="1200">
                <a:solidFill>
                  <a:schemeClr val="tx2"/>
                </a:solidFill>
              </a:rPr>
              <a:t> in </a:t>
            </a:r>
            <a:r>
              <a:rPr lang="en-US" sz="1200" err="1">
                <a:solidFill>
                  <a:schemeClr val="tx2"/>
                </a:solidFill>
              </a:rPr>
              <a:t>vulputate</a:t>
            </a:r>
            <a:r>
              <a:rPr lang="en-US" sz="1200">
                <a:solidFill>
                  <a:schemeClr val="tx2"/>
                </a:solidFill>
              </a:rPr>
              <a:t> </a:t>
            </a:r>
            <a:r>
              <a:rPr lang="en-US" sz="1200" err="1">
                <a:solidFill>
                  <a:schemeClr val="tx2"/>
                </a:solidFill>
              </a:rPr>
              <a:t>velit</a:t>
            </a:r>
            <a:r>
              <a:rPr lang="en-US" sz="1200">
                <a:solidFill>
                  <a:schemeClr val="tx2"/>
                </a:solidFill>
              </a:rPr>
              <a:t> </a:t>
            </a:r>
            <a:r>
              <a:rPr lang="en-US" sz="1200" err="1">
                <a:solidFill>
                  <a:schemeClr val="tx2"/>
                </a:solidFill>
              </a:rPr>
              <a:t>esse</a:t>
            </a:r>
            <a:r>
              <a:rPr lang="en-US" sz="1200">
                <a:solidFill>
                  <a:schemeClr val="tx2"/>
                </a:solidFill>
              </a:rPr>
              <a:t> </a:t>
            </a:r>
            <a:r>
              <a:rPr lang="en-US" sz="1200" err="1">
                <a:solidFill>
                  <a:schemeClr val="tx2"/>
                </a:solidFill>
              </a:rPr>
              <a:t>molestie</a:t>
            </a:r>
            <a:r>
              <a:rPr lang="en-US" sz="1200">
                <a:solidFill>
                  <a:schemeClr val="tx2"/>
                </a:solidFill>
              </a:rPr>
              <a:t> </a:t>
            </a:r>
            <a:r>
              <a:rPr lang="en-US" sz="1200" err="1">
                <a:solidFill>
                  <a:schemeClr val="tx2"/>
                </a:solidFill>
              </a:rPr>
              <a:t>praesent</a:t>
            </a:r>
            <a:r>
              <a:rPr lang="en-US" sz="1200">
                <a:solidFill>
                  <a:schemeClr val="tx2"/>
                </a:solidFill>
              </a:rPr>
              <a:t> </a:t>
            </a:r>
            <a:r>
              <a:rPr lang="en-US" sz="1200" err="1">
                <a:solidFill>
                  <a:schemeClr val="tx2"/>
                </a:solidFill>
              </a:rPr>
              <a:t>luptatum</a:t>
            </a:r>
            <a:r>
              <a:rPr lang="en-US" sz="1200">
                <a:solidFill>
                  <a:schemeClr val="tx2"/>
                </a:solidFill>
              </a:rPr>
              <a:t> </a:t>
            </a:r>
            <a:r>
              <a:rPr lang="en-US" sz="1200" err="1">
                <a:solidFill>
                  <a:schemeClr val="tx2"/>
                </a:solidFill>
              </a:rPr>
              <a:t>zril</a:t>
            </a:r>
            <a:r>
              <a:rPr lang="en-US" sz="1200">
                <a:solidFill>
                  <a:schemeClr val="tx2"/>
                </a:solidFill>
              </a:rPr>
              <a:t> sequitur </a:t>
            </a:r>
            <a:r>
              <a:rPr lang="en-US" sz="1200" err="1">
                <a:solidFill>
                  <a:schemeClr val="tx2"/>
                </a:solidFill>
              </a:rPr>
              <a:t>mutationem</a:t>
            </a:r>
            <a:r>
              <a:rPr lang="en-US" sz="1200">
                <a:solidFill>
                  <a:schemeClr val="tx2"/>
                </a:solidFill>
              </a:rPr>
              <a:t>. </a:t>
            </a:r>
          </a:p>
        </p:txBody>
      </p:sp>
      <p:sp>
        <p:nvSpPr>
          <p:cNvPr id="49" name="Title 1"/>
          <p:cNvSpPr txBox="1">
            <a:spLocks/>
          </p:cNvSpPr>
          <p:nvPr userDrawn="1"/>
        </p:nvSpPr>
        <p:spPr>
          <a:xfrm>
            <a:off x="1107588"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a:t>Proces</a:t>
            </a:r>
          </a:p>
          <a:p>
            <a:pPr algn="r"/>
            <a:r>
              <a:rPr lang="nl-BE" sz="3200"/>
              <a:t>Grafieken</a:t>
            </a:r>
          </a:p>
        </p:txBody>
      </p:sp>
    </p:spTree>
    <p:extLst>
      <p:ext uri="{BB962C8B-B14F-4D97-AF65-F5344CB8AC3E}">
        <p14:creationId xmlns:p14="http://schemas.microsoft.com/office/powerpoint/2010/main" val="23312337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oject Progressi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5" name="Shape 185"/>
          <p:cNvSpPr/>
          <p:nvPr userDrawn="1"/>
        </p:nvSpPr>
        <p:spPr>
          <a:xfrm>
            <a:off x="3374027"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a:solidFill>
                  <a:schemeClr val="tx2"/>
                </a:solidFill>
              </a:rPr>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16" name="Shape 186"/>
          <p:cNvSpPr/>
          <p:nvPr userDrawn="1"/>
        </p:nvSpPr>
        <p:spPr>
          <a:xfrm>
            <a:off x="3374027" y="2344020"/>
            <a:ext cx="4809488" cy="63287"/>
          </a:xfrm>
          <a:prstGeom prst="roundRect">
            <a:avLst>
              <a:gd name="adj" fmla="val 0"/>
            </a:avLst>
          </a:prstGeom>
          <a:solidFill>
            <a:srgbClr val="D5D9D9"/>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200"/>
          </a:p>
        </p:txBody>
      </p:sp>
      <p:sp>
        <p:nvSpPr>
          <p:cNvPr id="18" name="Shape 187"/>
          <p:cNvSpPr/>
          <p:nvPr userDrawn="1"/>
        </p:nvSpPr>
        <p:spPr>
          <a:xfrm>
            <a:off x="3364080" y="2023465"/>
            <a:ext cx="2390181" cy="2872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100" b="1" cap="all" spc="209" baseline="0">
                <a:solidFill>
                  <a:srgbClr val="292B3A"/>
                </a:solidFill>
              </a:defRPr>
            </a:lvl1pPr>
          </a:lstStyle>
          <a:p>
            <a:r>
              <a:rPr sz="1200" spc="0">
                <a:solidFill>
                  <a:schemeClr val="tx1"/>
                </a:solidFill>
              </a:rPr>
              <a:t>Plan #1</a:t>
            </a:r>
          </a:p>
        </p:txBody>
      </p:sp>
      <p:sp>
        <p:nvSpPr>
          <p:cNvPr id="19" name="Shape 188"/>
          <p:cNvSpPr/>
          <p:nvPr userDrawn="1"/>
        </p:nvSpPr>
        <p:spPr>
          <a:xfrm>
            <a:off x="3374027" y="2344020"/>
            <a:ext cx="2922355" cy="65322"/>
          </a:xfrm>
          <a:prstGeom prst="roundRect">
            <a:avLst>
              <a:gd name="adj" fmla="val 0"/>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200"/>
          </a:p>
        </p:txBody>
      </p:sp>
      <p:sp>
        <p:nvSpPr>
          <p:cNvPr id="20" name="Shape 191"/>
          <p:cNvSpPr/>
          <p:nvPr userDrawn="1"/>
        </p:nvSpPr>
        <p:spPr>
          <a:xfrm>
            <a:off x="3374027" y="2845682"/>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1" name="Shape 192"/>
          <p:cNvSpPr/>
          <p:nvPr userDrawn="1"/>
        </p:nvSpPr>
        <p:spPr>
          <a:xfrm>
            <a:off x="3364080" y="2525127"/>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a:solidFill>
                  <a:schemeClr val="tx1"/>
                </a:solidFill>
              </a:rPr>
              <a:t>Plan #2</a:t>
            </a:r>
          </a:p>
        </p:txBody>
      </p:sp>
      <p:sp>
        <p:nvSpPr>
          <p:cNvPr id="22" name="Shape 193"/>
          <p:cNvSpPr/>
          <p:nvPr userDrawn="1"/>
        </p:nvSpPr>
        <p:spPr>
          <a:xfrm>
            <a:off x="3374027" y="2845682"/>
            <a:ext cx="1796773" cy="65321"/>
          </a:xfrm>
          <a:prstGeom prst="roundRect">
            <a:avLst>
              <a:gd name="adj" fmla="val 0"/>
            </a:avLst>
          </a:prstGeom>
          <a:solidFill>
            <a:schemeClr val="accent2"/>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3" name="Shape 194"/>
          <p:cNvSpPr/>
          <p:nvPr userDrawn="1"/>
        </p:nvSpPr>
        <p:spPr>
          <a:xfrm>
            <a:off x="3374027" y="3347343"/>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4" name="Shape 195"/>
          <p:cNvSpPr/>
          <p:nvPr userDrawn="1"/>
        </p:nvSpPr>
        <p:spPr>
          <a:xfrm>
            <a:off x="3364080" y="3026789"/>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a:solidFill>
                  <a:schemeClr val="tx1"/>
                </a:solidFill>
              </a:rPr>
              <a:t>Plan #3</a:t>
            </a:r>
          </a:p>
        </p:txBody>
      </p:sp>
      <p:sp>
        <p:nvSpPr>
          <p:cNvPr id="26" name="Shape 196"/>
          <p:cNvSpPr/>
          <p:nvPr userDrawn="1"/>
        </p:nvSpPr>
        <p:spPr>
          <a:xfrm>
            <a:off x="3374027" y="3347343"/>
            <a:ext cx="4007292" cy="65322"/>
          </a:xfrm>
          <a:prstGeom prst="roundRect">
            <a:avLst>
              <a:gd name="adj" fmla="val 0"/>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27" name="Shape 197"/>
          <p:cNvSpPr/>
          <p:nvPr userDrawn="1"/>
        </p:nvSpPr>
        <p:spPr>
          <a:xfrm>
            <a:off x="3374027" y="3849005"/>
            <a:ext cx="4809488" cy="63287"/>
          </a:xfrm>
          <a:prstGeom prst="roundRect">
            <a:avLst>
              <a:gd name="adj" fmla="val 0"/>
            </a:avLst>
          </a:prstGeom>
          <a:solidFill>
            <a:srgbClr val="D5D9D9"/>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30" name="Shape 198"/>
          <p:cNvSpPr/>
          <p:nvPr userDrawn="1"/>
        </p:nvSpPr>
        <p:spPr>
          <a:xfrm>
            <a:off x="3364080" y="3528451"/>
            <a:ext cx="2390181"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b="1" cap="all" spc="209" baseline="0">
                <a:solidFill>
                  <a:srgbClr val="292B3A"/>
                </a:solidFill>
              </a:defRPr>
            </a:lvl1pPr>
          </a:lstStyle>
          <a:p>
            <a:r>
              <a:rPr sz="1200" spc="0">
                <a:solidFill>
                  <a:schemeClr val="tx1"/>
                </a:solidFill>
              </a:rPr>
              <a:t>Plan #4</a:t>
            </a:r>
          </a:p>
        </p:txBody>
      </p:sp>
      <p:sp>
        <p:nvSpPr>
          <p:cNvPr id="31" name="Shape 199"/>
          <p:cNvSpPr/>
          <p:nvPr userDrawn="1"/>
        </p:nvSpPr>
        <p:spPr>
          <a:xfrm>
            <a:off x="3374027" y="3849005"/>
            <a:ext cx="3712394" cy="65322"/>
          </a:xfrm>
          <a:prstGeom prst="roundRect">
            <a:avLst>
              <a:gd name="adj" fmla="val 0"/>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200"/>
          </a:p>
        </p:txBody>
      </p:sp>
      <p:sp>
        <p:nvSpPr>
          <p:cNvPr id="32"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Project</a:t>
            </a:r>
          </a:p>
          <a:p>
            <a:r>
              <a:rPr lang="nl-NL" sz="3200">
                <a:solidFill>
                  <a:schemeClr val="tx1"/>
                </a:solidFill>
              </a:rPr>
              <a:t>Progressie</a:t>
            </a:r>
          </a:p>
        </p:txBody>
      </p:sp>
    </p:spTree>
    <p:extLst>
      <p:ext uri="{BB962C8B-B14F-4D97-AF65-F5344CB8AC3E}">
        <p14:creationId xmlns:p14="http://schemas.microsoft.com/office/powerpoint/2010/main" val="250222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kst + excel graphi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25" name="Shape 185"/>
          <p:cNvSpPr/>
          <p:nvPr userDrawn="1"/>
        </p:nvSpPr>
        <p:spPr>
          <a:xfrm>
            <a:off x="3374027"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28" name="Titel 1"/>
          <p:cNvSpPr txBox="1">
            <a:spLocks/>
          </p:cNvSpPr>
          <p:nvPr userDrawn="1"/>
        </p:nvSpPr>
        <p:spPr>
          <a:xfrm>
            <a:off x="1205345"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a:solidFill>
                  <a:schemeClr val="tx1"/>
                </a:solidFill>
              </a:rPr>
              <a:t>Project</a:t>
            </a:r>
          </a:p>
          <a:p>
            <a:r>
              <a:rPr lang="nl-NL" sz="3200">
                <a:solidFill>
                  <a:schemeClr val="tx1"/>
                </a:solidFill>
              </a:rPr>
              <a:t>Progressie</a:t>
            </a:r>
          </a:p>
        </p:txBody>
      </p:sp>
      <p:graphicFrame>
        <p:nvGraphicFramePr>
          <p:cNvPr id="29" name="ProductIncomeChart" descr="Chart each item in a clustered column chart." title="Product income per item chart"/>
          <p:cNvGraphicFramePr>
            <a:graphicFrameLocks/>
          </p:cNvGraphicFramePr>
          <p:nvPr userDrawn="1">
            <p:extLst/>
          </p:nvPr>
        </p:nvGraphicFramePr>
        <p:xfrm>
          <a:off x="1205345" y="1786759"/>
          <a:ext cx="7486710" cy="2554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07374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ampagina met Icoon">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Ons team</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 name="Oval 5"/>
          <p:cNvSpPr/>
          <p:nvPr userDrawn="1"/>
        </p:nvSpPr>
        <p:spPr>
          <a:xfrm>
            <a:off x="3182469"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8" name="Oval 7"/>
          <p:cNvSpPr/>
          <p:nvPr userDrawn="1"/>
        </p:nvSpPr>
        <p:spPr>
          <a:xfrm>
            <a:off x="5224796"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10" name="Oval 9"/>
          <p:cNvSpPr/>
          <p:nvPr userDrawn="1"/>
        </p:nvSpPr>
        <p:spPr>
          <a:xfrm>
            <a:off x="7267124"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12" name="Oval 11"/>
          <p:cNvSpPr/>
          <p:nvPr userDrawn="1"/>
        </p:nvSpPr>
        <p:spPr>
          <a:xfrm>
            <a:off x="1205345"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13" name="Oval 12"/>
          <p:cNvSpPr/>
          <p:nvPr userDrawn="1"/>
        </p:nvSpPr>
        <p:spPr>
          <a:xfrm>
            <a:off x="3182469"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14" name="Oval 13"/>
          <p:cNvSpPr/>
          <p:nvPr userDrawn="1"/>
        </p:nvSpPr>
        <p:spPr>
          <a:xfrm>
            <a:off x="5224796"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15" name="Oval 14"/>
          <p:cNvSpPr/>
          <p:nvPr userDrawn="1"/>
        </p:nvSpPr>
        <p:spPr>
          <a:xfrm>
            <a:off x="7267124"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23" name="Oval 22"/>
          <p:cNvSpPr/>
          <p:nvPr userDrawn="1"/>
        </p:nvSpPr>
        <p:spPr>
          <a:xfrm>
            <a:off x="1205345"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a:solidFill>
                <a:schemeClr val="bg2">
                  <a:lumMod val="50000"/>
                </a:schemeClr>
              </a:solidFill>
            </a:endParaRPr>
          </a:p>
        </p:txBody>
      </p:sp>
      <p:sp>
        <p:nvSpPr>
          <p:cNvPr id="33" name="Tijdelijke aanduiding voor tekst 8"/>
          <p:cNvSpPr>
            <a:spLocks noGrp="1" noChangeAspect="1"/>
          </p:cNvSpPr>
          <p:nvPr>
            <p:ph type="body" sz="quarter" idx="11" hasCustomPrompt="1"/>
          </p:nvPr>
        </p:nvSpPr>
        <p:spPr>
          <a:xfrm>
            <a:off x="1205345"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4" name="Tijdelijke aanduiding voor tekst 8"/>
          <p:cNvSpPr>
            <a:spLocks noGrp="1" noChangeAspect="1"/>
          </p:cNvSpPr>
          <p:nvPr>
            <p:ph type="body" sz="quarter" idx="12" hasCustomPrompt="1"/>
          </p:nvPr>
        </p:nvSpPr>
        <p:spPr>
          <a:xfrm>
            <a:off x="3182469"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5" name="Tijdelijke aanduiding voor tekst 8"/>
          <p:cNvSpPr>
            <a:spLocks noGrp="1" noChangeAspect="1"/>
          </p:cNvSpPr>
          <p:nvPr>
            <p:ph type="body" sz="quarter" idx="13" hasCustomPrompt="1"/>
          </p:nvPr>
        </p:nvSpPr>
        <p:spPr>
          <a:xfrm>
            <a:off x="3182469"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6" name="Tijdelijke aanduiding voor tekst 8"/>
          <p:cNvSpPr>
            <a:spLocks noGrp="1" noChangeAspect="1"/>
          </p:cNvSpPr>
          <p:nvPr>
            <p:ph type="body" sz="quarter" idx="14" hasCustomPrompt="1"/>
          </p:nvPr>
        </p:nvSpPr>
        <p:spPr>
          <a:xfrm>
            <a:off x="5224796"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7" name="Tijdelijke aanduiding voor tekst 8"/>
          <p:cNvSpPr>
            <a:spLocks noGrp="1" noChangeAspect="1"/>
          </p:cNvSpPr>
          <p:nvPr>
            <p:ph type="body" sz="quarter" idx="15" hasCustomPrompt="1"/>
          </p:nvPr>
        </p:nvSpPr>
        <p:spPr>
          <a:xfrm>
            <a:off x="5224796"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8" name="Tijdelijke aanduiding voor tekst 8"/>
          <p:cNvSpPr>
            <a:spLocks noGrp="1" noChangeAspect="1"/>
          </p:cNvSpPr>
          <p:nvPr>
            <p:ph type="body" sz="quarter" idx="16" hasCustomPrompt="1"/>
          </p:nvPr>
        </p:nvSpPr>
        <p:spPr>
          <a:xfrm>
            <a:off x="7267123"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9" name="Tijdelijke aanduiding voor tekst 8"/>
          <p:cNvSpPr>
            <a:spLocks noGrp="1" noChangeAspect="1"/>
          </p:cNvSpPr>
          <p:nvPr>
            <p:ph type="body" sz="quarter" idx="17" hasCustomPrompt="1"/>
          </p:nvPr>
        </p:nvSpPr>
        <p:spPr>
          <a:xfrm>
            <a:off x="7267123"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8" hasCustomPrompt="1"/>
          </p:nvPr>
        </p:nvSpPr>
        <p:spPr>
          <a:xfrm>
            <a:off x="1205345"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9" hasCustomPrompt="1"/>
          </p:nvPr>
        </p:nvSpPr>
        <p:spPr>
          <a:xfrm>
            <a:off x="1205345"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2" name="Tijdelijke aanduiding voor tekst 8"/>
          <p:cNvSpPr>
            <a:spLocks noGrp="1" noChangeAspect="1"/>
          </p:cNvSpPr>
          <p:nvPr>
            <p:ph type="body" sz="quarter" idx="20" hasCustomPrompt="1"/>
          </p:nvPr>
        </p:nvSpPr>
        <p:spPr>
          <a:xfrm>
            <a:off x="3182469"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21" hasCustomPrompt="1"/>
          </p:nvPr>
        </p:nvSpPr>
        <p:spPr>
          <a:xfrm>
            <a:off x="3182469"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22" hasCustomPrompt="1"/>
          </p:nvPr>
        </p:nvSpPr>
        <p:spPr>
          <a:xfrm>
            <a:off x="5224796"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23" hasCustomPrompt="1"/>
          </p:nvPr>
        </p:nvSpPr>
        <p:spPr>
          <a:xfrm>
            <a:off x="5224796"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6" name="Tijdelijke aanduiding voor tekst 8"/>
          <p:cNvSpPr>
            <a:spLocks noGrp="1" noChangeAspect="1"/>
          </p:cNvSpPr>
          <p:nvPr>
            <p:ph type="body" sz="quarter" idx="24" hasCustomPrompt="1"/>
          </p:nvPr>
        </p:nvSpPr>
        <p:spPr>
          <a:xfrm>
            <a:off x="7267123"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7" name="Tijdelijke aanduiding voor tekst 8"/>
          <p:cNvSpPr>
            <a:spLocks noGrp="1" noChangeAspect="1"/>
          </p:cNvSpPr>
          <p:nvPr>
            <p:ph type="body" sz="quarter" idx="25" hasCustomPrompt="1"/>
          </p:nvPr>
        </p:nvSpPr>
        <p:spPr>
          <a:xfrm>
            <a:off x="7267123"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695" y="1300274"/>
            <a:ext cx="705032" cy="705032"/>
          </a:xfrm>
          <a:prstGeom prst="rect">
            <a:avLst/>
          </a:prstGeom>
        </p:spPr>
      </p:pic>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72" y="1300274"/>
            <a:ext cx="705032" cy="705032"/>
          </a:xfrm>
          <a:prstGeom prst="rect">
            <a:avLst/>
          </a:prstGeom>
        </p:spPr>
      </p:pic>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4146" y="1300274"/>
            <a:ext cx="705032" cy="705032"/>
          </a:xfrm>
          <a:prstGeom prst="rect">
            <a:avLst/>
          </a:prstGeom>
        </p:spPr>
      </p:pic>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6474" y="1300274"/>
            <a:ext cx="705032" cy="705032"/>
          </a:xfrm>
          <a:prstGeom prst="rect">
            <a:avLst/>
          </a:prstGeom>
        </p:spPr>
      </p:pic>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695" y="3088954"/>
            <a:ext cx="705032" cy="705032"/>
          </a:xfrm>
          <a:prstGeom prst="rect">
            <a:avLst/>
          </a:prstGeom>
        </p:spPr>
      </p:pic>
      <p:pic>
        <p:nvPicPr>
          <p:cNvPr id="52" name="Picture 5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72" y="3088954"/>
            <a:ext cx="705032" cy="705032"/>
          </a:xfrm>
          <a:prstGeom prst="rect">
            <a:avLst/>
          </a:prstGeom>
        </p:spPr>
      </p:pic>
      <p:pic>
        <p:nvPicPr>
          <p:cNvPr id="53" name="Picture 5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4146" y="3088954"/>
            <a:ext cx="705032" cy="705032"/>
          </a:xfrm>
          <a:prstGeom prst="rect">
            <a:avLst/>
          </a:prstGeom>
        </p:spPr>
      </p:pic>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6474" y="3088954"/>
            <a:ext cx="705032" cy="705032"/>
          </a:xfrm>
          <a:prstGeom prst="rect">
            <a:avLst/>
          </a:prstGeom>
        </p:spPr>
      </p:pic>
      <p:sp>
        <p:nvSpPr>
          <p:cNvPr id="55" name="TextBox 54"/>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3621991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ampagina met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Ons team</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3" name="Tijdelijke aanduiding voor tekst 8"/>
          <p:cNvSpPr>
            <a:spLocks noGrp="1" noChangeAspect="1"/>
          </p:cNvSpPr>
          <p:nvPr>
            <p:ph type="body" sz="quarter" idx="11" hasCustomPrompt="1"/>
          </p:nvPr>
        </p:nvSpPr>
        <p:spPr>
          <a:xfrm>
            <a:off x="1205345"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4" name="Tijdelijke aanduiding voor tekst 8"/>
          <p:cNvSpPr>
            <a:spLocks noGrp="1" noChangeAspect="1"/>
          </p:cNvSpPr>
          <p:nvPr>
            <p:ph type="body" sz="quarter" idx="12" hasCustomPrompt="1"/>
          </p:nvPr>
        </p:nvSpPr>
        <p:spPr>
          <a:xfrm>
            <a:off x="3182469"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5" name="Tijdelijke aanduiding voor tekst 8"/>
          <p:cNvSpPr>
            <a:spLocks noGrp="1" noChangeAspect="1"/>
          </p:cNvSpPr>
          <p:nvPr>
            <p:ph type="body" sz="quarter" idx="13" hasCustomPrompt="1"/>
          </p:nvPr>
        </p:nvSpPr>
        <p:spPr>
          <a:xfrm>
            <a:off x="3182469"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6" name="Tijdelijke aanduiding voor tekst 8"/>
          <p:cNvSpPr>
            <a:spLocks noGrp="1" noChangeAspect="1"/>
          </p:cNvSpPr>
          <p:nvPr>
            <p:ph type="body" sz="quarter" idx="14" hasCustomPrompt="1"/>
          </p:nvPr>
        </p:nvSpPr>
        <p:spPr>
          <a:xfrm>
            <a:off x="5224796"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7" name="Tijdelijke aanduiding voor tekst 8"/>
          <p:cNvSpPr>
            <a:spLocks noGrp="1" noChangeAspect="1"/>
          </p:cNvSpPr>
          <p:nvPr>
            <p:ph type="body" sz="quarter" idx="15" hasCustomPrompt="1"/>
          </p:nvPr>
        </p:nvSpPr>
        <p:spPr>
          <a:xfrm>
            <a:off x="5224796"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8" name="Tijdelijke aanduiding voor tekst 8"/>
          <p:cNvSpPr>
            <a:spLocks noGrp="1" noChangeAspect="1"/>
          </p:cNvSpPr>
          <p:nvPr>
            <p:ph type="body" sz="quarter" idx="16" hasCustomPrompt="1"/>
          </p:nvPr>
        </p:nvSpPr>
        <p:spPr>
          <a:xfrm>
            <a:off x="7267123" y="2347403"/>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39" name="Tijdelijke aanduiding voor tekst 8"/>
          <p:cNvSpPr>
            <a:spLocks noGrp="1" noChangeAspect="1"/>
          </p:cNvSpPr>
          <p:nvPr>
            <p:ph type="body" sz="quarter" idx="17" hasCustomPrompt="1"/>
          </p:nvPr>
        </p:nvSpPr>
        <p:spPr>
          <a:xfrm>
            <a:off x="7267123" y="2576638"/>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0" name="Tijdelijke aanduiding voor tekst 8"/>
          <p:cNvSpPr>
            <a:spLocks noGrp="1" noChangeAspect="1"/>
          </p:cNvSpPr>
          <p:nvPr>
            <p:ph type="body" sz="quarter" idx="18" hasCustomPrompt="1"/>
          </p:nvPr>
        </p:nvSpPr>
        <p:spPr>
          <a:xfrm>
            <a:off x="1205345"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9" hasCustomPrompt="1"/>
          </p:nvPr>
        </p:nvSpPr>
        <p:spPr>
          <a:xfrm>
            <a:off x="1205345"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2" name="Tijdelijke aanduiding voor tekst 8"/>
          <p:cNvSpPr>
            <a:spLocks noGrp="1" noChangeAspect="1"/>
          </p:cNvSpPr>
          <p:nvPr>
            <p:ph type="body" sz="quarter" idx="20" hasCustomPrompt="1"/>
          </p:nvPr>
        </p:nvSpPr>
        <p:spPr>
          <a:xfrm>
            <a:off x="3182469"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21" hasCustomPrompt="1"/>
          </p:nvPr>
        </p:nvSpPr>
        <p:spPr>
          <a:xfrm>
            <a:off x="3182469"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22" hasCustomPrompt="1"/>
          </p:nvPr>
        </p:nvSpPr>
        <p:spPr>
          <a:xfrm>
            <a:off x="5224796"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23" hasCustomPrompt="1"/>
          </p:nvPr>
        </p:nvSpPr>
        <p:spPr>
          <a:xfrm>
            <a:off x="5224796"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6" name="Tijdelijke aanduiding voor tekst 8"/>
          <p:cNvSpPr>
            <a:spLocks noGrp="1" noChangeAspect="1"/>
          </p:cNvSpPr>
          <p:nvPr>
            <p:ph type="body" sz="quarter" idx="24" hasCustomPrompt="1"/>
          </p:nvPr>
        </p:nvSpPr>
        <p:spPr>
          <a:xfrm>
            <a:off x="7267123" y="4115052"/>
            <a:ext cx="1507422" cy="233476"/>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7" name="Tijdelijke aanduiding voor tekst 8"/>
          <p:cNvSpPr>
            <a:spLocks noGrp="1" noChangeAspect="1"/>
          </p:cNvSpPr>
          <p:nvPr>
            <p:ph type="body" sz="quarter" idx="25" hasCustomPrompt="1"/>
          </p:nvPr>
        </p:nvSpPr>
        <p:spPr>
          <a:xfrm>
            <a:off x="7267123" y="4344287"/>
            <a:ext cx="1507422" cy="191250"/>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8" name="Picture Placeholder 2"/>
          <p:cNvSpPr>
            <a:spLocks noGrp="1"/>
          </p:cNvSpPr>
          <p:nvPr>
            <p:ph type="pic" sz="quarter" idx="26" hasCustomPrompt="1"/>
          </p:nvPr>
        </p:nvSpPr>
        <p:spPr>
          <a:xfrm>
            <a:off x="1200893" y="1172424"/>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49" name="Picture Placeholder 2"/>
          <p:cNvSpPr>
            <a:spLocks noGrp="1"/>
          </p:cNvSpPr>
          <p:nvPr>
            <p:ph type="pic" sz="quarter" idx="27" hasCustomPrompt="1"/>
          </p:nvPr>
        </p:nvSpPr>
        <p:spPr>
          <a:xfrm>
            <a:off x="3182469" y="1172424"/>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0" name="Picture Placeholder 2"/>
          <p:cNvSpPr>
            <a:spLocks noGrp="1"/>
          </p:cNvSpPr>
          <p:nvPr>
            <p:ph type="pic" sz="quarter" idx="28" hasCustomPrompt="1"/>
          </p:nvPr>
        </p:nvSpPr>
        <p:spPr>
          <a:xfrm>
            <a:off x="5224796" y="1172424"/>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1" name="Picture Placeholder 2"/>
          <p:cNvSpPr>
            <a:spLocks noGrp="1"/>
          </p:cNvSpPr>
          <p:nvPr>
            <p:ph type="pic" sz="quarter" idx="29" hasCustomPrompt="1"/>
          </p:nvPr>
        </p:nvSpPr>
        <p:spPr>
          <a:xfrm>
            <a:off x="7257972" y="1172424"/>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2" name="Picture Placeholder 2"/>
          <p:cNvSpPr>
            <a:spLocks noGrp="1"/>
          </p:cNvSpPr>
          <p:nvPr>
            <p:ph type="pic" sz="quarter" idx="30" hasCustomPrompt="1"/>
          </p:nvPr>
        </p:nvSpPr>
        <p:spPr>
          <a:xfrm>
            <a:off x="1200893" y="2948215"/>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3" name="Picture Placeholder 2"/>
          <p:cNvSpPr>
            <a:spLocks noGrp="1"/>
          </p:cNvSpPr>
          <p:nvPr>
            <p:ph type="pic" sz="quarter" idx="31" hasCustomPrompt="1"/>
          </p:nvPr>
        </p:nvSpPr>
        <p:spPr>
          <a:xfrm>
            <a:off x="3182469" y="2948215"/>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4" name="Picture Placeholder 2"/>
          <p:cNvSpPr>
            <a:spLocks noGrp="1"/>
          </p:cNvSpPr>
          <p:nvPr>
            <p:ph type="pic" sz="quarter" idx="32" hasCustomPrompt="1"/>
          </p:nvPr>
        </p:nvSpPr>
        <p:spPr>
          <a:xfrm>
            <a:off x="5224796" y="2948215"/>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5" name="Picture Placeholder 2"/>
          <p:cNvSpPr>
            <a:spLocks noGrp="1"/>
          </p:cNvSpPr>
          <p:nvPr>
            <p:ph type="pic" sz="quarter" idx="33" hasCustomPrompt="1"/>
          </p:nvPr>
        </p:nvSpPr>
        <p:spPr>
          <a:xfrm>
            <a:off x="7257972" y="2948215"/>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29" name="TextBox 2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718128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Organigra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Organigram</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Tijdelijke aanduiding voor tekst 8"/>
          <p:cNvSpPr>
            <a:spLocks noGrp="1" noChangeAspect="1"/>
          </p:cNvSpPr>
          <p:nvPr>
            <p:ph type="body" sz="quarter" idx="18" hasCustomPrompt="1"/>
          </p:nvPr>
        </p:nvSpPr>
        <p:spPr>
          <a:xfrm>
            <a:off x="1388601"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1" name="Tijdelijke aanduiding voor tekst 8"/>
          <p:cNvSpPr>
            <a:spLocks noGrp="1" noChangeAspect="1"/>
          </p:cNvSpPr>
          <p:nvPr>
            <p:ph type="body" sz="quarter" idx="19" hasCustomPrompt="1"/>
          </p:nvPr>
        </p:nvSpPr>
        <p:spPr>
          <a:xfrm>
            <a:off x="1388601"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2" name="Tijdelijke aanduiding voor tekst 8"/>
          <p:cNvSpPr>
            <a:spLocks noGrp="1" noChangeAspect="1"/>
          </p:cNvSpPr>
          <p:nvPr>
            <p:ph type="body" sz="quarter" idx="20" hasCustomPrompt="1"/>
          </p:nvPr>
        </p:nvSpPr>
        <p:spPr>
          <a:xfrm>
            <a:off x="3140936"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3" name="Tijdelijke aanduiding voor tekst 8"/>
          <p:cNvSpPr>
            <a:spLocks noGrp="1" noChangeAspect="1"/>
          </p:cNvSpPr>
          <p:nvPr>
            <p:ph type="body" sz="quarter" idx="21" hasCustomPrompt="1"/>
          </p:nvPr>
        </p:nvSpPr>
        <p:spPr>
          <a:xfrm>
            <a:off x="3140936"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4" name="Tijdelijke aanduiding voor tekst 8"/>
          <p:cNvSpPr>
            <a:spLocks noGrp="1" noChangeAspect="1"/>
          </p:cNvSpPr>
          <p:nvPr>
            <p:ph type="body" sz="quarter" idx="22" hasCustomPrompt="1"/>
          </p:nvPr>
        </p:nvSpPr>
        <p:spPr>
          <a:xfrm>
            <a:off x="4896573"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5" name="Tijdelijke aanduiding voor tekst 8"/>
          <p:cNvSpPr>
            <a:spLocks noGrp="1" noChangeAspect="1"/>
          </p:cNvSpPr>
          <p:nvPr>
            <p:ph type="body" sz="quarter" idx="23" hasCustomPrompt="1"/>
          </p:nvPr>
        </p:nvSpPr>
        <p:spPr>
          <a:xfrm>
            <a:off x="4896573"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6" name="Tijdelijke aanduiding voor tekst 8"/>
          <p:cNvSpPr>
            <a:spLocks noGrp="1" noChangeAspect="1"/>
          </p:cNvSpPr>
          <p:nvPr>
            <p:ph type="body" sz="quarter" idx="24" hasCustomPrompt="1"/>
          </p:nvPr>
        </p:nvSpPr>
        <p:spPr>
          <a:xfrm>
            <a:off x="6652210" y="4129719"/>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47" name="Tijdelijke aanduiding voor tekst 8"/>
          <p:cNvSpPr>
            <a:spLocks noGrp="1" noChangeAspect="1"/>
          </p:cNvSpPr>
          <p:nvPr>
            <p:ph type="body" sz="quarter" idx="25" hasCustomPrompt="1"/>
          </p:nvPr>
        </p:nvSpPr>
        <p:spPr>
          <a:xfrm>
            <a:off x="6652210" y="4358954"/>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2" name="Picture Placeholder 2"/>
          <p:cNvSpPr>
            <a:spLocks noGrp="1"/>
          </p:cNvSpPr>
          <p:nvPr>
            <p:ph type="pic" sz="quarter" idx="30" hasCustomPrompt="1"/>
          </p:nvPr>
        </p:nvSpPr>
        <p:spPr>
          <a:xfrm>
            <a:off x="1625868" y="2989776"/>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3" name="Picture Placeholder 2"/>
          <p:cNvSpPr>
            <a:spLocks noGrp="1"/>
          </p:cNvSpPr>
          <p:nvPr>
            <p:ph type="pic" sz="quarter" idx="31" hasCustomPrompt="1"/>
          </p:nvPr>
        </p:nvSpPr>
        <p:spPr>
          <a:xfrm>
            <a:off x="3348723" y="2989776"/>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4" name="Picture Placeholder 2"/>
          <p:cNvSpPr>
            <a:spLocks noGrp="1"/>
          </p:cNvSpPr>
          <p:nvPr>
            <p:ph type="pic" sz="quarter" idx="32" hasCustomPrompt="1"/>
          </p:nvPr>
        </p:nvSpPr>
        <p:spPr>
          <a:xfrm>
            <a:off x="5135631" y="2989776"/>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55" name="Picture Placeholder 2"/>
          <p:cNvSpPr>
            <a:spLocks noGrp="1"/>
          </p:cNvSpPr>
          <p:nvPr>
            <p:ph type="pic" sz="quarter" idx="33" hasCustomPrompt="1"/>
          </p:nvPr>
        </p:nvSpPr>
        <p:spPr>
          <a:xfrm>
            <a:off x="6913388" y="2989776"/>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31" name="Picture Placeholder 2"/>
          <p:cNvSpPr>
            <a:spLocks noGrp="1"/>
          </p:cNvSpPr>
          <p:nvPr>
            <p:ph type="pic" sz="quarter" idx="34" hasCustomPrompt="1"/>
          </p:nvPr>
        </p:nvSpPr>
        <p:spPr>
          <a:xfrm>
            <a:off x="4274542" y="1037277"/>
            <a:ext cx="1036216" cy="1036216"/>
          </a:xfrm>
          <a:prstGeom prst="ellipse">
            <a:avLst/>
          </a:prstGeom>
        </p:spPr>
        <p:txBody>
          <a:bodyPr anchor="ctr">
            <a:normAutofit/>
          </a:bodyPr>
          <a:lstStyle>
            <a:lvl1pPr marL="0" indent="0" algn="ctr">
              <a:buNone/>
              <a:defRPr sz="1000"/>
            </a:lvl1pPr>
          </a:lstStyle>
          <a:p>
            <a:r>
              <a:rPr lang="en-US" err="1"/>
              <a:t>Foto</a:t>
            </a:r>
            <a:endParaRPr lang="en-US"/>
          </a:p>
        </p:txBody>
      </p:sp>
      <p:sp>
        <p:nvSpPr>
          <p:cNvPr id="32" name="Tijdelijke aanduiding voor tekst 8"/>
          <p:cNvSpPr>
            <a:spLocks noGrp="1" noChangeAspect="1"/>
          </p:cNvSpPr>
          <p:nvPr>
            <p:ph type="body" sz="quarter" idx="35" hasCustomPrompt="1"/>
          </p:nvPr>
        </p:nvSpPr>
        <p:spPr>
          <a:xfrm>
            <a:off x="4034762" y="2168007"/>
            <a:ext cx="1507422" cy="23347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56" name="Tijdelijke aanduiding voor tekst 8"/>
          <p:cNvSpPr>
            <a:spLocks noGrp="1" noChangeAspect="1"/>
          </p:cNvSpPr>
          <p:nvPr>
            <p:ph type="body" sz="quarter" idx="36" hasCustomPrompt="1"/>
          </p:nvPr>
        </p:nvSpPr>
        <p:spPr>
          <a:xfrm>
            <a:off x="4034762" y="2397242"/>
            <a:ext cx="1507422" cy="19125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cxnSp>
        <p:nvCxnSpPr>
          <p:cNvPr id="5" name="Straight Connector 4"/>
          <p:cNvCxnSpPr/>
          <p:nvPr userDrawn="1"/>
        </p:nvCxnSpPr>
        <p:spPr>
          <a:xfrm>
            <a:off x="2143444" y="2800219"/>
            <a:ext cx="529229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43444"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a:off x="3868846"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5663459"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a:off x="7435734"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a:off x="4778795" y="260896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2271017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vent/oplei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6489409"/>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6" name="Shape 176"/>
          <p:cNvSpPr/>
          <p:nvPr userDrawn="1"/>
        </p:nvSpPr>
        <p:spPr>
          <a:xfrm>
            <a:off x="11042" y="1064308"/>
            <a:ext cx="9132958" cy="4083955"/>
          </a:xfrm>
          <a:prstGeom prst="roundRect">
            <a:avLst>
              <a:gd name="adj" fmla="val 0"/>
            </a:avLst>
          </a:prstGeom>
          <a:blipFill dpi="0" rotWithShape="1">
            <a:blip r:embed="rId3">
              <a:extLst>
                <a:ext uri="{28A0092B-C50C-407E-A947-70E740481C1C}">
                  <a14:useLocalDpi xmlns:a14="http://schemas.microsoft.com/office/drawing/2010/main" val="0"/>
                </a:ext>
              </a:extLst>
            </a:blip>
            <a:srcRect/>
            <a:stretch>
              <a:fillRect t="-21573" b="-28775"/>
            </a:stretch>
          </a:blip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8" name="Shape 176"/>
          <p:cNvSpPr/>
          <p:nvPr userDrawn="1"/>
        </p:nvSpPr>
        <p:spPr>
          <a:xfrm>
            <a:off x="0" y="1064309"/>
            <a:ext cx="9143999" cy="4083954"/>
          </a:xfrm>
          <a:prstGeom prst="roundRect">
            <a:avLst>
              <a:gd name="adj" fmla="val 0"/>
            </a:avLst>
          </a:prstGeom>
          <a:solidFill>
            <a:schemeClr val="accent1">
              <a:alpha val="9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3" name="Shape 178"/>
          <p:cNvSpPr/>
          <p:nvPr/>
        </p:nvSpPr>
        <p:spPr>
          <a:xfrm>
            <a:off x="6364914" y="395222"/>
            <a:ext cx="1914278" cy="2597215"/>
          </a:xfrm>
          <a:prstGeom prst="roundRect">
            <a:avLst>
              <a:gd name="adj" fmla="val 0"/>
            </a:avLst>
          </a:prstGeom>
          <a:solidFill>
            <a:srgbClr val="FFFFFF"/>
          </a:solidFill>
          <a:ln w="12700">
            <a:miter lim="400000"/>
          </a:ln>
          <a:effectLst>
            <a:outerShdw blurRad="482600" dist="136234" dir="5400000" rotWithShape="0">
              <a:srgbClr val="000000">
                <a:alpha val="54579"/>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4" name="Shape 179"/>
          <p:cNvSpPr/>
          <p:nvPr/>
        </p:nvSpPr>
        <p:spPr>
          <a:xfrm>
            <a:off x="6359246" y="1064308"/>
            <a:ext cx="1919946" cy="1935056"/>
          </a:xfrm>
          <a:prstGeom prst="roundRect">
            <a:avLst>
              <a:gd name="adj" fmla="val 0"/>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p>
        </p:txBody>
      </p:sp>
      <p:sp>
        <p:nvSpPr>
          <p:cNvPr id="15" name="Shape 181"/>
          <p:cNvSpPr/>
          <p:nvPr/>
        </p:nvSpPr>
        <p:spPr>
          <a:xfrm>
            <a:off x="4752568" y="-252932"/>
            <a:ext cx="1882556"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20000" b="1" cap="all" baseline="0">
                <a:solidFill>
                  <a:srgbClr val="FFFFFF"/>
                </a:solidFill>
              </a:defRPr>
            </a:lvl1pPr>
          </a:lstStyle>
          <a:p>
            <a:r>
              <a:rPr sz="7200"/>
              <a:t>25</a:t>
            </a:r>
          </a:p>
        </p:txBody>
      </p:sp>
      <p:sp>
        <p:nvSpPr>
          <p:cNvPr id="19" name="Titel 1"/>
          <p:cNvSpPr>
            <a:spLocks noGrp="1"/>
          </p:cNvSpPr>
          <p:nvPr userDrawn="1">
            <p:ph type="title" hasCustomPrompt="1"/>
          </p:nvPr>
        </p:nvSpPr>
        <p:spPr>
          <a:xfrm>
            <a:off x="682608" y="395222"/>
            <a:ext cx="4847335" cy="550331"/>
          </a:xfrm>
        </p:spPr>
        <p:txBody>
          <a:bodyPr/>
          <a:lstStyle>
            <a:lvl1pPr>
              <a:defRPr sz="3200" baseline="0"/>
            </a:lvl1pPr>
          </a:lstStyle>
          <a:p>
            <a:r>
              <a:rPr lang="nl-BE"/>
              <a:t>Event/opleiding</a:t>
            </a:r>
            <a:endParaRPr lang="nl-NL"/>
          </a:p>
        </p:txBody>
      </p:sp>
      <p:sp>
        <p:nvSpPr>
          <p:cNvPr id="20" name="Tijdelijke aanduiding voor tekst 8"/>
          <p:cNvSpPr>
            <a:spLocks noGrp="1" noChangeAspect="1"/>
          </p:cNvSpPr>
          <p:nvPr userDrawn="1">
            <p:ph type="body" sz="quarter" idx="11" hasCustomPrompt="1"/>
          </p:nvPr>
        </p:nvSpPr>
        <p:spPr>
          <a:xfrm>
            <a:off x="682608" y="1481240"/>
            <a:ext cx="4847335" cy="3279445"/>
          </a:xfr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kern="0" baseline="0">
                <a:solidFill>
                  <a:schemeClr val="bg2"/>
                </a:solidFill>
              </a:defRPr>
            </a:lvl1pPr>
          </a:lstStyle>
          <a:p>
            <a:pPr lvl="0"/>
            <a:r>
              <a:rPr lang="nl-BE"/>
              <a:t>Klik hier om info toe te voegen over uw event/opleiding.</a:t>
            </a:r>
          </a:p>
          <a:p>
            <a:pPr lvl="0"/>
            <a:endParaRPr lang="nl-BE"/>
          </a:p>
          <a:p>
            <a:pPr lvl="0"/>
            <a:endParaRPr lang="nl-BE"/>
          </a:p>
        </p:txBody>
      </p:sp>
      <p:sp>
        <p:nvSpPr>
          <p:cNvPr id="21" name="Tijdelijke aanduiding voor tekst 8"/>
          <p:cNvSpPr>
            <a:spLocks noGrp="1" noChangeAspect="1"/>
          </p:cNvSpPr>
          <p:nvPr>
            <p:ph type="body" sz="quarter" idx="12" hasCustomPrompt="1"/>
          </p:nvPr>
        </p:nvSpPr>
        <p:spPr>
          <a:xfrm>
            <a:off x="6359246" y="1477056"/>
            <a:ext cx="1919946" cy="1109560"/>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7200" b="1" kern="0" baseline="0">
                <a:solidFill>
                  <a:schemeClr val="bg2"/>
                </a:solidFill>
              </a:defRPr>
            </a:lvl1pPr>
          </a:lstStyle>
          <a:p>
            <a:pPr lvl="0"/>
            <a:r>
              <a:rPr lang="nl-BE"/>
              <a:t>21</a:t>
            </a:r>
          </a:p>
          <a:p>
            <a:pPr lvl="0"/>
            <a:endParaRPr lang="nl-BE"/>
          </a:p>
          <a:p>
            <a:pPr lvl="0"/>
            <a:endParaRPr lang="nl-BE"/>
          </a:p>
        </p:txBody>
      </p:sp>
      <p:sp>
        <p:nvSpPr>
          <p:cNvPr id="22" name="Tijdelijke aanduiding voor tekst 8"/>
          <p:cNvSpPr>
            <a:spLocks noGrp="1" noChangeAspect="1"/>
          </p:cNvSpPr>
          <p:nvPr>
            <p:ph type="body" sz="quarter" idx="13" hasCustomPrompt="1"/>
          </p:nvPr>
        </p:nvSpPr>
        <p:spPr>
          <a:xfrm>
            <a:off x="6359246" y="584269"/>
            <a:ext cx="1919946" cy="305426"/>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a:t>MAAND</a:t>
            </a:r>
          </a:p>
          <a:p>
            <a:pPr lvl="0"/>
            <a:endParaRPr lang="nl-BE"/>
          </a:p>
          <a:p>
            <a:pPr lvl="0"/>
            <a:endParaRPr lang="nl-BE"/>
          </a:p>
        </p:txBody>
      </p:sp>
    </p:spTree>
    <p:extLst>
      <p:ext uri="{BB962C8B-B14F-4D97-AF65-F5344CB8AC3E}">
        <p14:creationId xmlns:p14="http://schemas.microsoft.com/office/powerpoint/2010/main" val="17653300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eferenties_socsec">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17" name="Rectangle 16"/>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4" descr="atlascopc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44641" y="3313879"/>
            <a:ext cx="964723" cy="3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95433"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49374" y="3271753"/>
            <a:ext cx="1060977" cy="3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7304" y="3150574"/>
            <a:ext cx="691737" cy="68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 descr="delhaize">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8578" y="1714151"/>
            <a:ext cx="551745" cy="5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6"/>
          <p:cNvPicPr>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456551"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63613"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5" descr="katoennatie_logo_klein"/>
          <p:cNvPicPr>
            <a:picLocks noChangeAspect="1" noChangeArrowheads="1"/>
          </p:cNvPicPr>
          <p:nvPr userDrawn="1"/>
        </p:nvPicPr>
        <p:blipFill>
          <a:blip r:embed="rId11">
            <a:extLst>
              <a:ext uri="{28A0092B-C50C-407E-A947-70E740481C1C}">
                <a14:useLocalDpi xmlns:a14="http://schemas.microsoft.com/office/drawing/2010/main" val="0"/>
              </a:ext>
            </a:extLst>
          </a:blip>
          <a:srcRect l="15526"/>
          <a:stretch>
            <a:fillRect/>
          </a:stretch>
        </p:blipFill>
        <p:spPr bwMode="auto">
          <a:xfrm>
            <a:off x="5802077" y="1705473"/>
            <a:ext cx="1045908" cy="57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8"/>
          <p:cNvPicPr>
            <a:picLocks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352451"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3" descr="logo letterheadfly"/>
          <p:cNvPicPr>
            <a:picLocks noChangeArrowheads="1"/>
          </p:cNvPicPr>
          <p:nvPr userDrawn="1"/>
        </p:nvPicPr>
        <p:blipFill>
          <a:blip r:embed="rId13" cstate="print">
            <a:extLst>
              <a:ext uri="{28A0092B-C50C-407E-A947-70E740481C1C}">
                <a14:useLocalDpi xmlns:a14="http://schemas.microsoft.com/office/drawing/2010/main" val="0"/>
              </a:ext>
            </a:extLst>
          </a:blip>
          <a:srcRect l="5437" t="15663" r="5138"/>
          <a:stretch>
            <a:fillRect/>
          </a:stretch>
        </p:blipFill>
        <p:spPr bwMode="auto">
          <a:xfrm>
            <a:off x="1342193"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itle 37"/>
          <p:cNvSpPr>
            <a:spLocks noGrp="1"/>
          </p:cNvSpPr>
          <p:nvPr>
            <p:ph type="title"/>
          </p:nvPr>
        </p:nvSpPr>
        <p:spPr>
          <a:xfrm>
            <a:off x="1205344" y="395222"/>
            <a:ext cx="7319343" cy="550331"/>
          </a:xfrm>
        </p:spPr>
        <p:txBody>
          <a:bodyPr/>
          <a:lstStyle>
            <a:lvl1pPr>
              <a:defRPr sz="3200"/>
            </a:lvl1pPr>
          </a:lstStyle>
          <a:p>
            <a:r>
              <a:rPr lang="nl-BE"/>
              <a:t>Sociaal secretariaat</a:t>
            </a:r>
            <a:endParaRPr/>
          </a:p>
        </p:txBody>
      </p:sp>
    </p:spTree>
    <p:extLst>
      <p:ext uri="{BB962C8B-B14F-4D97-AF65-F5344CB8AC3E}">
        <p14:creationId xmlns:p14="http://schemas.microsoft.com/office/powerpoint/2010/main" val="3385281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foto lin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2" name="Picture Placeholder 2"/>
          <p:cNvSpPr>
            <a:spLocks noGrp="1"/>
          </p:cNvSpPr>
          <p:nvPr>
            <p:ph type="pic" sz="quarter" idx="13" hasCustomPrompt="1"/>
          </p:nvPr>
        </p:nvSpPr>
        <p:spPr>
          <a:xfrm>
            <a:off x="706845" y="548641"/>
            <a:ext cx="3721630" cy="3638711"/>
          </a:xfrm>
          <a:prstGeom prst="rect">
            <a:avLst/>
          </a:prstGeom>
        </p:spPr>
        <p:txBody>
          <a:bodyPr anchor="ctr">
            <a:normAutofit/>
          </a:bodyPr>
          <a:lstStyle>
            <a:lvl1pPr marL="0" indent="0" algn="ctr">
              <a:buNone/>
              <a:defRPr sz="1400" baseline="0"/>
            </a:lvl1pPr>
          </a:lstStyle>
          <a:p>
            <a:r>
              <a:rPr lang="en-US" dirty="0" err="1"/>
              <a:t>klik</a:t>
            </a:r>
            <a:r>
              <a:rPr lang="en-US" dirty="0"/>
              <a:t> op </a:t>
            </a:r>
            <a:r>
              <a:rPr lang="en-US" dirty="0" err="1"/>
              <a:t>foto</a:t>
            </a:r>
            <a:r>
              <a:rPr lang="en-US" dirty="0"/>
              <a:t> toe </a:t>
            </a:r>
            <a:r>
              <a:rPr lang="en-US" dirty="0" err="1"/>
              <a:t>te</a:t>
            </a:r>
            <a:r>
              <a:rPr lang="en-US" dirty="0"/>
              <a:t> </a:t>
            </a:r>
            <a:r>
              <a:rPr lang="en-US" dirty="0" err="1"/>
              <a:t>voegen</a:t>
            </a:r>
            <a:endParaRPr lang="en-US" dirty="0"/>
          </a:p>
        </p:txBody>
      </p:sp>
      <p:sp>
        <p:nvSpPr>
          <p:cNvPr id="10" name="Tijdelijke aanduiding voor tekst 8"/>
          <p:cNvSpPr>
            <a:spLocks noGrp="1" noChangeAspect="1"/>
          </p:cNvSpPr>
          <p:nvPr>
            <p:ph type="body" sz="quarter" idx="14" hasCustomPrompt="1"/>
          </p:nvPr>
        </p:nvSpPr>
        <p:spPr>
          <a:xfrm>
            <a:off x="4767072" y="1803660"/>
            <a:ext cx="3664698" cy="2383692"/>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1" name="Titel 1"/>
          <p:cNvSpPr>
            <a:spLocks noGrp="1"/>
          </p:cNvSpPr>
          <p:nvPr>
            <p:ph type="title" hasCustomPrompt="1"/>
          </p:nvPr>
        </p:nvSpPr>
        <p:spPr>
          <a:xfrm>
            <a:off x="4767072" y="548641"/>
            <a:ext cx="3664698" cy="550331"/>
          </a:xfrm>
          <a:prstGeom prst="rect">
            <a:avLst/>
          </a:prstGeom>
        </p:spPr>
        <p:txBody>
          <a:bodyPr/>
          <a:lstStyle>
            <a:lvl1pPr>
              <a:defRPr sz="3200" baseline="0"/>
            </a:lvl1pPr>
          </a:lstStyle>
          <a:p>
            <a:r>
              <a:rPr lang="nl-BE" dirty="0"/>
              <a:t>Titelstijl bewerken</a:t>
            </a:r>
            <a:endParaRPr lang="nl-NL" dirty="0"/>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5495533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ferenties met logo 1">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29" name="Rectangle 28"/>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ectangle 30"/>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Rectangle 32"/>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Rectangle 33"/>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Rectangle 34"/>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ectangle 35"/>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8" name="Rectangle 47"/>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9" name="Content Placeholder 17"/>
          <p:cNvPicPr>
            <a:picLocks noChangeAspect="1"/>
          </p:cNvPicPr>
          <p:nvPr userDrawn="1"/>
        </p:nvPicPr>
        <p:blipFill>
          <a:blip r:embed="rId3"/>
          <a:stretch>
            <a:fillRect/>
          </a:stretch>
        </p:blipFill>
        <p:spPr>
          <a:xfrm>
            <a:off x="1365976" y="3179648"/>
            <a:ext cx="1071844" cy="625797"/>
          </a:xfrm>
          <a:prstGeom prst="rect">
            <a:avLst/>
          </a:prstGeom>
        </p:spPr>
      </p:pic>
      <p:pic>
        <p:nvPicPr>
          <p:cNvPr id="50" name="Picture 4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77767" y="3285624"/>
            <a:ext cx="934499" cy="413851"/>
          </a:xfrm>
          <a:prstGeom prst="rect">
            <a:avLst/>
          </a:prstGeom>
        </p:spPr>
      </p:pic>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8661" y="1836417"/>
            <a:ext cx="868404" cy="380951"/>
          </a:xfrm>
          <a:prstGeom prst="rect">
            <a:avLst/>
          </a:prstGeom>
        </p:spPr>
      </p:pic>
      <p:pic>
        <p:nvPicPr>
          <p:cNvPr id="52" name="Picture 51"/>
          <p:cNvPicPr>
            <a:picLocks noChangeAspect="1"/>
          </p:cNvPicPr>
          <p:nvPr userDrawn="1"/>
        </p:nvPicPr>
        <p:blipFill>
          <a:blip r:embed="rId6"/>
          <a:stretch>
            <a:fillRect/>
          </a:stretch>
        </p:blipFill>
        <p:spPr>
          <a:xfrm>
            <a:off x="5911949" y="1723796"/>
            <a:ext cx="866136" cy="594160"/>
          </a:xfrm>
          <a:prstGeom prst="rect">
            <a:avLst/>
          </a:prstGeom>
        </p:spPr>
      </p:pic>
      <p:pic>
        <p:nvPicPr>
          <p:cNvPr id="53" name="Picture 5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11466" y="3144250"/>
            <a:ext cx="705970" cy="696597"/>
          </a:xfrm>
          <a:prstGeom prst="rect">
            <a:avLst/>
          </a:prstGeom>
        </p:spPr>
      </p:pic>
      <p:pic>
        <p:nvPicPr>
          <p:cNvPr id="54" name="Picture 53"/>
          <p:cNvPicPr>
            <a:picLocks noChangeAspect="1"/>
          </p:cNvPicPr>
          <p:nvPr userDrawn="1"/>
        </p:nvPicPr>
        <p:blipFill>
          <a:blip r:embed="rId8"/>
          <a:stretch>
            <a:fillRect/>
          </a:stretch>
        </p:blipFill>
        <p:spPr>
          <a:xfrm>
            <a:off x="2939155" y="3122125"/>
            <a:ext cx="855880" cy="740845"/>
          </a:xfrm>
          <a:prstGeom prst="rect">
            <a:avLst/>
          </a:prstGeom>
        </p:spPr>
      </p:pic>
      <p:pic>
        <p:nvPicPr>
          <p:cNvPr id="55" name="Picture 54"/>
          <p:cNvPicPr>
            <a:picLocks noChangeAspect="1"/>
          </p:cNvPicPr>
          <p:nvPr userDrawn="1"/>
        </p:nvPicPr>
        <p:blipFill>
          <a:blip r:embed="rId9"/>
          <a:stretch>
            <a:fillRect/>
          </a:stretch>
        </p:blipFill>
        <p:spPr>
          <a:xfrm>
            <a:off x="4358630" y="1852960"/>
            <a:ext cx="1011642" cy="335832"/>
          </a:xfrm>
          <a:prstGeom prst="rect">
            <a:avLst/>
          </a:prstGeom>
        </p:spPr>
      </p:pic>
      <p:pic>
        <p:nvPicPr>
          <p:cNvPr id="56" name="Picture 55"/>
          <p:cNvPicPr>
            <a:picLocks noChangeAspect="1"/>
          </p:cNvPicPr>
          <p:nvPr userDrawn="1"/>
        </p:nvPicPr>
        <p:blipFill>
          <a:blip r:embed="rId10"/>
          <a:stretch>
            <a:fillRect/>
          </a:stretch>
        </p:blipFill>
        <p:spPr>
          <a:xfrm>
            <a:off x="2903840" y="1835949"/>
            <a:ext cx="958668" cy="352843"/>
          </a:xfrm>
          <a:prstGeom prst="rect">
            <a:avLst/>
          </a:prstGeom>
        </p:spPr>
      </p:pic>
      <p:pic>
        <p:nvPicPr>
          <p:cNvPr id="57" name="Picture 56"/>
          <p:cNvPicPr>
            <a:picLocks noChangeAspect="1"/>
          </p:cNvPicPr>
          <p:nvPr userDrawn="1"/>
        </p:nvPicPr>
        <p:blipFill>
          <a:blip r:embed="rId11"/>
          <a:stretch>
            <a:fillRect/>
          </a:stretch>
        </p:blipFill>
        <p:spPr>
          <a:xfrm>
            <a:off x="7377757" y="3368826"/>
            <a:ext cx="859308" cy="284879"/>
          </a:xfrm>
          <a:prstGeom prst="rect">
            <a:avLst/>
          </a:prstGeom>
        </p:spPr>
      </p:pic>
      <p:sp>
        <p:nvSpPr>
          <p:cNvPr id="58" name="Title 1"/>
          <p:cNvSpPr>
            <a:spLocks noGrp="1"/>
          </p:cNvSpPr>
          <p:nvPr>
            <p:ph type="title"/>
          </p:nvPr>
        </p:nvSpPr>
        <p:spPr>
          <a:xfrm>
            <a:off x="1205344" y="395222"/>
            <a:ext cx="7319343" cy="550331"/>
          </a:xfrm>
        </p:spPr>
        <p:txBody>
          <a:bodyPr/>
          <a:lstStyle>
            <a:lvl1pPr>
              <a:defRPr sz="3200"/>
            </a:lvl1pPr>
          </a:lstStyle>
          <a:p>
            <a:r>
              <a:rPr lang="nl-BE"/>
              <a:t>Referenties 1</a:t>
            </a:r>
            <a:endParaRPr/>
          </a:p>
        </p:txBody>
      </p:sp>
      <p:pic>
        <p:nvPicPr>
          <p:cNvPr id="59" name="Picture 5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98450" y="1796831"/>
            <a:ext cx="1006895" cy="431077"/>
          </a:xfrm>
          <a:prstGeom prst="rect">
            <a:avLst/>
          </a:prstGeom>
        </p:spPr>
      </p:pic>
    </p:spTree>
    <p:extLst>
      <p:ext uri="{BB962C8B-B14F-4D97-AF65-F5344CB8AC3E}">
        <p14:creationId xmlns:p14="http://schemas.microsoft.com/office/powerpoint/2010/main" val="19097807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ferenties met logo 2">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
        <p:nvSpPr>
          <p:cNvPr id="26" name="Rectangle 25"/>
          <p:cNvSpPr/>
          <p:nvPr userDrawn="1"/>
        </p:nvSpPr>
        <p:spPr>
          <a:xfrm>
            <a:off x="120534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userDrawn="1"/>
        </p:nvSpPr>
        <p:spPr>
          <a:xfrm>
            <a:off x="268662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userDrawn="1"/>
        </p:nvSpPr>
        <p:spPr>
          <a:xfrm>
            <a:off x="416789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9" name="Rectangle 38"/>
          <p:cNvSpPr/>
          <p:nvPr userDrawn="1"/>
        </p:nvSpPr>
        <p:spPr>
          <a:xfrm>
            <a:off x="5649173"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ectangle 39"/>
          <p:cNvSpPr/>
          <p:nvPr userDrawn="1"/>
        </p:nvSpPr>
        <p:spPr>
          <a:xfrm>
            <a:off x="713045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Rectangle 40"/>
          <p:cNvSpPr/>
          <p:nvPr userDrawn="1"/>
        </p:nvSpPr>
        <p:spPr>
          <a:xfrm>
            <a:off x="120534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p:cNvSpPr/>
          <p:nvPr userDrawn="1"/>
        </p:nvSpPr>
        <p:spPr>
          <a:xfrm>
            <a:off x="268662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Rectangle 42"/>
          <p:cNvSpPr/>
          <p:nvPr userDrawn="1"/>
        </p:nvSpPr>
        <p:spPr>
          <a:xfrm>
            <a:off x="416789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4" name="Rectangle 43"/>
          <p:cNvSpPr/>
          <p:nvPr userDrawn="1"/>
        </p:nvSpPr>
        <p:spPr>
          <a:xfrm>
            <a:off x="5649173"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ectangle 44"/>
          <p:cNvSpPr/>
          <p:nvPr userDrawn="1"/>
        </p:nvSpPr>
        <p:spPr>
          <a:xfrm>
            <a:off x="713045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6" name="Picture 23" descr="logo letterheadfly"/>
          <p:cNvPicPr>
            <a:picLocks noChangeArrowheads="1"/>
          </p:cNvPicPr>
          <p:nvPr userDrawn="1"/>
        </p:nvPicPr>
        <p:blipFill>
          <a:blip r:embed="rId3" cstate="print">
            <a:extLst>
              <a:ext uri="{28A0092B-C50C-407E-A947-70E740481C1C}">
                <a14:useLocalDpi xmlns:a14="http://schemas.microsoft.com/office/drawing/2010/main" val="0"/>
              </a:ext>
            </a:extLst>
          </a:blip>
          <a:srcRect l="5437" t="15663" r="5138"/>
          <a:stretch>
            <a:fillRect/>
          </a:stretch>
        </p:blipFill>
        <p:spPr bwMode="auto">
          <a:xfrm>
            <a:off x="1342193"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95433"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p:cNvPicPr>
          <p:nvPr userDrawn="1"/>
        </p:nvPicPr>
        <p:blipFill>
          <a:blip r:embed="rId5"/>
          <a:stretch>
            <a:fillRect/>
          </a:stretch>
        </p:blipFill>
        <p:spPr>
          <a:xfrm>
            <a:off x="4358630" y="1852960"/>
            <a:ext cx="1011642" cy="335832"/>
          </a:xfrm>
          <a:prstGeom prst="rect">
            <a:avLst/>
          </a:prstGeom>
        </p:spPr>
      </p:pic>
      <p:pic>
        <p:nvPicPr>
          <p:cNvPr id="61" name="Picture 60"/>
          <p:cNvPicPr>
            <a:picLocks noChangeAspect="1"/>
          </p:cNvPicPr>
          <p:nvPr userDrawn="1"/>
        </p:nvPicPr>
        <p:blipFill>
          <a:blip r:embed="rId6"/>
          <a:stretch>
            <a:fillRect/>
          </a:stretch>
        </p:blipFill>
        <p:spPr>
          <a:xfrm>
            <a:off x="5911949" y="1723796"/>
            <a:ext cx="866136" cy="594160"/>
          </a:xfrm>
          <a:prstGeom prst="rect">
            <a:avLst/>
          </a:prstGeom>
        </p:spPr>
      </p:pic>
      <p:pic>
        <p:nvPicPr>
          <p:cNvPr id="62" name="Picture 66"/>
          <p:cNvPicPr>
            <a:picLocks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456551"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Content Placeholder 17"/>
          <p:cNvPicPr>
            <a:picLocks noChangeAspect="1"/>
          </p:cNvPicPr>
          <p:nvPr userDrawn="1"/>
        </p:nvPicPr>
        <p:blipFill>
          <a:blip r:embed="rId8"/>
          <a:stretch>
            <a:fillRect/>
          </a:stretch>
        </p:blipFill>
        <p:spPr>
          <a:xfrm>
            <a:off x="1365976" y="3179648"/>
            <a:ext cx="1071844" cy="625797"/>
          </a:xfrm>
          <a:prstGeom prst="rect">
            <a:avLst/>
          </a:prstGeom>
        </p:spPr>
      </p:pic>
      <p:pic>
        <p:nvPicPr>
          <p:cNvPr id="64" name="Picture 61"/>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63613"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45465" y="3285624"/>
            <a:ext cx="934499" cy="413851"/>
          </a:xfrm>
          <a:prstGeom prst="rect">
            <a:avLst/>
          </a:prstGeom>
        </p:spPr>
      </p:pic>
      <p:pic>
        <p:nvPicPr>
          <p:cNvPr id="66" name="Picture 6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11466" y="3144250"/>
            <a:ext cx="705970" cy="696597"/>
          </a:xfrm>
          <a:prstGeom prst="rect">
            <a:avLst/>
          </a:prstGeom>
        </p:spPr>
      </p:pic>
      <p:pic>
        <p:nvPicPr>
          <p:cNvPr id="67" name="Picture 58"/>
          <p:cNvPicPr>
            <a:picLocks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819757"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Title 1"/>
          <p:cNvSpPr>
            <a:spLocks noGrp="1"/>
          </p:cNvSpPr>
          <p:nvPr>
            <p:ph type="title" hasCustomPrompt="1"/>
          </p:nvPr>
        </p:nvSpPr>
        <p:spPr>
          <a:xfrm>
            <a:off x="1205344" y="395222"/>
            <a:ext cx="7319343" cy="550331"/>
          </a:xfrm>
        </p:spPr>
        <p:txBody>
          <a:bodyPr/>
          <a:lstStyle>
            <a:lvl1pPr>
              <a:defRPr sz="3200"/>
            </a:lvl1pPr>
          </a:lstStyle>
          <a:p>
            <a:r>
              <a:rPr lang="nl-BE"/>
              <a:t>Referenties 2</a:t>
            </a:r>
            <a:endParaRPr/>
          </a:p>
        </p:txBody>
      </p:sp>
    </p:spTree>
    <p:extLst>
      <p:ext uri="{BB962C8B-B14F-4D97-AF65-F5344CB8AC3E}">
        <p14:creationId xmlns:p14="http://schemas.microsoft.com/office/powerpoint/2010/main" val="64339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eferenties">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Picture Placeholder 2"/>
          <p:cNvSpPr>
            <a:spLocks noGrp="1"/>
          </p:cNvSpPr>
          <p:nvPr>
            <p:ph type="pic" sz="quarter" idx="10" hasCustomPrompt="1"/>
          </p:nvPr>
        </p:nvSpPr>
        <p:spPr>
          <a:xfrm>
            <a:off x="1205345" y="1315368"/>
            <a:ext cx="1393107" cy="1393107"/>
          </a:xfrm>
        </p:spPr>
        <p:txBody>
          <a:bodyPr anchor="ctr">
            <a:normAutofit/>
          </a:bodyPr>
          <a:lstStyle>
            <a:lvl1pPr marL="0" indent="0" algn="ctr">
              <a:buNone/>
              <a:defRPr sz="1000"/>
            </a:lvl1pPr>
          </a:lstStyle>
          <a:p>
            <a:r>
              <a:rPr lang="en-US" err="1"/>
              <a:t>Logoklant</a:t>
            </a:r>
            <a:endParaRPr lang="en-US"/>
          </a:p>
        </p:txBody>
      </p:sp>
      <p:sp>
        <p:nvSpPr>
          <p:cNvPr id="29" name="Picture Placeholder 2"/>
          <p:cNvSpPr>
            <a:spLocks noGrp="1"/>
          </p:cNvSpPr>
          <p:nvPr>
            <p:ph type="pic" sz="quarter" idx="11" hasCustomPrompt="1"/>
          </p:nvPr>
        </p:nvSpPr>
        <p:spPr>
          <a:xfrm>
            <a:off x="2686904" y="1315368"/>
            <a:ext cx="1393107" cy="1393107"/>
          </a:xfrm>
        </p:spPr>
        <p:txBody>
          <a:bodyPr anchor="ctr">
            <a:normAutofit/>
          </a:bodyPr>
          <a:lstStyle>
            <a:lvl1pPr marL="0" indent="0" algn="ctr">
              <a:buNone/>
              <a:defRPr sz="1000"/>
            </a:lvl1pPr>
          </a:lstStyle>
          <a:p>
            <a:r>
              <a:rPr lang="en-US" err="1"/>
              <a:t>Logoklant</a:t>
            </a:r>
            <a:endParaRPr lang="en-US"/>
          </a:p>
        </p:txBody>
      </p:sp>
      <p:sp>
        <p:nvSpPr>
          <p:cNvPr id="30" name="Picture Placeholder 2"/>
          <p:cNvSpPr>
            <a:spLocks noGrp="1"/>
          </p:cNvSpPr>
          <p:nvPr>
            <p:ph type="pic" sz="quarter" idx="12" hasCustomPrompt="1"/>
          </p:nvPr>
        </p:nvSpPr>
        <p:spPr>
          <a:xfrm>
            <a:off x="4168463" y="1315368"/>
            <a:ext cx="1393107" cy="1393107"/>
          </a:xfrm>
        </p:spPr>
        <p:txBody>
          <a:bodyPr anchor="ctr">
            <a:normAutofit/>
          </a:bodyPr>
          <a:lstStyle>
            <a:lvl1pPr marL="0" indent="0" algn="ctr">
              <a:buNone/>
              <a:defRPr sz="1000"/>
            </a:lvl1pPr>
          </a:lstStyle>
          <a:p>
            <a:r>
              <a:rPr lang="en-US" err="1"/>
              <a:t>Logoklant</a:t>
            </a:r>
            <a:endParaRPr lang="en-US"/>
          </a:p>
        </p:txBody>
      </p:sp>
      <p:sp>
        <p:nvSpPr>
          <p:cNvPr id="31" name="Picture Placeholder 2"/>
          <p:cNvSpPr>
            <a:spLocks noGrp="1"/>
          </p:cNvSpPr>
          <p:nvPr>
            <p:ph type="pic" sz="quarter" idx="13" hasCustomPrompt="1"/>
          </p:nvPr>
        </p:nvSpPr>
        <p:spPr>
          <a:xfrm>
            <a:off x="5650022" y="1315368"/>
            <a:ext cx="1393107" cy="1393107"/>
          </a:xfrm>
        </p:spPr>
        <p:txBody>
          <a:bodyPr anchor="ctr">
            <a:normAutofit/>
          </a:bodyPr>
          <a:lstStyle>
            <a:lvl1pPr marL="0" indent="0" algn="ctr">
              <a:buNone/>
              <a:defRPr sz="1000"/>
            </a:lvl1pPr>
          </a:lstStyle>
          <a:p>
            <a:r>
              <a:rPr lang="en-US" err="1"/>
              <a:t>Logoklant</a:t>
            </a:r>
            <a:endParaRPr lang="en-US"/>
          </a:p>
        </p:txBody>
      </p:sp>
      <p:sp>
        <p:nvSpPr>
          <p:cNvPr id="32" name="Picture Placeholder 2"/>
          <p:cNvSpPr>
            <a:spLocks noGrp="1"/>
          </p:cNvSpPr>
          <p:nvPr>
            <p:ph type="pic" sz="quarter" idx="14" hasCustomPrompt="1"/>
          </p:nvPr>
        </p:nvSpPr>
        <p:spPr>
          <a:xfrm>
            <a:off x="7131581" y="1315368"/>
            <a:ext cx="1393107" cy="1393107"/>
          </a:xfrm>
        </p:spPr>
        <p:txBody>
          <a:bodyPr anchor="ctr">
            <a:normAutofit/>
          </a:bodyPr>
          <a:lstStyle>
            <a:lvl1pPr marL="0" indent="0" algn="ctr">
              <a:buNone/>
              <a:defRPr sz="1000"/>
            </a:lvl1pPr>
          </a:lstStyle>
          <a:p>
            <a:r>
              <a:rPr lang="en-US" err="1"/>
              <a:t>Logoklant</a:t>
            </a:r>
            <a:endParaRPr lang="en-US"/>
          </a:p>
        </p:txBody>
      </p:sp>
      <p:sp>
        <p:nvSpPr>
          <p:cNvPr id="33" name="Picture Placeholder 2"/>
          <p:cNvSpPr>
            <a:spLocks noGrp="1"/>
          </p:cNvSpPr>
          <p:nvPr>
            <p:ph type="pic" sz="quarter" idx="15" hasCustomPrompt="1"/>
          </p:nvPr>
        </p:nvSpPr>
        <p:spPr>
          <a:xfrm>
            <a:off x="1205345" y="2784982"/>
            <a:ext cx="1393107" cy="1393107"/>
          </a:xfrm>
        </p:spPr>
        <p:txBody>
          <a:bodyPr anchor="ctr">
            <a:normAutofit/>
          </a:bodyPr>
          <a:lstStyle>
            <a:lvl1pPr marL="0" indent="0" algn="ctr">
              <a:buNone/>
              <a:defRPr sz="1000"/>
            </a:lvl1pPr>
          </a:lstStyle>
          <a:p>
            <a:r>
              <a:rPr lang="en-US" err="1"/>
              <a:t>Logoklant</a:t>
            </a:r>
            <a:endParaRPr lang="en-US"/>
          </a:p>
        </p:txBody>
      </p:sp>
      <p:sp>
        <p:nvSpPr>
          <p:cNvPr id="34" name="Picture Placeholder 2"/>
          <p:cNvSpPr>
            <a:spLocks noGrp="1"/>
          </p:cNvSpPr>
          <p:nvPr>
            <p:ph type="pic" sz="quarter" idx="16" hasCustomPrompt="1"/>
          </p:nvPr>
        </p:nvSpPr>
        <p:spPr>
          <a:xfrm>
            <a:off x="2686904" y="2784982"/>
            <a:ext cx="1393107" cy="1393107"/>
          </a:xfrm>
        </p:spPr>
        <p:txBody>
          <a:bodyPr anchor="ctr">
            <a:normAutofit/>
          </a:bodyPr>
          <a:lstStyle>
            <a:lvl1pPr marL="0" indent="0" algn="ctr">
              <a:buNone/>
              <a:defRPr sz="1000"/>
            </a:lvl1pPr>
          </a:lstStyle>
          <a:p>
            <a:r>
              <a:rPr lang="en-US" err="1"/>
              <a:t>Logoklant</a:t>
            </a:r>
            <a:endParaRPr lang="en-US"/>
          </a:p>
        </p:txBody>
      </p:sp>
      <p:sp>
        <p:nvSpPr>
          <p:cNvPr id="35" name="Picture Placeholder 2"/>
          <p:cNvSpPr>
            <a:spLocks noGrp="1"/>
          </p:cNvSpPr>
          <p:nvPr>
            <p:ph type="pic" sz="quarter" idx="17" hasCustomPrompt="1"/>
          </p:nvPr>
        </p:nvSpPr>
        <p:spPr>
          <a:xfrm>
            <a:off x="4168463" y="2784982"/>
            <a:ext cx="1393107" cy="1393107"/>
          </a:xfrm>
        </p:spPr>
        <p:txBody>
          <a:bodyPr anchor="ctr">
            <a:normAutofit/>
          </a:bodyPr>
          <a:lstStyle>
            <a:lvl1pPr marL="0" indent="0" algn="ctr">
              <a:buNone/>
              <a:defRPr sz="1000"/>
            </a:lvl1pPr>
          </a:lstStyle>
          <a:p>
            <a:r>
              <a:rPr lang="en-US" err="1"/>
              <a:t>Logoklant</a:t>
            </a:r>
            <a:endParaRPr lang="en-US"/>
          </a:p>
        </p:txBody>
      </p:sp>
      <p:sp>
        <p:nvSpPr>
          <p:cNvPr id="36" name="Picture Placeholder 2"/>
          <p:cNvSpPr>
            <a:spLocks noGrp="1"/>
          </p:cNvSpPr>
          <p:nvPr>
            <p:ph type="pic" sz="quarter" idx="18" hasCustomPrompt="1"/>
          </p:nvPr>
        </p:nvSpPr>
        <p:spPr>
          <a:xfrm>
            <a:off x="5650022" y="2784982"/>
            <a:ext cx="1393107" cy="1393107"/>
          </a:xfrm>
        </p:spPr>
        <p:txBody>
          <a:bodyPr anchor="ctr">
            <a:normAutofit/>
          </a:bodyPr>
          <a:lstStyle>
            <a:lvl1pPr marL="0" indent="0" algn="ctr">
              <a:buNone/>
              <a:defRPr sz="1000"/>
            </a:lvl1pPr>
          </a:lstStyle>
          <a:p>
            <a:r>
              <a:rPr lang="en-US" err="1"/>
              <a:t>Logoklant</a:t>
            </a:r>
            <a:endParaRPr lang="en-US"/>
          </a:p>
        </p:txBody>
      </p:sp>
      <p:sp>
        <p:nvSpPr>
          <p:cNvPr id="37" name="Picture Placeholder 2"/>
          <p:cNvSpPr>
            <a:spLocks noGrp="1"/>
          </p:cNvSpPr>
          <p:nvPr>
            <p:ph type="pic" sz="quarter" idx="19" hasCustomPrompt="1"/>
          </p:nvPr>
        </p:nvSpPr>
        <p:spPr>
          <a:xfrm>
            <a:off x="7131581" y="2784982"/>
            <a:ext cx="1393107" cy="1393107"/>
          </a:xfrm>
        </p:spPr>
        <p:txBody>
          <a:bodyPr anchor="ctr">
            <a:normAutofit/>
          </a:bodyPr>
          <a:lstStyle>
            <a:lvl1pPr marL="0" indent="0" algn="ctr">
              <a:buNone/>
              <a:defRPr sz="1000"/>
            </a:lvl1pPr>
          </a:lstStyle>
          <a:p>
            <a:r>
              <a:rPr lang="en-US" err="1"/>
              <a:t>Logoklant</a:t>
            </a: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1205344" y="395222"/>
            <a:ext cx="7319343" cy="550331"/>
          </a:xfrm>
        </p:spPr>
        <p:txBody>
          <a:bodyPr/>
          <a:lstStyle>
            <a:lvl1pPr>
              <a:defRPr sz="3200" baseline="0"/>
            </a:lvl1pPr>
          </a:lstStyle>
          <a:p>
            <a:r>
              <a:rPr lang="nl-BE"/>
              <a:t>Referenties</a:t>
            </a:r>
            <a:endParaRPr lang="nl-NL"/>
          </a:p>
        </p:txBody>
      </p:sp>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0497938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Referenties + tekst">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Picture Placeholder 2"/>
          <p:cNvSpPr>
            <a:spLocks noGrp="1"/>
          </p:cNvSpPr>
          <p:nvPr>
            <p:ph type="pic" sz="quarter" idx="10" hasCustomPrompt="1"/>
          </p:nvPr>
        </p:nvSpPr>
        <p:spPr>
          <a:xfrm>
            <a:off x="1205345" y="1315368"/>
            <a:ext cx="1393107" cy="1393107"/>
          </a:xfrm>
        </p:spPr>
        <p:txBody>
          <a:bodyPr anchor="ctr">
            <a:normAutofit/>
          </a:bodyPr>
          <a:lstStyle>
            <a:lvl1pPr marL="0" indent="0" algn="ctr">
              <a:buNone/>
              <a:defRPr sz="1000"/>
            </a:lvl1pPr>
          </a:lstStyle>
          <a:p>
            <a:r>
              <a:rPr lang="en-US" err="1"/>
              <a:t>Logoklant</a:t>
            </a:r>
            <a:endParaRPr lang="en-US"/>
          </a:p>
        </p:txBody>
      </p:sp>
      <p:sp>
        <p:nvSpPr>
          <p:cNvPr id="29" name="Picture Placeholder 2"/>
          <p:cNvSpPr>
            <a:spLocks noGrp="1"/>
          </p:cNvSpPr>
          <p:nvPr>
            <p:ph type="pic" sz="quarter" idx="11" hasCustomPrompt="1"/>
          </p:nvPr>
        </p:nvSpPr>
        <p:spPr>
          <a:xfrm>
            <a:off x="2686904" y="1315368"/>
            <a:ext cx="1393107" cy="1393107"/>
          </a:xfrm>
          <a:prstGeom prst="rect">
            <a:avLst/>
          </a:prstGeom>
        </p:spPr>
        <p:txBody>
          <a:bodyPr anchor="ctr">
            <a:normAutofit/>
          </a:bodyPr>
          <a:lstStyle>
            <a:lvl1pPr marL="0" indent="0" algn="ctr">
              <a:buNone/>
              <a:defRPr sz="1000"/>
            </a:lvl1pPr>
          </a:lstStyle>
          <a:p>
            <a:r>
              <a:rPr lang="en-US" err="1"/>
              <a:t>Logoklant</a:t>
            </a:r>
            <a:endParaRPr lang="en-US"/>
          </a:p>
        </p:txBody>
      </p:sp>
      <p:sp>
        <p:nvSpPr>
          <p:cNvPr id="30" name="Picture Placeholder 2"/>
          <p:cNvSpPr>
            <a:spLocks noGrp="1"/>
          </p:cNvSpPr>
          <p:nvPr>
            <p:ph type="pic" sz="quarter" idx="12" hasCustomPrompt="1"/>
          </p:nvPr>
        </p:nvSpPr>
        <p:spPr>
          <a:xfrm>
            <a:off x="4168463" y="1315368"/>
            <a:ext cx="1393107" cy="1393107"/>
          </a:xfrm>
        </p:spPr>
        <p:txBody>
          <a:bodyPr anchor="ctr">
            <a:normAutofit/>
          </a:bodyPr>
          <a:lstStyle>
            <a:lvl1pPr marL="0" indent="0" algn="ctr">
              <a:buNone/>
              <a:defRPr sz="1000"/>
            </a:lvl1pPr>
          </a:lstStyle>
          <a:p>
            <a:r>
              <a:rPr lang="en-US" err="1"/>
              <a:t>Logoklant</a:t>
            </a:r>
            <a:endParaRPr lang="en-US"/>
          </a:p>
        </p:txBody>
      </p:sp>
      <p:sp>
        <p:nvSpPr>
          <p:cNvPr id="32" name="Picture Placeholder 2"/>
          <p:cNvSpPr>
            <a:spLocks noGrp="1"/>
          </p:cNvSpPr>
          <p:nvPr>
            <p:ph type="pic" sz="quarter" idx="14" hasCustomPrompt="1"/>
          </p:nvPr>
        </p:nvSpPr>
        <p:spPr>
          <a:xfrm>
            <a:off x="7131581" y="1315368"/>
            <a:ext cx="1393107" cy="1393107"/>
          </a:xfrm>
        </p:spPr>
        <p:txBody>
          <a:bodyPr anchor="ctr">
            <a:normAutofit/>
          </a:bodyPr>
          <a:lstStyle>
            <a:lvl1pPr marL="0" indent="0" algn="ctr">
              <a:buNone/>
              <a:defRPr sz="1000"/>
            </a:lvl1pPr>
          </a:lstStyle>
          <a:p>
            <a:r>
              <a:rPr lang="en-US" err="1"/>
              <a:t>Logoklant</a:t>
            </a:r>
            <a:endParaRPr lang="en-US"/>
          </a:p>
        </p:txBody>
      </p:sp>
      <p:sp>
        <p:nvSpPr>
          <p:cNvPr id="33" name="Picture Placeholder 2"/>
          <p:cNvSpPr>
            <a:spLocks noGrp="1"/>
          </p:cNvSpPr>
          <p:nvPr>
            <p:ph type="pic" sz="quarter" idx="15" hasCustomPrompt="1"/>
          </p:nvPr>
        </p:nvSpPr>
        <p:spPr>
          <a:xfrm>
            <a:off x="1205345" y="2784982"/>
            <a:ext cx="1393107" cy="1393107"/>
          </a:xfrm>
        </p:spPr>
        <p:txBody>
          <a:bodyPr anchor="ctr">
            <a:normAutofit/>
          </a:bodyPr>
          <a:lstStyle>
            <a:lvl1pPr marL="0" indent="0" algn="ctr">
              <a:buNone/>
              <a:defRPr sz="1000"/>
            </a:lvl1pPr>
          </a:lstStyle>
          <a:p>
            <a:r>
              <a:rPr lang="en-US" err="1"/>
              <a:t>Logoklant</a:t>
            </a:r>
            <a:endParaRPr lang="en-US"/>
          </a:p>
        </p:txBody>
      </p:sp>
      <p:sp>
        <p:nvSpPr>
          <p:cNvPr id="35" name="Picture Placeholder 2"/>
          <p:cNvSpPr>
            <a:spLocks noGrp="1"/>
          </p:cNvSpPr>
          <p:nvPr>
            <p:ph type="pic" sz="quarter" idx="17" hasCustomPrompt="1"/>
          </p:nvPr>
        </p:nvSpPr>
        <p:spPr>
          <a:xfrm>
            <a:off x="4168463" y="2784982"/>
            <a:ext cx="1393107" cy="1393107"/>
          </a:xfrm>
        </p:spPr>
        <p:txBody>
          <a:bodyPr anchor="ctr">
            <a:normAutofit/>
          </a:bodyPr>
          <a:lstStyle>
            <a:lvl1pPr marL="0" indent="0" algn="ctr">
              <a:buNone/>
              <a:defRPr sz="1000"/>
            </a:lvl1pPr>
          </a:lstStyle>
          <a:p>
            <a:r>
              <a:rPr lang="en-US" err="1"/>
              <a:t>Logoklant</a:t>
            </a:r>
            <a:endParaRPr lang="en-US"/>
          </a:p>
        </p:txBody>
      </p:sp>
      <p:sp>
        <p:nvSpPr>
          <p:cNvPr id="36" name="Picture Placeholder 2"/>
          <p:cNvSpPr>
            <a:spLocks noGrp="1"/>
          </p:cNvSpPr>
          <p:nvPr>
            <p:ph type="pic" sz="quarter" idx="18" hasCustomPrompt="1"/>
          </p:nvPr>
        </p:nvSpPr>
        <p:spPr>
          <a:xfrm>
            <a:off x="5650022" y="2784982"/>
            <a:ext cx="1393107" cy="1393107"/>
          </a:xfrm>
        </p:spPr>
        <p:txBody>
          <a:bodyPr anchor="ctr">
            <a:normAutofit/>
          </a:bodyPr>
          <a:lstStyle>
            <a:lvl1pPr marL="0" indent="0" algn="ctr">
              <a:buNone/>
              <a:defRPr sz="1000"/>
            </a:lvl1pPr>
          </a:lstStyle>
          <a:p>
            <a:r>
              <a:rPr lang="en-US" err="1"/>
              <a:t>Logoklant</a:t>
            </a: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1205344" y="395222"/>
            <a:ext cx="7319343" cy="550331"/>
          </a:xfrm>
        </p:spPr>
        <p:txBody>
          <a:bodyPr/>
          <a:lstStyle>
            <a:lvl1pPr>
              <a:defRPr sz="3200" baseline="0"/>
            </a:lvl1pPr>
          </a:lstStyle>
          <a:p>
            <a:r>
              <a:rPr lang="nl-BE"/>
              <a:t>Referenties + tekst</a:t>
            </a:r>
            <a:endParaRPr lang="nl-NL"/>
          </a:p>
        </p:txBody>
      </p:sp>
      <p:sp>
        <p:nvSpPr>
          <p:cNvPr id="16" name="Tijdelijke aanduiding voor tekst 8"/>
          <p:cNvSpPr>
            <a:spLocks noGrp="1" noChangeAspect="1"/>
          </p:cNvSpPr>
          <p:nvPr>
            <p:ph type="body" sz="quarter" idx="20" hasCustomPrompt="1"/>
          </p:nvPr>
        </p:nvSpPr>
        <p:spPr>
          <a:xfrm>
            <a:off x="2686904" y="2784982"/>
            <a:ext cx="1393107" cy="1393107"/>
          </a:xfrm>
          <a:solidFill>
            <a:schemeClr val="accent4"/>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9" name="Tijdelijke aanduiding voor tekst 8"/>
          <p:cNvSpPr>
            <a:spLocks noGrp="1" noChangeAspect="1"/>
          </p:cNvSpPr>
          <p:nvPr>
            <p:ph type="body" sz="quarter" idx="21" hasCustomPrompt="1"/>
          </p:nvPr>
        </p:nvSpPr>
        <p:spPr>
          <a:xfrm>
            <a:off x="5650021" y="1315367"/>
            <a:ext cx="1393107" cy="1393107"/>
          </a:xfrm>
          <a:solidFill>
            <a:schemeClr val="accent3"/>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20" name="Tijdelijke aanduiding voor tekst 8"/>
          <p:cNvSpPr>
            <a:spLocks noGrp="1" noChangeAspect="1"/>
          </p:cNvSpPr>
          <p:nvPr>
            <p:ph type="body" sz="quarter" idx="22" hasCustomPrompt="1"/>
          </p:nvPr>
        </p:nvSpPr>
        <p:spPr>
          <a:xfrm>
            <a:off x="7131581" y="2784981"/>
            <a:ext cx="1393107" cy="1393107"/>
          </a:xfrm>
          <a:solidFill>
            <a:schemeClr val="accent2"/>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2649691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a:extLst>
              <a:ext uri="{28A0092B-C50C-407E-A947-70E740481C1C}">
                <a14:useLocalDpi xmlns:a14="http://schemas.microsoft.com/office/drawing/2010/main" val="0"/>
              </a:ext>
            </a:extLst>
          </a:blip>
          <a:srcRect l="345" t="13644" r="12069" b="15626"/>
          <a:stretch/>
        </p:blipFill>
        <p:spPr>
          <a:xfrm>
            <a:off x="0" y="-1"/>
            <a:ext cx="9144000" cy="5148263"/>
          </a:xfrm>
          <a:prstGeom prst="rect">
            <a:avLst/>
          </a:prstGeom>
        </p:spPr>
      </p:pic>
      <p:sp>
        <p:nvSpPr>
          <p:cNvPr id="12" name="Rectangle 11"/>
          <p:cNvSpPr/>
          <p:nvPr userDrawn="1"/>
        </p:nvSpPr>
        <p:spPr>
          <a:xfrm>
            <a:off x="2" y="-14272"/>
            <a:ext cx="4730496"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71112"/>
            <a:ext cx="1513731" cy="710233"/>
          </a:xfrm>
          <a:prstGeom prst="rect">
            <a:avLst/>
          </a:prstGeom>
        </p:spPr>
      </p:pic>
    </p:spTree>
    <p:extLst>
      <p:ext uri="{BB962C8B-B14F-4D97-AF65-F5344CB8AC3E}">
        <p14:creationId xmlns:p14="http://schemas.microsoft.com/office/powerpoint/2010/main" val="25520235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a:extLst>
              <a:ext uri="{28A0092B-C50C-407E-A947-70E740481C1C}">
                <a14:useLocalDpi xmlns:a14="http://schemas.microsoft.com/office/drawing/2010/main" val="0"/>
              </a:ext>
            </a:extLst>
          </a:blip>
          <a:srcRect l="345" t="13644" r="12069" b="15626"/>
          <a:stretch/>
        </p:blipFill>
        <p:spPr>
          <a:xfrm>
            <a:off x="0" y="-1"/>
            <a:ext cx="9144000" cy="514826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a:t>Bedankt!</a:t>
            </a:r>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a:solidFill>
                  <a:schemeClr val="bg2"/>
                </a:solidFill>
              </a:rPr>
              <a:t>www.attentia.be</a:t>
            </a:r>
          </a:p>
        </p:txBody>
      </p:sp>
      <p:pic>
        <p:nvPicPr>
          <p:cNvPr id="37" name="Picture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err="1">
                <a:hlinkClick r:id="rId8"/>
              </a:rPr>
              <a:t>linkedin.com</a:t>
            </a:r>
            <a:r>
              <a:rPr lang="en-US" sz="1000">
                <a:hlinkClick r:id="rId8"/>
              </a:rPr>
              <a:t>/company/</a:t>
            </a:r>
            <a:r>
              <a:rPr lang="en-US" sz="1000" err="1">
                <a:hlinkClick r:id="rId8"/>
              </a:rPr>
              <a:t>attentia</a:t>
            </a:r>
            <a:r>
              <a:rPr lang="en-US" sz="1000"/>
              <a:t> ● </a:t>
            </a:r>
            <a:r>
              <a:rPr lang="en-US" sz="1000" err="1">
                <a:hlinkClick r:id="rId9"/>
              </a:rPr>
              <a:t>facebook.com</a:t>
            </a:r>
            <a:r>
              <a:rPr lang="en-US" sz="1000">
                <a:hlinkClick r:id="rId9"/>
              </a:rPr>
              <a:t>/</a:t>
            </a:r>
            <a:r>
              <a:rPr lang="en-US" sz="1000" err="1">
                <a:hlinkClick r:id="rId9"/>
              </a:rPr>
              <a:t>AttentiaGroup</a:t>
            </a:r>
            <a:r>
              <a:rPr lang="en-US" sz="1000"/>
              <a:t> ● </a:t>
            </a:r>
            <a:r>
              <a:rPr lang="en-US" sz="1000" err="1">
                <a:hlinkClick r:id="rId10"/>
              </a:rPr>
              <a:t>twitter.com</a:t>
            </a:r>
            <a:r>
              <a:rPr lang="en-US" sz="1000">
                <a:hlinkClick r:id="rId10"/>
              </a:rPr>
              <a:t>/</a:t>
            </a:r>
            <a:r>
              <a:rPr lang="en-US" sz="1000" err="1">
                <a:hlinkClick r:id="rId10"/>
              </a:rPr>
              <a:t>attentianl</a:t>
            </a:r>
            <a:endParaRPr lang="en-US" sz="1000"/>
          </a:p>
          <a:p>
            <a:endParaRPr lang="en-US" sz="1000"/>
          </a:p>
          <a:p>
            <a:endParaRPr sz="1000"/>
          </a:p>
        </p:txBody>
      </p:sp>
    </p:spTree>
    <p:extLst>
      <p:ext uri="{BB962C8B-B14F-4D97-AF65-F5344CB8AC3E}">
        <p14:creationId xmlns:p14="http://schemas.microsoft.com/office/powerpoint/2010/main" val="36918838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524" y="4594251"/>
            <a:ext cx="782999" cy="437783"/>
          </a:xfrm>
          <a:prstGeom prst="rect">
            <a:avLst/>
          </a:prstGeom>
        </p:spPr>
      </p:pic>
      <p:sp>
        <p:nvSpPr>
          <p:cNvPr id="8" name="Rectangle 1"/>
          <p:cNvSpPr/>
          <p:nvPr userDrawn="1"/>
        </p:nvSpPr>
        <p:spPr>
          <a:xfrm>
            <a:off x="0" y="-1335"/>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rgbClr val="2E9E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799"/>
          </a:p>
        </p:txBody>
      </p:sp>
      <p:sp>
        <p:nvSpPr>
          <p:cNvPr id="10" name="Text Placeholder 2"/>
          <p:cNvSpPr>
            <a:spLocks noGrp="1"/>
          </p:cNvSpPr>
          <p:nvPr>
            <p:ph type="body" idx="1" hasCustomPrompt="1"/>
          </p:nvPr>
        </p:nvSpPr>
        <p:spPr>
          <a:xfrm>
            <a:off x="904499" y="297275"/>
            <a:ext cx="7924501" cy="413483"/>
          </a:xfrm>
          <a:prstGeom prst="rect">
            <a:avLst/>
          </a:prstGeom>
        </p:spPr>
        <p:txBody>
          <a:bodyPr anchor="t"/>
          <a:lstStyle>
            <a:lvl1pPr marL="0" indent="0">
              <a:buClr>
                <a:srgbClr val="F9A908"/>
              </a:buClr>
              <a:buFont typeface="AlBayan-Bold" charset="-78"/>
              <a:buNone/>
              <a:defRPr sz="2400" b="0" i="0">
                <a:solidFill>
                  <a:srgbClr val="68645F"/>
                </a:solidFill>
                <a:latin typeface="Trebuchet MS" panose="020B0603020202020204" pitchFamily="34" charset="0"/>
                <a:ea typeface="Trebuchet MS" panose="020B0603020202020204" pitchFamily="34"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
        <p:nvSpPr>
          <p:cNvPr id="13" name="Text Placeholder 2"/>
          <p:cNvSpPr>
            <a:spLocks noGrp="1"/>
          </p:cNvSpPr>
          <p:nvPr>
            <p:ph type="body" idx="10" hasCustomPrompt="1"/>
          </p:nvPr>
        </p:nvSpPr>
        <p:spPr>
          <a:xfrm>
            <a:off x="904500" y="937768"/>
            <a:ext cx="7924500" cy="3591623"/>
          </a:xfrm>
          <a:prstGeom prst="rect">
            <a:avLst/>
          </a:prstGeom>
        </p:spPr>
        <p:txBody>
          <a:bodyPr anchor="t"/>
          <a:lstStyle>
            <a:lvl1pPr marL="0" indent="0">
              <a:buClr>
                <a:srgbClr val="F9A908"/>
              </a:buClr>
              <a:buFont typeface="AlBayan-Bold" charset="-78"/>
              <a:buNone/>
              <a:defRPr sz="1050" b="0" i="0">
                <a:solidFill>
                  <a:schemeClr val="tx1"/>
                </a:solidFill>
                <a:latin typeface="Trebuchet MS" panose="020B0603020202020204" pitchFamily="34" charset="0"/>
                <a:ea typeface="Trebuchet MS" panose="020B0603020202020204" pitchFamily="34"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p>
        </p:txBody>
      </p:sp>
    </p:spTree>
    <p:extLst>
      <p:ext uri="{BB962C8B-B14F-4D97-AF65-F5344CB8AC3E}">
        <p14:creationId xmlns:p14="http://schemas.microsoft.com/office/powerpoint/2010/main" val="9622556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eldia 2">
    <p:spTree>
      <p:nvGrpSpPr>
        <p:cNvPr id="1" name=""/>
        <p:cNvGrpSpPr/>
        <p:nvPr/>
      </p:nvGrpSpPr>
      <p:grpSpPr>
        <a:xfrm>
          <a:off x="0" y="0"/>
          <a:ext cx="0" cy="0"/>
          <a:chOff x="0" y="0"/>
          <a:chExt cx="0" cy="0"/>
        </a:xfrm>
      </p:grpSpPr>
      <p:sp>
        <p:nvSpPr>
          <p:cNvPr id="15" name="Manual Input 4"/>
          <p:cNvSpPr/>
          <p:nvPr userDrawn="1"/>
        </p:nvSpPr>
        <p:spPr>
          <a:xfrm rot="10800000">
            <a:off x="-1" y="0"/>
            <a:ext cx="9158543" cy="113158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681 h 11681"/>
              <a:gd name="connsiteX1" fmla="*/ 10000 w 10000"/>
              <a:gd name="connsiteY1" fmla="*/ 0 h 11681"/>
              <a:gd name="connsiteX2" fmla="*/ 10000 w 10000"/>
              <a:gd name="connsiteY2" fmla="*/ 11681 h 11681"/>
              <a:gd name="connsiteX3" fmla="*/ 0 w 10000"/>
              <a:gd name="connsiteY3" fmla="*/ 11681 h 11681"/>
              <a:gd name="connsiteX4" fmla="*/ 0 w 10000"/>
              <a:gd name="connsiteY4" fmla="*/ 3681 h 11681"/>
              <a:gd name="connsiteX0" fmla="*/ 0 w 10000"/>
              <a:gd name="connsiteY0" fmla="*/ 13096 h 21096"/>
              <a:gd name="connsiteX1" fmla="*/ 10000 w 10000"/>
              <a:gd name="connsiteY1" fmla="*/ 0 h 21096"/>
              <a:gd name="connsiteX2" fmla="*/ 10000 w 10000"/>
              <a:gd name="connsiteY2" fmla="*/ 21096 h 21096"/>
              <a:gd name="connsiteX3" fmla="*/ 0 w 10000"/>
              <a:gd name="connsiteY3" fmla="*/ 21096 h 21096"/>
              <a:gd name="connsiteX4" fmla="*/ 0 w 10000"/>
              <a:gd name="connsiteY4" fmla="*/ 13096 h 21096"/>
              <a:gd name="connsiteX0" fmla="*/ 0 w 10000"/>
              <a:gd name="connsiteY0" fmla="*/ 7294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7294 h 15294"/>
              <a:gd name="connsiteX0" fmla="*/ 0 w 10000"/>
              <a:gd name="connsiteY0" fmla="*/ 8060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8060 h 15294"/>
              <a:gd name="connsiteX0" fmla="*/ 0 w 10011"/>
              <a:gd name="connsiteY0" fmla="*/ 9155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9155 h 15294"/>
              <a:gd name="connsiteX0" fmla="*/ 0 w 10011"/>
              <a:gd name="connsiteY0" fmla="*/ 10250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10250 h 1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5294">
                <a:moveTo>
                  <a:pt x="0" y="10250"/>
                </a:moveTo>
                <a:lnTo>
                  <a:pt x="10011" y="0"/>
                </a:lnTo>
                <a:lnTo>
                  <a:pt x="10011" y="15294"/>
                </a:lnTo>
                <a:lnTo>
                  <a:pt x="11" y="15294"/>
                </a:lnTo>
                <a:cubicBezTo>
                  <a:pt x="7" y="13248"/>
                  <a:pt x="4" y="12296"/>
                  <a:pt x="0" y="10250"/>
                </a:cubicBezTo>
                <a:close/>
              </a:path>
            </a:pathLst>
          </a:custGeom>
          <a:solidFill>
            <a:srgbClr val="F9A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6" name="Picture 15"/>
          <p:cNvPicPr>
            <a:picLocks noChangeAspect="1"/>
          </p:cNvPicPr>
          <p:nvPr userDrawn="1"/>
        </p:nvPicPr>
        <p:blipFill>
          <a:blip r:embed="rId2"/>
          <a:stretch>
            <a:fillRect/>
          </a:stretch>
        </p:blipFill>
        <p:spPr>
          <a:xfrm>
            <a:off x="7956376" y="4515966"/>
            <a:ext cx="946220" cy="528639"/>
          </a:xfrm>
          <a:prstGeom prst="rect">
            <a:avLst/>
          </a:prstGeom>
        </p:spPr>
      </p:pic>
      <p:sp>
        <p:nvSpPr>
          <p:cNvPr id="5" name="Titel 1"/>
          <p:cNvSpPr>
            <a:spLocks noGrp="1"/>
          </p:cNvSpPr>
          <p:nvPr>
            <p:ph type="title" hasCustomPrompt="1"/>
          </p:nvPr>
        </p:nvSpPr>
        <p:spPr>
          <a:xfrm>
            <a:off x="802760" y="308558"/>
            <a:ext cx="4765149" cy="444478"/>
          </a:xfrm>
        </p:spPr>
        <p:txBody>
          <a:bodyPr/>
          <a:lstStyle>
            <a:lvl1pPr>
              <a:defRPr sz="2400" baseline="0">
                <a:solidFill>
                  <a:schemeClr val="bg2"/>
                </a:solidFill>
              </a:defRPr>
            </a:lvl1pPr>
          </a:lstStyle>
          <a:p>
            <a:r>
              <a:rPr lang="nl-BE"/>
              <a:t>Titel bewerken</a:t>
            </a:r>
            <a:endParaRPr lang="nl-NL"/>
          </a:p>
        </p:txBody>
      </p:sp>
    </p:spTree>
    <p:extLst>
      <p:ext uri="{BB962C8B-B14F-4D97-AF65-F5344CB8AC3E}">
        <p14:creationId xmlns:p14="http://schemas.microsoft.com/office/powerpoint/2010/main" val="5305544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9148480" cy="5148263"/>
          </a:xfrm>
          <a:prstGeom prst="rect">
            <a:avLst/>
          </a:prstGeom>
          <a:solidFill>
            <a:srgbClr val="E9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 name="Manual Input 4"/>
          <p:cNvSpPr/>
          <p:nvPr userDrawn="1"/>
        </p:nvSpPr>
        <p:spPr>
          <a:xfrm>
            <a:off x="-10064" y="3692157"/>
            <a:ext cx="9158543" cy="14529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681 h 11681"/>
              <a:gd name="connsiteX1" fmla="*/ 10000 w 10000"/>
              <a:gd name="connsiteY1" fmla="*/ 0 h 11681"/>
              <a:gd name="connsiteX2" fmla="*/ 10000 w 10000"/>
              <a:gd name="connsiteY2" fmla="*/ 11681 h 11681"/>
              <a:gd name="connsiteX3" fmla="*/ 0 w 10000"/>
              <a:gd name="connsiteY3" fmla="*/ 11681 h 11681"/>
              <a:gd name="connsiteX4" fmla="*/ 0 w 10000"/>
              <a:gd name="connsiteY4" fmla="*/ 3681 h 11681"/>
              <a:gd name="connsiteX0" fmla="*/ 0 w 10000"/>
              <a:gd name="connsiteY0" fmla="*/ 13096 h 21096"/>
              <a:gd name="connsiteX1" fmla="*/ 10000 w 10000"/>
              <a:gd name="connsiteY1" fmla="*/ 0 h 21096"/>
              <a:gd name="connsiteX2" fmla="*/ 10000 w 10000"/>
              <a:gd name="connsiteY2" fmla="*/ 21096 h 21096"/>
              <a:gd name="connsiteX3" fmla="*/ 0 w 10000"/>
              <a:gd name="connsiteY3" fmla="*/ 21096 h 21096"/>
              <a:gd name="connsiteX4" fmla="*/ 0 w 10000"/>
              <a:gd name="connsiteY4" fmla="*/ 13096 h 21096"/>
              <a:gd name="connsiteX0" fmla="*/ 0 w 10000"/>
              <a:gd name="connsiteY0" fmla="*/ 7294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7294 h 15294"/>
              <a:gd name="connsiteX0" fmla="*/ 0 w 10000"/>
              <a:gd name="connsiteY0" fmla="*/ 8060 h 15294"/>
              <a:gd name="connsiteX1" fmla="*/ 10000 w 10000"/>
              <a:gd name="connsiteY1" fmla="*/ 0 h 15294"/>
              <a:gd name="connsiteX2" fmla="*/ 10000 w 10000"/>
              <a:gd name="connsiteY2" fmla="*/ 15294 h 15294"/>
              <a:gd name="connsiteX3" fmla="*/ 0 w 10000"/>
              <a:gd name="connsiteY3" fmla="*/ 15294 h 15294"/>
              <a:gd name="connsiteX4" fmla="*/ 0 w 10000"/>
              <a:gd name="connsiteY4" fmla="*/ 8060 h 15294"/>
              <a:gd name="connsiteX0" fmla="*/ 0 w 10011"/>
              <a:gd name="connsiteY0" fmla="*/ 9155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9155 h 15294"/>
              <a:gd name="connsiteX0" fmla="*/ 0 w 10011"/>
              <a:gd name="connsiteY0" fmla="*/ 10250 h 15294"/>
              <a:gd name="connsiteX1" fmla="*/ 10011 w 10011"/>
              <a:gd name="connsiteY1" fmla="*/ 0 h 15294"/>
              <a:gd name="connsiteX2" fmla="*/ 10011 w 10011"/>
              <a:gd name="connsiteY2" fmla="*/ 15294 h 15294"/>
              <a:gd name="connsiteX3" fmla="*/ 11 w 10011"/>
              <a:gd name="connsiteY3" fmla="*/ 15294 h 15294"/>
              <a:gd name="connsiteX4" fmla="*/ 0 w 10011"/>
              <a:gd name="connsiteY4" fmla="*/ 10250 h 1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5294">
                <a:moveTo>
                  <a:pt x="0" y="10250"/>
                </a:moveTo>
                <a:lnTo>
                  <a:pt x="10011" y="0"/>
                </a:lnTo>
                <a:lnTo>
                  <a:pt x="10011" y="15294"/>
                </a:lnTo>
                <a:lnTo>
                  <a:pt x="11" y="15294"/>
                </a:lnTo>
                <a:cubicBezTo>
                  <a:pt x="7" y="13248"/>
                  <a:pt x="4" y="12296"/>
                  <a:pt x="0" y="102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110" y="4159961"/>
            <a:ext cx="1267691" cy="708780"/>
          </a:xfrm>
          <a:prstGeom prst="rect">
            <a:avLst/>
          </a:prstGeom>
        </p:spPr>
      </p:pic>
    </p:spTree>
    <p:extLst>
      <p:ext uri="{BB962C8B-B14F-4D97-AF65-F5344CB8AC3E}">
        <p14:creationId xmlns:p14="http://schemas.microsoft.com/office/powerpoint/2010/main" val="17915517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7953" y="1859659"/>
            <a:ext cx="7622988" cy="2621240"/>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BE"/>
              <a:t>Click to edit Master subtitle style</a:t>
            </a:r>
            <a:endParaRPr lang="en-US"/>
          </a:p>
        </p:txBody>
      </p:sp>
      <p:sp>
        <p:nvSpPr>
          <p:cNvPr id="8" name="Title Placeholder 1"/>
          <p:cNvSpPr>
            <a:spLocks noGrp="1"/>
          </p:cNvSpPr>
          <p:nvPr>
            <p:ph type="title"/>
          </p:nvPr>
        </p:nvSpPr>
        <p:spPr>
          <a:xfrm>
            <a:off x="995229" y="936423"/>
            <a:ext cx="7655717" cy="841083"/>
          </a:xfrm>
          <a:prstGeom prst="rect">
            <a:avLst/>
          </a:prstGeom>
        </p:spPr>
        <p:txBody>
          <a:bodyPr rtlCol="0">
            <a:normAutofit/>
          </a:bodyPr>
          <a:lstStyle/>
          <a:p>
            <a:r>
              <a:rPr lang="nl-BE"/>
              <a:t>Click to edit Master title style</a:t>
            </a:r>
            <a:endParaRPr lang="en-US"/>
          </a:p>
        </p:txBody>
      </p:sp>
    </p:spTree>
    <p:extLst>
      <p:ext uri="{BB962C8B-B14F-4D97-AF65-F5344CB8AC3E}">
        <p14:creationId xmlns:p14="http://schemas.microsoft.com/office/powerpoint/2010/main" val="133982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95" y="-1"/>
            <a:ext cx="9149195" cy="5145025"/>
          </a:xfrm>
          <a:prstGeom prst="rect">
            <a:avLst/>
          </a:prstGeom>
        </p:spPr>
      </p:pic>
      <p:sp>
        <p:nvSpPr>
          <p:cNvPr id="12" name="Rectangle 11"/>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noChangeAspect="1"/>
          </p:cNvSpPr>
          <p:nvPr>
            <p:ph type="ctrTitle" hasCustomPrompt="1"/>
          </p:nvPr>
        </p:nvSpPr>
        <p:spPr>
          <a:xfrm>
            <a:off x="608830" y="1445871"/>
            <a:ext cx="3766222" cy="512165"/>
          </a:xfrm>
          <a:prstGeom prst="rect">
            <a:avLst/>
          </a:prstGeo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pic>
        <p:nvPicPr>
          <p:cNvPr id="8"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9"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3"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14"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315020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427111" y="2381602"/>
            <a:ext cx="6264000" cy="893453"/>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 uit een klantencase.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1" name="Oval 10"/>
          <p:cNvSpPr/>
          <p:nvPr userDrawn="1"/>
        </p:nvSpPr>
        <p:spPr>
          <a:xfrm>
            <a:off x="3930447" y="874059"/>
            <a:ext cx="1257327" cy="1257327"/>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ijdelijke aanduiding voor tekst 8"/>
          <p:cNvSpPr>
            <a:spLocks noGrp="1" noChangeAspect="1"/>
          </p:cNvSpPr>
          <p:nvPr>
            <p:ph type="body" sz="quarter" idx="11" hasCustomPrompt="1"/>
          </p:nvPr>
        </p:nvSpPr>
        <p:spPr>
          <a:xfrm>
            <a:off x="1427111" y="3420677"/>
            <a:ext cx="6264000" cy="23749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Functie (bedrijf)</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3" name="Picture Placeholder 2"/>
          <p:cNvSpPr>
            <a:spLocks noGrp="1"/>
          </p:cNvSpPr>
          <p:nvPr>
            <p:ph type="pic" sz="quarter" idx="27" hasCustomPrompt="1"/>
          </p:nvPr>
        </p:nvSpPr>
        <p:spPr>
          <a:xfrm>
            <a:off x="4041002" y="984614"/>
            <a:ext cx="1036216" cy="1036216"/>
          </a:xfrm>
          <a:prstGeom prst="ellipse">
            <a:avLst/>
          </a:prstGeom>
        </p:spPr>
        <p:txBody>
          <a:bodyPr anchor="ctr">
            <a:normAutofit/>
          </a:bodyPr>
          <a:lstStyle>
            <a:lvl1pPr marL="0" indent="0" algn="ctr">
              <a:buNone/>
              <a:defRPr sz="900" baseline="0"/>
            </a:lvl1pPr>
          </a:lstStyle>
          <a:p>
            <a:r>
              <a:rPr lang="en-US" dirty="0" err="1"/>
              <a:t>Foto</a:t>
            </a:r>
            <a:r>
              <a:rPr lang="en-US" dirty="0"/>
              <a:t>/Logo</a:t>
            </a: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9006471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Tree>
    <p:extLst>
      <p:ext uri="{BB962C8B-B14F-4D97-AF65-F5344CB8AC3E}">
        <p14:creationId xmlns:p14="http://schemas.microsoft.com/office/powerpoint/2010/main" val="34880382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4" name="Tijdelijke aanduiding voor voettekst 3"/>
          <p:cNvSpPr txBox="1">
            <a:spLocks/>
          </p:cNvSpPr>
          <p:nvPr userDrawn="1"/>
        </p:nvSpPr>
        <p:spPr bwMode="auto">
          <a:xfrm>
            <a:off x="1219202" y="4987381"/>
            <a:ext cx="7350125" cy="108447"/>
          </a:xfrm>
          <a:prstGeom prst="rect">
            <a:avLst/>
          </a:prstGeom>
          <a:noFill/>
          <a:ln w="9525">
            <a:noFill/>
            <a:miter lim="800000"/>
            <a:headEnd/>
            <a:tailEnd/>
          </a:ln>
          <a:effectLst/>
        </p:spPr>
        <p:txBody>
          <a:bodyPr lIns="0" tIns="0" rIns="0" bIns="0"/>
          <a:lstStyle>
            <a:lvl1pPr>
              <a:defRPr smtClean="0"/>
            </a:lvl1pPr>
          </a:lstStyle>
          <a:p>
            <a:pPr>
              <a:defRPr/>
            </a:pPr>
            <a:r>
              <a:rPr lang="nl-NL" sz="900"/>
              <a:t>Still Movin - Engagement</a:t>
            </a:r>
          </a:p>
        </p:txBody>
      </p:sp>
      <p:sp>
        <p:nvSpPr>
          <p:cNvPr id="2" name="Titel 1"/>
          <p:cNvSpPr>
            <a:spLocks noGrp="1"/>
          </p:cNvSpPr>
          <p:nvPr>
            <p:ph type="title"/>
          </p:nvPr>
        </p:nvSpPr>
        <p:spPr>
          <a:xfrm>
            <a:off x="719140" y="107256"/>
            <a:ext cx="7693025" cy="270522"/>
          </a:xfrm>
        </p:spPr>
        <p:txBody>
          <a:bodyPr/>
          <a:lstStyle/>
          <a:p>
            <a:r>
              <a:rPr lang="nl-NL"/>
              <a:t>Klik om de stijl te bewerken</a:t>
            </a:r>
          </a:p>
        </p:txBody>
      </p:sp>
      <p:sp>
        <p:nvSpPr>
          <p:cNvPr id="3" name="Tijdelijke aanduiding voor tabel 2"/>
          <p:cNvSpPr>
            <a:spLocks noGrp="1"/>
          </p:cNvSpPr>
          <p:nvPr>
            <p:ph type="tbl" idx="1"/>
          </p:nvPr>
        </p:nvSpPr>
        <p:spPr>
          <a:xfrm>
            <a:off x="725490" y="686435"/>
            <a:ext cx="7691437" cy="3471503"/>
          </a:xfrm>
        </p:spPr>
        <p:txBody>
          <a:bodyPr/>
          <a:lstStyle/>
          <a:p>
            <a:pPr lvl="0"/>
            <a:endParaRPr lang="nl-NL" noProof="0"/>
          </a:p>
        </p:txBody>
      </p:sp>
      <p:sp>
        <p:nvSpPr>
          <p:cNvPr id="5" name="Rectangle 19"/>
          <p:cNvSpPr>
            <a:spLocks noGrp="1" noChangeArrowheads="1"/>
          </p:cNvSpPr>
          <p:nvPr>
            <p:ph type="sldNum" sz="quarter" idx="10"/>
          </p:nvPr>
        </p:nvSpPr>
        <p:spPr>
          <a:xfrm>
            <a:off x="720727" y="4982613"/>
            <a:ext cx="269875" cy="108447"/>
          </a:xfrm>
          <a:prstGeom prst="rect">
            <a:avLst/>
          </a:prstGeom>
        </p:spPr>
        <p:txBody>
          <a:bodyPr/>
          <a:lstStyle>
            <a:lvl1pPr>
              <a:defRPr/>
            </a:lvl1pPr>
          </a:lstStyle>
          <a:p>
            <a:pPr>
              <a:defRPr/>
            </a:pPr>
            <a:fld id="{0992E620-B36D-47DE-A0DE-96B1C51FE27E}" type="slidenum">
              <a:rPr lang="nl-NL"/>
              <a:pPr>
                <a:defRPr/>
              </a:pPr>
              <a:t>‹nr.›</a:t>
            </a:fld>
            <a:endParaRPr lang="nl-NL"/>
          </a:p>
        </p:txBody>
      </p:sp>
    </p:spTree>
    <p:extLst>
      <p:ext uri="{BB962C8B-B14F-4D97-AF65-F5344CB8AC3E}">
        <p14:creationId xmlns:p14="http://schemas.microsoft.com/office/powerpoint/2010/main" val="27033870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23598856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6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473957" y="2381602"/>
            <a:ext cx="6264000" cy="893453"/>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800" b="1" i="1" kern="0" baseline="0">
                <a:solidFill>
                  <a:schemeClr val="tx1"/>
                </a:solidFill>
              </a:defRPr>
            </a:lvl1pPr>
          </a:lstStyle>
          <a:p>
            <a:pPr lvl="0"/>
            <a:r>
              <a:rPr lang="nl-BE" dirty="0"/>
              <a:t>Klik hier om een inspirerende quote toe te voegen</a:t>
            </a:r>
          </a:p>
          <a:p>
            <a:pPr lvl="0"/>
            <a:endParaRPr lang="nl-BE" dirty="0"/>
          </a:p>
          <a:p>
            <a:pPr lvl="0"/>
            <a:endParaRPr lang="nl-BE" dirty="0"/>
          </a:p>
        </p:txBody>
      </p:sp>
      <p:sp>
        <p:nvSpPr>
          <p:cNvPr id="12" name="Tijdelijke aanduiding voor tekst 8"/>
          <p:cNvSpPr>
            <a:spLocks noGrp="1" noChangeAspect="1"/>
          </p:cNvSpPr>
          <p:nvPr>
            <p:ph type="body" sz="quarter" idx="11" hasCustomPrompt="1"/>
          </p:nvPr>
        </p:nvSpPr>
        <p:spPr>
          <a:xfrm>
            <a:off x="1473957" y="3420677"/>
            <a:ext cx="6264000" cy="23749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0" i="0" kern="0" baseline="0">
                <a:solidFill>
                  <a:schemeClr val="accent3"/>
                </a:solidFill>
              </a:defRPr>
            </a:lvl1pPr>
          </a:lstStyle>
          <a:p>
            <a:pPr lvl="0"/>
            <a:r>
              <a:rPr lang="nl-BE" dirty="0"/>
              <a:t>Voornaam Naam (Auteur)</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0" name="Oval 9"/>
          <p:cNvSpPr/>
          <p:nvPr userDrawn="1"/>
        </p:nvSpPr>
        <p:spPr>
          <a:xfrm>
            <a:off x="4076911" y="974217"/>
            <a:ext cx="1058090" cy="1058090"/>
          </a:xfrm>
          <a:prstGeom prst="ellipse">
            <a:avLst/>
          </a:prstGeom>
          <a:solidFill>
            <a:schemeClr val="accent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72000" tIns="576000" rtlCol="0" anchor="ctr"/>
          <a:lstStyle/>
          <a:p>
            <a:pPr algn="ctr"/>
            <a:r>
              <a:rPr lang="de-DE" sz="10000" dirty="0">
                <a:solidFill>
                  <a:schemeClr val="tx1"/>
                </a:solidFill>
                <a:latin typeface="Arial" charset="0"/>
                <a:ea typeface="Arial" charset="0"/>
                <a:cs typeface="Arial" charset="0"/>
              </a:rPr>
              <a:t>“</a:t>
            </a: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40880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9081"/>
            <a:ext cx="6742800" cy="550331"/>
          </a:xfrm>
          <a:prstGeom prst="rect">
            <a:avLst/>
          </a:prstGeom>
        </p:spPr>
        <p:txBody>
          <a:bodyPr/>
          <a:lstStyle>
            <a:lvl1pPr>
              <a:defRPr sz="3200" baseline="0"/>
            </a:lvl1pPr>
          </a:lstStyle>
          <a:p>
            <a:r>
              <a:rPr lang="nl-BE" dirty="0"/>
              <a:t>List style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a:t>/01</a:t>
            </a:r>
            <a:endParaRPr lang="nl-BE" dirty="0"/>
          </a:p>
        </p:txBody>
      </p:sp>
      <p:sp>
        <p:nvSpPr>
          <p:cNvPr id="33" name="Tijdelijke aanduiding voor tekst 8"/>
          <p:cNvSpPr>
            <a:spLocks noGrp="1" noChangeAspect="1"/>
          </p:cNvSpPr>
          <p:nvPr>
            <p:ph type="body" sz="quarter" idx="11" hasCustomPrompt="1"/>
          </p:nvPr>
        </p:nvSpPr>
        <p:spPr>
          <a:xfrm>
            <a:off x="704001"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704001"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5" name="Tijdelijke aanduiding voor tekst 8"/>
          <p:cNvSpPr>
            <a:spLocks noGrp="1" noChangeAspect="1"/>
          </p:cNvSpPr>
          <p:nvPr>
            <p:ph type="body" sz="quarter" idx="13" hasCustomPrompt="1"/>
          </p:nvPr>
        </p:nvSpPr>
        <p:spPr>
          <a:xfrm>
            <a:off x="3374624"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/02</a:t>
            </a:r>
          </a:p>
        </p:txBody>
      </p:sp>
      <p:sp>
        <p:nvSpPr>
          <p:cNvPr id="36" name="Tijdelijke aanduiding voor tekst 8"/>
          <p:cNvSpPr>
            <a:spLocks noGrp="1" noChangeAspect="1"/>
          </p:cNvSpPr>
          <p:nvPr>
            <p:ph type="body" sz="quarter" idx="14" hasCustomPrompt="1"/>
          </p:nvPr>
        </p:nvSpPr>
        <p:spPr>
          <a:xfrm>
            <a:off x="3374624"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3374624"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38" name="Tijdelijke aanduiding voor tekst 8"/>
          <p:cNvSpPr>
            <a:spLocks noGrp="1" noChangeAspect="1"/>
          </p:cNvSpPr>
          <p:nvPr>
            <p:ph type="body" sz="quarter" idx="16" hasCustomPrompt="1"/>
          </p:nvPr>
        </p:nvSpPr>
        <p:spPr>
          <a:xfrm>
            <a:off x="6032613" y="1271946"/>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/03</a:t>
            </a:r>
          </a:p>
        </p:txBody>
      </p:sp>
      <p:sp>
        <p:nvSpPr>
          <p:cNvPr id="39" name="Tijdelijke aanduiding voor tekst 8"/>
          <p:cNvSpPr>
            <a:spLocks noGrp="1" noChangeAspect="1"/>
          </p:cNvSpPr>
          <p:nvPr>
            <p:ph type="body" sz="quarter" idx="17" hasCustomPrompt="1"/>
          </p:nvPr>
        </p:nvSpPr>
        <p:spPr>
          <a:xfrm>
            <a:off x="6032613" y="1926728"/>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6032613" y="1546178"/>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1" name="Tijdelijke aanduiding voor tekst 8"/>
          <p:cNvSpPr>
            <a:spLocks noGrp="1" noChangeAspect="1"/>
          </p:cNvSpPr>
          <p:nvPr>
            <p:ph type="body" sz="quarter" idx="19" hasCustomPrompt="1"/>
          </p:nvPr>
        </p:nvSpPr>
        <p:spPr>
          <a:xfrm>
            <a:off x="704001"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/04</a:t>
            </a:r>
          </a:p>
        </p:txBody>
      </p:sp>
      <p:sp>
        <p:nvSpPr>
          <p:cNvPr id="42" name="Tijdelijke aanduiding voor tekst 8"/>
          <p:cNvSpPr>
            <a:spLocks noGrp="1" noChangeAspect="1"/>
          </p:cNvSpPr>
          <p:nvPr>
            <p:ph type="body" sz="quarter" idx="20" hasCustomPrompt="1"/>
          </p:nvPr>
        </p:nvSpPr>
        <p:spPr>
          <a:xfrm>
            <a:off x="704001"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704001"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4" name="Tijdelijke aanduiding voor tekst 8"/>
          <p:cNvSpPr>
            <a:spLocks noGrp="1" noChangeAspect="1"/>
          </p:cNvSpPr>
          <p:nvPr>
            <p:ph type="body" sz="quarter" idx="22" hasCustomPrompt="1"/>
          </p:nvPr>
        </p:nvSpPr>
        <p:spPr>
          <a:xfrm>
            <a:off x="3374624"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/05</a:t>
            </a:r>
          </a:p>
        </p:txBody>
      </p:sp>
      <p:sp>
        <p:nvSpPr>
          <p:cNvPr id="45" name="Tijdelijke aanduiding voor tekst 8"/>
          <p:cNvSpPr>
            <a:spLocks noGrp="1" noChangeAspect="1"/>
          </p:cNvSpPr>
          <p:nvPr>
            <p:ph type="body" sz="quarter" idx="23" hasCustomPrompt="1"/>
          </p:nvPr>
        </p:nvSpPr>
        <p:spPr>
          <a:xfrm>
            <a:off x="3374624"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3374624"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47" name="Tijdelijke aanduiding voor tekst 8"/>
          <p:cNvSpPr>
            <a:spLocks noGrp="1" noChangeAspect="1"/>
          </p:cNvSpPr>
          <p:nvPr>
            <p:ph type="body" sz="quarter" idx="25" hasCustomPrompt="1"/>
          </p:nvPr>
        </p:nvSpPr>
        <p:spPr>
          <a:xfrm>
            <a:off x="6032613" y="3028857"/>
            <a:ext cx="2349497" cy="2233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Arial" charset="0"/>
              <a:buNone/>
              <a:tabLst/>
              <a:defRPr sz="1400" b="1" kern="0" spc="300" baseline="0">
                <a:solidFill>
                  <a:schemeClr val="accent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/06</a:t>
            </a:r>
          </a:p>
        </p:txBody>
      </p:sp>
      <p:sp>
        <p:nvSpPr>
          <p:cNvPr id="48" name="Tijdelijke aanduiding voor tekst 8"/>
          <p:cNvSpPr>
            <a:spLocks noGrp="1" noChangeAspect="1"/>
          </p:cNvSpPr>
          <p:nvPr>
            <p:ph type="body" sz="quarter" idx="26" hasCustomPrompt="1"/>
          </p:nvPr>
        </p:nvSpPr>
        <p:spPr>
          <a:xfrm>
            <a:off x="6032613" y="3695274"/>
            <a:ext cx="2362131" cy="796278"/>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a:t>Klik hier om tekst toe te voegen.</a:t>
            </a:r>
            <a:endParaRPr lang="nl-BE" dirty="0"/>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27" hasCustomPrompt="1"/>
          </p:nvPr>
        </p:nvSpPr>
        <p:spPr>
          <a:xfrm>
            <a:off x="6032613" y="3303089"/>
            <a:ext cx="2349497" cy="223376"/>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spc="300" baseline="0">
                <a:solidFill>
                  <a:schemeClr val="tx1"/>
                </a:solidFill>
              </a:defRPr>
            </a:lvl1pPr>
          </a:lstStyle>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r>
              <a:rPr lang="nl-BE" dirty="0"/>
              <a:t>TITEL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None/>
              <a:tabLst/>
              <a:defRPr/>
            </a:pPr>
            <a:endParaRPr lang="nl-BE" dirty="0"/>
          </a:p>
        </p:txBody>
      </p:sp>
      <p:sp>
        <p:nvSpPr>
          <p:cNvPr id="23" name="TextBox 22"/>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760955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List sty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7463347" cy="550331"/>
          </a:xfrm>
          <a:prstGeom prst="rect">
            <a:avLst/>
          </a:prstGeom>
        </p:spPr>
        <p:txBody>
          <a:bodyPr/>
          <a:lstStyle>
            <a:lvl1pPr>
              <a:defRPr sz="3200" baseline="0"/>
            </a:lvl1pPr>
          </a:lstStyle>
          <a:p>
            <a:r>
              <a:rPr lang="nl-BE" dirty="0"/>
              <a:t>List style 2</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3" name="Rectangle 22"/>
          <p:cNvSpPr/>
          <p:nvPr userDrawn="1"/>
        </p:nvSpPr>
        <p:spPr>
          <a:xfrm>
            <a:off x="827388"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4" name="Oval 23"/>
          <p:cNvSpPr/>
          <p:nvPr userDrawn="1"/>
        </p:nvSpPr>
        <p:spPr>
          <a:xfrm>
            <a:off x="704001" y="1202305"/>
            <a:ext cx="527738" cy="527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01</a:t>
            </a:r>
            <a:endParaRPr sz="1400" b="1" dirty="0">
              <a:solidFill>
                <a:schemeClr val="bg2"/>
              </a:solidFill>
            </a:endParaRPr>
          </a:p>
        </p:txBody>
      </p:sp>
      <p:sp>
        <p:nvSpPr>
          <p:cNvPr id="26" name="Rectangle 25"/>
          <p:cNvSpPr/>
          <p:nvPr userDrawn="1"/>
        </p:nvSpPr>
        <p:spPr>
          <a:xfrm>
            <a:off x="3402057"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27" name="Oval 26"/>
          <p:cNvSpPr/>
          <p:nvPr userDrawn="1"/>
        </p:nvSpPr>
        <p:spPr>
          <a:xfrm>
            <a:off x="3278670" y="1202305"/>
            <a:ext cx="527738" cy="527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02</a:t>
            </a:r>
            <a:endParaRPr sz="1400" b="1" dirty="0">
              <a:solidFill>
                <a:schemeClr val="bg2"/>
              </a:solidFill>
            </a:endParaRPr>
          </a:p>
        </p:txBody>
      </p:sp>
      <p:sp>
        <p:nvSpPr>
          <p:cNvPr id="29" name="Rectangle 28"/>
          <p:cNvSpPr/>
          <p:nvPr userDrawn="1"/>
        </p:nvSpPr>
        <p:spPr>
          <a:xfrm>
            <a:off x="5976726" y="1305597"/>
            <a:ext cx="2327895" cy="306918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432000" rtlCol="0" anchor="b" anchorCtr="1"/>
          <a:lstStyle/>
          <a:p>
            <a:pPr algn="ctr"/>
            <a:endParaRPr lang="en-US" b="1" dirty="0">
              <a:solidFill>
                <a:schemeClr val="tx2">
                  <a:lumMod val="65000"/>
                  <a:lumOff val="35000"/>
                </a:schemeClr>
              </a:solidFill>
            </a:endParaRPr>
          </a:p>
        </p:txBody>
      </p:sp>
      <p:sp>
        <p:nvSpPr>
          <p:cNvPr id="30" name="Oval 29"/>
          <p:cNvSpPr/>
          <p:nvPr userDrawn="1"/>
        </p:nvSpPr>
        <p:spPr>
          <a:xfrm>
            <a:off x="5853339" y="1202305"/>
            <a:ext cx="527738" cy="5277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dirty="0">
                <a:solidFill>
                  <a:schemeClr val="bg2"/>
                </a:solidFill>
              </a:rPr>
              <a:t>03</a:t>
            </a:r>
            <a:endParaRPr sz="1400" b="1" dirty="0">
              <a:solidFill>
                <a:schemeClr val="bg2"/>
              </a:solidFill>
            </a:endParaRPr>
          </a:p>
        </p:txBody>
      </p:sp>
      <p:sp>
        <p:nvSpPr>
          <p:cNvPr id="32" name="Picture Placeholder 2"/>
          <p:cNvSpPr>
            <a:spLocks noGrp="1"/>
          </p:cNvSpPr>
          <p:nvPr>
            <p:ph type="pic" sz="quarter" idx="27" hasCustomPrompt="1"/>
          </p:nvPr>
        </p:nvSpPr>
        <p:spPr>
          <a:xfrm>
            <a:off x="1416819" y="1731568"/>
            <a:ext cx="1149032" cy="1149032"/>
          </a:xfrm>
          <a:prstGeom prst="ellipse">
            <a:avLst/>
          </a:prstGeom>
          <a:solidFill>
            <a:schemeClr val="accent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0" name="Picture Placeholder 2"/>
          <p:cNvSpPr>
            <a:spLocks noGrp="1"/>
          </p:cNvSpPr>
          <p:nvPr>
            <p:ph type="pic" sz="quarter" idx="28" hasCustomPrompt="1"/>
          </p:nvPr>
        </p:nvSpPr>
        <p:spPr>
          <a:xfrm>
            <a:off x="4053182" y="1731568"/>
            <a:ext cx="1149032" cy="1149032"/>
          </a:xfrm>
          <a:prstGeom prst="ellipse">
            <a:avLst/>
          </a:prstGeom>
          <a:solidFill>
            <a:schemeClr val="tx1"/>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1" name="Picture Placeholder 2"/>
          <p:cNvSpPr>
            <a:spLocks noGrp="1"/>
          </p:cNvSpPr>
          <p:nvPr>
            <p:ph type="pic" sz="quarter" idx="29" hasCustomPrompt="1"/>
          </p:nvPr>
        </p:nvSpPr>
        <p:spPr>
          <a:xfrm>
            <a:off x="6566157" y="1731568"/>
            <a:ext cx="1149032" cy="1149032"/>
          </a:xfrm>
          <a:prstGeom prst="ellipse">
            <a:avLst/>
          </a:prstGeom>
          <a:solidFill>
            <a:schemeClr val="accent4"/>
          </a:solidFill>
          <a:ln>
            <a:noFill/>
          </a:ln>
        </p:spPr>
        <p:txBody>
          <a:bodyPr anchor="ctr">
            <a:normAutofit/>
          </a:bodyPr>
          <a:lstStyle>
            <a:lvl1pPr marL="0" indent="0" algn="ctr">
              <a:buNone/>
              <a:defRPr sz="900" baseline="0">
                <a:solidFill>
                  <a:schemeClr val="bg2"/>
                </a:solidFill>
              </a:defRPr>
            </a:lvl1pPr>
          </a:lstStyle>
          <a:p>
            <a:r>
              <a:rPr lang="en-US" dirty="0" err="1"/>
              <a:t>Foto</a:t>
            </a:r>
            <a:r>
              <a:rPr lang="en-US" dirty="0"/>
              <a:t>/</a:t>
            </a:r>
            <a:r>
              <a:rPr lang="en-US" dirty="0" err="1"/>
              <a:t>icoon</a:t>
            </a:r>
            <a:endParaRPr lang="en-US" dirty="0"/>
          </a:p>
        </p:txBody>
      </p:sp>
      <p:sp>
        <p:nvSpPr>
          <p:cNvPr id="52" name="Tijdelijke aanduiding voor tekst 8"/>
          <p:cNvSpPr>
            <a:spLocks noGrp="1" noChangeAspect="1"/>
          </p:cNvSpPr>
          <p:nvPr>
            <p:ph type="body" sz="quarter" idx="11" hasCustomPrompt="1"/>
          </p:nvPr>
        </p:nvSpPr>
        <p:spPr>
          <a:xfrm>
            <a:off x="886082"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4" name="Tijdelijke aanduiding voor tekst 8"/>
          <p:cNvSpPr>
            <a:spLocks noGrp="1" noChangeAspect="1"/>
          </p:cNvSpPr>
          <p:nvPr>
            <p:ph type="body" sz="quarter" idx="30" hasCustomPrompt="1"/>
          </p:nvPr>
        </p:nvSpPr>
        <p:spPr>
          <a:xfrm>
            <a:off x="3457927"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5" name="Tijdelijke aanduiding voor tekst 8"/>
          <p:cNvSpPr>
            <a:spLocks noGrp="1" noChangeAspect="1"/>
          </p:cNvSpPr>
          <p:nvPr>
            <p:ph type="body" sz="quarter" idx="31" hasCustomPrompt="1"/>
          </p:nvPr>
        </p:nvSpPr>
        <p:spPr>
          <a:xfrm>
            <a:off x="6032596" y="3294431"/>
            <a:ext cx="2216154" cy="1020581"/>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2" hasCustomPrompt="1"/>
          </p:nvPr>
        </p:nvSpPr>
        <p:spPr>
          <a:xfrm>
            <a:off x="886082"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7" name="Tijdelijke aanduiding voor tekst 8"/>
          <p:cNvSpPr>
            <a:spLocks noGrp="1" noChangeAspect="1"/>
          </p:cNvSpPr>
          <p:nvPr>
            <p:ph type="body" sz="quarter" idx="32" hasCustomPrompt="1"/>
          </p:nvPr>
        </p:nvSpPr>
        <p:spPr>
          <a:xfrm>
            <a:off x="3457928"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tx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33" hasCustomPrompt="1"/>
          </p:nvPr>
        </p:nvSpPr>
        <p:spPr>
          <a:xfrm>
            <a:off x="6026443" y="3022663"/>
            <a:ext cx="2216153" cy="271768"/>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400" b="1" kern="0" baseline="0">
                <a:solidFill>
                  <a:schemeClr val="accent4"/>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extBox 1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614210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77024"/>
            <a:ext cx="6742800" cy="550331"/>
          </a:xfrm>
          <a:prstGeom prst="rect">
            <a:avLst/>
          </a:prstGeom>
        </p:spPr>
        <p:txBody>
          <a:bodyPr/>
          <a:lstStyle>
            <a:lvl1pPr>
              <a:defRPr sz="3200" baseline="0"/>
            </a:lvl1pPr>
          </a:lstStyle>
          <a:p>
            <a:r>
              <a:rPr lang="nl-BE" dirty="0"/>
              <a:t>Vergelijking/Scope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6" name="Shape 439"/>
          <p:cNvSpPr/>
          <p:nvPr userDrawn="1"/>
        </p:nvSpPr>
        <p:spPr>
          <a:xfrm>
            <a:off x="893293"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0" y="18"/>
                </a:moveTo>
                <a:cubicBezTo>
                  <a:pt x="2078" y="33"/>
                  <a:pt x="4156" y="33"/>
                  <a:pt x="6233" y="18"/>
                </a:cubicBezTo>
                <a:cubicBezTo>
                  <a:pt x="7272" y="11"/>
                  <a:pt x="8311" y="1"/>
                  <a:pt x="9350" y="18"/>
                </a:cubicBezTo>
                <a:cubicBezTo>
                  <a:pt x="9869" y="27"/>
                  <a:pt x="10389" y="44"/>
                  <a:pt x="10908" y="18"/>
                </a:cubicBezTo>
                <a:cubicBezTo>
                  <a:pt x="11168" y="6"/>
                  <a:pt x="11428" y="-17"/>
                  <a:pt x="11687" y="18"/>
                </a:cubicBezTo>
                <a:cubicBezTo>
                  <a:pt x="11959" y="56"/>
                  <a:pt x="12235" y="164"/>
                  <a:pt x="12483" y="897"/>
                </a:cubicBezTo>
                <a:cubicBezTo>
                  <a:pt x="12803" y="1839"/>
                  <a:pt x="13033" y="3667"/>
                  <a:pt x="13270" y="5364"/>
                </a:cubicBezTo>
                <a:cubicBezTo>
                  <a:pt x="13528" y="7209"/>
                  <a:pt x="13804" y="8940"/>
                  <a:pt x="14073" y="10710"/>
                </a:cubicBezTo>
                <a:cubicBezTo>
                  <a:pt x="14343" y="12479"/>
                  <a:pt x="14606" y="14289"/>
                  <a:pt x="14876" y="16055"/>
                </a:cubicBezTo>
                <a:cubicBezTo>
                  <a:pt x="15122" y="17661"/>
                  <a:pt x="15377" y="19247"/>
                  <a:pt x="15690" y="20199"/>
                </a:cubicBezTo>
                <a:cubicBezTo>
                  <a:pt x="16146" y="21583"/>
                  <a:pt x="16660" y="21457"/>
                  <a:pt x="17160" y="21401"/>
                </a:cubicBezTo>
                <a:cubicBezTo>
                  <a:pt x="17653" y="21345"/>
                  <a:pt x="18147" y="21379"/>
                  <a:pt x="18640" y="21401"/>
                </a:cubicBezTo>
                <a:cubicBezTo>
                  <a:pt x="19627" y="21446"/>
                  <a:pt x="20613" y="21446"/>
                  <a:pt x="2160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sp>
        <p:nvSpPr>
          <p:cNvPr id="12" name="Shape 440"/>
          <p:cNvSpPr/>
          <p:nvPr userDrawn="1"/>
        </p:nvSpPr>
        <p:spPr>
          <a:xfrm>
            <a:off x="5767500" y="1579943"/>
            <a:ext cx="2433029" cy="291859"/>
          </a:xfrm>
          <a:custGeom>
            <a:avLst/>
            <a:gdLst/>
            <a:ahLst/>
            <a:cxnLst>
              <a:cxn ang="0">
                <a:pos x="wd2" y="hd2"/>
              </a:cxn>
              <a:cxn ang="5400000">
                <a:pos x="wd2" y="hd2"/>
              </a:cxn>
              <a:cxn ang="10800000">
                <a:pos x="wd2" y="hd2"/>
              </a:cxn>
              <a:cxn ang="16200000">
                <a:pos x="wd2" y="hd2"/>
              </a:cxn>
            </a:cxnLst>
            <a:rect l="0" t="0" r="r" b="b"/>
            <a:pathLst>
              <a:path w="21600" h="21435" extrusionOk="0">
                <a:moveTo>
                  <a:pt x="21600" y="18"/>
                </a:moveTo>
                <a:cubicBezTo>
                  <a:pt x="19522" y="33"/>
                  <a:pt x="17444" y="33"/>
                  <a:pt x="15367" y="18"/>
                </a:cubicBezTo>
                <a:cubicBezTo>
                  <a:pt x="14328" y="11"/>
                  <a:pt x="13289" y="1"/>
                  <a:pt x="12250" y="18"/>
                </a:cubicBezTo>
                <a:cubicBezTo>
                  <a:pt x="11731" y="27"/>
                  <a:pt x="11211" y="44"/>
                  <a:pt x="10692" y="18"/>
                </a:cubicBezTo>
                <a:cubicBezTo>
                  <a:pt x="10432" y="6"/>
                  <a:pt x="10172" y="-17"/>
                  <a:pt x="9913" y="18"/>
                </a:cubicBezTo>
                <a:cubicBezTo>
                  <a:pt x="9641" y="56"/>
                  <a:pt x="9365" y="164"/>
                  <a:pt x="9117" y="897"/>
                </a:cubicBezTo>
                <a:cubicBezTo>
                  <a:pt x="8797" y="1839"/>
                  <a:pt x="8567" y="3667"/>
                  <a:pt x="8330" y="5364"/>
                </a:cubicBezTo>
                <a:cubicBezTo>
                  <a:pt x="8072" y="7209"/>
                  <a:pt x="7796" y="8940"/>
                  <a:pt x="7527" y="10710"/>
                </a:cubicBezTo>
                <a:cubicBezTo>
                  <a:pt x="7257" y="12479"/>
                  <a:pt x="6994" y="14289"/>
                  <a:pt x="6724" y="16055"/>
                </a:cubicBezTo>
                <a:cubicBezTo>
                  <a:pt x="6478" y="17661"/>
                  <a:pt x="6223" y="19247"/>
                  <a:pt x="5910" y="20199"/>
                </a:cubicBezTo>
                <a:cubicBezTo>
                  <a:pt x="5454" y="21583"/>
                  <a:pt x="4940" y="21457"/>
                  <a:pt x="4440" y="21401"/>
                </a:cubicBezTo>
                <a:cubicBezTo>
                  <a:pt x="3947" y="21345"/>
                  <a:pt x="3453" y="21379"/>
                  <a:pt x="2960" y="21401"/>
                </a:cubicBezTo>
                <a:cubicBezTo>
                  <a:pt x="1973" y="21446"/>
                  <a:pt x="987" y="21446"/>
                  <a:pt x="0" y="21401"/>
                </a:cubicBezTo>
              </a:path>
            </a:pathLst>
          </a:custGeom>
          <a:ln w="6350">
            <a:solidFill>
              <a:schemeClr val="accent3"/>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600"/>
          </a:p>
        </p:txBody>
      </p:sp>
      <p:grpSp>
        <p:nvGrpSpPr>
          <p:cNvPr id="13" name="Group 12"/>
          <p:cNvGrpSpPr/>
          <p:nvPr userDrawn="1"/>
        </p:nvGrpSpPr>
        <p:grpSpPr>
          <a:xfrm>
            <a:off x="885144" y="1328328"/>
            <a:ext cx="483215" cy="483215"/>
            <a:chOff x="8265380" y="1497597"/>
            <a:chExt cx="483215" cy="483215"/>
          </a:xfrm>
        </p:grpSpPr>
        <p:sp>
          <p:nvSpPr>
            <p:cNvPr id="14" name="Shape 442"/>
            <p:cNvSpPr/>
            <p:nvPr/>
          </p:nvSpPr>
          <p:spPr>
            <a:xfrm>
              <a:off x="8265380" y="1497597"/>
              <a:ext cx="483215" cy="483215"/>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5" name="Shape 446"/>
            <p:cNvSpPr/>
            <p:nvPr/>
          </p:nvSpPr>
          <p:spPr>
            <a:xfrm>
              <a:off x="8365466" y="1632897"/>
              <a:ext cx="292707" cy="222279"/>
            </a:xfrm>
            <a:custGeom>
              <a:avLst/>
              <a:gdLst/>
              <a:ahLst/>
              <a:cxnLst>
                <a:cxn ang="0">
                  <a:pos x="wd2" y="hd2"/>
                </a:cxn>
                <a:cxn ang="5400000">
                  <a:pos x="wd2" y="hd2"/>
                </a:cxn>
                <a:cxn ang="10800000">
                  <a:pos x="wd2" y="hd2"/>
                </a:cxn>
                <a:cxn ang="16200000">
                  <a:pos x="wd2" y="hd2"/>
                </a:cxn>
              </a:cxnLst>
              <a:rect l="0" t="0" r="r" b="b"/>
              <a:pathLst>
                <a:path w="21600" h="21600" extrusionOk="0">
                  <a:moveTo>
                    <a:pt x="6796" y="16986"/>
                  </a:moveTo>
                  <a:lnTo>
                    <a:pt x="1627" y="10192"/>
                  </a:lnTo>
                  <a:lnTo>
                    <a:pt x="0" y="12666"/>
                  </a:lnTo>
                  <a:lnTo>
                    <a:pt x="6796" y="21600"/>
                  </a:lnTo>
                  <a:lnTo>
                    <a:pt x="21600" y="2181"/>
                  </a:lnTo>
                  <a:lnTo>
                    <a:pt x="19718" y="0"/>
                  </a:lnTo>
                  <a:lnTo>
                    <a:pt x="6796" y="16986"/>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6" name="Picture Placeholder 2"/>
          <p:cNvSpPr>
            <a:spLocks noGrp="1"/>
          </p:cNvSpPr>
          <p:nvPr>
            <p:ph type="pic" sz="quarter" idx="13" hasCustomPrompt="1"/>
          </p:nvPr>
        </p:nvSpPr>
        <p:spPr>
          <a:xfrm>
            <a:off x="3326322" y="1328328"/>
            <a:ext cx="2433029" cy="3059412"/>
          </a:xfrm>
          <a:prstGeom prst="rect">
            <a:avLst/>
          </a:prstGeom>
        </p:spPr>
        <p:txBody>
          <a:bodyPr anchor="ctr">
            <a:normAutofit/>
          </a:bodyPr>
          <a:lstStyle>
            <a:lvl1pPr marL="0" indent="0" algn="ctr">
              <a:buNone/>
              <a:defRPr sz="1400" baseline="0"/>
            </a:lvl1pPr>
          </a:lstStyle>
          <a:p>
            <a:r>
              <a:rPr lang="en-US" dirty="0" err="1"/>
              <a:t>klik</a:t>
            </a:r>
            <a:r>
              <a:rPr lang="en-US" dirty="0"/>
              <a:t> om </a:t>
            </a:r>
            <a:r>
              <a:rPr lang="en-US" dirty="0" err="1"/>
              <a:t>foto</a:t>
            </a:r>
            <a:r>
              <a:rPr lang="en-US" dirty="0"/>
              <a:t> of </a:t>
            </a:r>
            <a:r>
              <a:rPr lang="en-US" dirty="0" err="1"/>
              <a:t>icoon</a:t>
            </a:r>
            <a:r>
              <a:rPr lang="en-US" dirty="0"/>
              <a:t> toe </a:t>
            </a:r>
            <a:r>
              <a:rPr lang="en-US" dirty="0" err="1"/>
              <a:t>te</a:t>
            </a:r>
            <a:r>
              <a:rPr lang="en-US" dirty="0"/>
              <a:t> </a:t>
            </a:r>
            <a:r>
              <a:rPr lang="en-US" dirty="0" err="1"/>
              <a:t>voegen</a:t>
            </a:r>
            <a:endParaRPr lang="en-US" dirty="0"/>
          </a:p>
        </p:txBody>
      </p:sp>
      <p:grpSp>
        <p:nvGrpSpPr>
          <p:cNvPr id="8" name="Group 7"/>
          <p:cNvGrpSpPr/>
          <p:nvPr userDrawn="1"/>
        </p:nvGrpSpPr>
        <p:grpSpPr>
          <a:xfrm>
            <a:off x="7748033" y="1328328"/>
            <a:ext cx="483215" cy="483215"/>
            <a:chOff x="519547" y="1497597"/>
            <a:chExt cx="483215" cy="483215"/>
          </a:xfrm>
        </p:grpSpPr>
        <p:sp>
          <p:nvSpPr>
            <p:cNvPr id="10" name="Shape 441"/>
            <p:cNvSpPr/>
            <p:nvPr/>
          </p:nvSpPr>
          <p:spPr>
            <a:xfrm>
              <a:off x="519547" y="1497597"/>
              <a:ext cx="483215" cy="483215"/>
            </a:xfrm>
            <a:prstGeom prst="ellipse">
              <a:avLst/>
            </a:prstGeom>
            <a:solidFill>
              <a:schemeClr val="accent3"/>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600"/>
            </a:p>
          </p:txBody>
        </p:sp>
        <p:sp>
          <p:nvSpPr>
            <p:cNvPr id="11" name="Shape 445"/>
            <p:cNvSpPr/>
            <p:nvPr/>
          </p:nvSpPr>
          <p:spPr>
            <a:xfrm>
              <a:off x="654847" y="1628065"/>
              <a:ext cx="222278" cy="222279"/>
            </a:xfrm>
            <a:custGeom>
              <a:avLst/>
              <a:gdLst/>
              <a:ahLst/>
              <a:cxnLst>
                <a:cxn ang="0">
                  <a:pos x="wd2" y="hd2"/>
                </a:cxn>
                <a:cxn ang="5400000">
                  <a:pos x="wd2" y="hd2"/>
                </a:cxn>
                <a:cxn ang="10800000">
                  <a:pos x="wd2" y="hd2"/>
                </a:cxn>
                <a:cxn ang="16200000">
                  <a:pos x="wd2" y="hd2"/>
                </a:cxn>
              </a:cxnLst>
              <a:rect l="0" t="0" r="r" b="b"/>
              <a:pathLst>
                <a:path w="21600" h="21600" extrusionOk="0">
                  <a:moveTo>
                    <a:pt x="21600" y="2089"/>
                  </a:moveTo>
                  <a:lnTo>
                    <a:pt x="19554" y="0"/>
                  </a:lnTo>
                  <a:lnTo>
                    <a:pt x="10657" y="8593"/>
                  </a:lnTo>
                  <a:lnTo>
                    <a:pt x="2093" y="0"/>
                  </a:lnTo>
                  <a:lnTo>
                    <a:pt x="0" y="2089"/>
                  </a:lnTo>
                  <a:lnTo>
                    <a:pt x="8611" y="10634"/>
                  </a:lnTo>
                  <a:lnTo>
                    <a:pt x="0" y="19511"/>
                  </a:lnTo>
                  <a:lnTo>
                    <a:pt x="2093" y="21600"/>
                  </a:lnTo>
                  <a:lnTo>
                    <a:pt x="10657" y="13007"/>
                  </a:lnTo>
                  <a:lnTo>
                    <a:pt x="19554" y="21600"/>
                  </a:lnTo>
                  <a:lnTo>
                    <a:pt x="21600" y="19511"/>
                  </a:lnTo>
                  <a:lnTo>
                    <a:pt x="13036" y="10634"/>
                  </a:lnTo>
                  <a:lnTo>
                    <a:pt x="21600" y="2089"/>
                  </a:lnTo>
                </a:path>
              </a:pathLst>
            </a:custGeom>
            <a:solidFill>
              <a:srgbClr val="FFFFFF"/>
            </a:solidFill>
            <a:ln w="12700">
              <a:miter lim="400000"/>
            </a:ln>
          </p:spPr>
          <p:txBody>
            <a:bodyPr lIns="45719" rIns="45719" anchor="ctr"/>
            <a:lstStyle/>
            <a:p>
              <a:pPr defTabSz="914400">
                <a:defRPr sz="1800" baseline="0">
                  <a:solidFill>
                    <a:srgbClr val="000000"/>
                  </a:solidFill>
                  <a:latin typeface="Roboto Regular"/>
                  <a:ea typeface="Roboto Regular"/>
                  <a:cs typeface="Roboto Regular"/>
                  <a:sym typeface="Roboto Regular"/>
                </a:defRPr>
              </a:pPr>
              <a:endParaRPr sz="1600"/>
            </a:p>
          </p:txBody>
        </p:sp>
      </p:grpSp>
      <p:sp>
        <p:nvSpPr>
          <p:cNvPr id="17" name="Tijdelijke aanduiding voor tekst 8"/>
          <p:cNvSpPr>
            <a:spLocks noGrp="1" noChangeAspect="1"/>
          </p:cNvSpPr>
          <p:nvPr>
            <p:ph type="body" sz="quarter" idx="10" hasCustomPrompt="1"/>
          </p:nvPr>
        </p:nvSpPr>
        <p:spPr>
          <a:xfrm>
            <a:off x="893293" y="2032162"/>
            <a:ext cx="2176775" cy="2355577"/>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8" name="Tijdelijke aanduiding voor tekst 8"/>
          <p:cNvSpPr>
            <a:spLocks noGrp="1" noChangeAspect="1"/>
          </p:cNvSpPr>
          <p:nvPr>
            <p:ph type="body" sz="quarter" idx="14" hasCustomPrompt="1"/>
          </p:nvPr>
        </p:nvSpPr>
        <p:spPr>
          <a:xfrm>
            <a:off x="6023754" y="2032162"/>
            <a:ext cx="2176775" cy="2355577"/>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extBox 1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589964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Mockups</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grpSp>
        <p:nvGrpSpPr>
          <p:cNvPr id="10" name="Group 9"/>
          <p:cNvGrpSpPr/>
          <p:nvPr userDrawn="1"/>
        </p:nvGrpSpPr>
        <p:grpSpPr>
          <a:xfrm>
            <a:off x="1981937" y="806068"/>
            <a:ext cx="4958906" cy="4398372"/>
            <a:chOff x="2094245" y="806068"/>
            <a:chExt cx="4958906" cy="4398372"/>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245" y="806068"/>
              <a:ext cx="4958906" cy="4398372"/>
            </a:xfrm>
            <a:prstGeom prst="rect">
              <a:avLst/>
            </a:prstGeom>
            <a:effectLst>
              <a:outerShdw blurRad="215900" dist="76200" dir="18900000" sx="99000" sy="99000" algn="bl" rotWithShape="0">
                <a:prstClr val="black">
                  <a:alpha val="40000"/>
                </a:prstClr>
              </a:outerShdw>
            </a:effectLst>
          </p:spPr>
        </p:pic>
        <p:sp>
          <p:nvSpPr>
            <p:cNvPr id="12" name="Rectangle 11"/>
            <p:cNvSpPr/>
            <p:nvPr/>
          </p:nvSpPr>
          <p:spPr>
            <a:xfrm>
              <a:off x="3071949" y="1418351"/>
              <a:ext cx="3759835" cy="21612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3" name="Group 12"/>
          <p:cNvGrpSpPr/>
          <p:nvPr userDrawn="1"/>
        </p:nvGrpSpPr>
        <p:grpSpPr>
          <a:xfrm>
            <a:off x="559275" y="2473860"/>
            <a:ext cx="3471686" cy="2997041"/>
            <a:chOff x="671583" y="2473860"/>
            <a:chExt cx="3471686" cy="2997041"/>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583" y="2473860"/>
              <a:ext cx="3471686" cy="2997041"/>
            </a:xfrm>
            <a:prstGeom prst="rect">
              <a:avLst/>
            </a:prstGeom>
            <a:effectLst>
              <a:outerShdw blurRad="203200" dist="63500" dir="18900000" sx="99000" sy="99000" algn="bl" rotWithShape="0">
                <a:prstClr val="black">
                  <a:alpha val="35000"/>
                </a:prstClr>
              </a:outerShdw>
            </a:effectLst>
          </p:spPr>
        </p:pic>
        <p:sp>
          <p:nvSpPr>
            <p:cNvPr id="15" name="Rectangle 14"/>
            <p:cNvSpPr/>
            <p:nvPr/>
          </p:nvSpPr>
          <p:spPr>
            <a:xfrm>
              <a:off x="1472900" y="2901716"/>
              <a:ext cx="2292962" cy="14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6" name="Group 15"/>
          <p:cNvGrpSpPr/>
          <p:nvPr userDrawn="1"/>
        </p:nvGrpSpPr>
        <p:grpSpPr>
          <a:xfrm>
            <a:off x="5494307" y="2473860"/>
            <a:ext cx="2038711" cy="1912140"/>
            <a:chOff x="5606615" y="2473860"/>
            <a:chExt cx="2038711" cy="1912140"/>
          </a:xfrm>
        </p:grpSpPr>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615" y="2473860"/>
              <a:ext cx="2038711" cy="1912140"/>
            </a:xfrm>
            <a:prstGeom prst="rect">
              <a:avLst/>
            </a:prstGeom>
            <a:effectLst>
              <a:outerShdw blurRad="203200" dist="63500" dir="18900000" sx="99000" sy="99000" algn="bl" rotWithShape="0">
                <a:prstClr val="black">
                  <a:alpha val="35000"/>
                </a:prstClr>
              </a:outerShdw>
            </a:effectLst>
          </p:spPr>
        </p:pic>
        <p:sp>
          <p:nvSpPr>
            <p:cNvPr id="18" name="Rectangle 17"/>
            <p:cNvSpPr/>
            <p:nvPr/>
          </p:nvSpPr>
          <p:spPr>
            <a:xfrm>
              <a:off x="6244819" y="2731666"/>
              <a:ext cx="1078983" cy="15579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screenshot</a:t>
              </a:r>
              <a:endParaRPr sz="900" dirty="0">
                <a:solidFill>
                  <a:schemeClr val="bg2"/>
                </a:solidFill>
              </a:endParaRPr>
            </a:p>
          </p:txBody>
        </p:sp>
      </p:grpSp>
      <p:grpSp>
        <p:nvGrpSpPr>
          <p:cNvPr id="19" name="Group 18"/>
          <p:cNvGrpSpPr/>
          <p:nvPr userDrawn="1"/>
        </p:nvGrpSpPr>
        <p:grpSpPr>
          <a:xfrm>
            <a:off x="6648165" y="3429930"/>
            <a:ext cx="1035177" cy="1215993"/>
            <a:chOff x="6760473" y="3429930"/>
            <a:chExt cx="1035177" cy="1215993"/>
          </a:xfrm>
        </p:grpSpPr>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0473" y="3429930"/>
              <a:ext cx="1035177" cy="1215993"/>
            </a:xfrm>
            <a:prstGeom prst="rect">
              <a:avLst/>
            </a:prstGeom>
            <a:effectLst>
              <a:outerShdw blurRad="203200" dist="63500" dir="18900000" sx="99000" sy="99000" algn="bl" rotWithShape="0">
                <a:prstClr val="black">
                  <a:alpha val="35000"/>
                </a:prstClr>
              </a:outerShdw>
            </a:effectLst>
          </p:spPr>
        </p:pic>
        <p:sp>
          <p:nvSpPr>
            <p:cNvPr id="21" name="Rectangle 20"/>
            <p:cNvSpPr/>
            <p:nvPr/>
          </p:nvSpPr>
          <p:spPr>
            <a:xfrm>
              <a:off x="7087930" y="3554706"/>
              <a:ext cx="533955" cy="97268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900" dirty="0">
                  <a:solidFill>
                    <a:schemeClr val="bg2"/>
                  </a:solidFill>
                </a:rPr>
                <a:t>screen</a:t>
              </a:r>
            </a:p>
            <a:p>
              <a:pPr algn="ctr"/>
              <a:r>
                <a:rPr lang="nl-BE" sz="900" dirty="0">
                  <a:solidFill>
                    <a:schemeClr val="bg2"/>
                  </a:solidFill>
                </a:rPr>
                <a:t>shot</a:t>
              </a:r>
              <a:endParaRPr sz="900" dirty="0">
                <a:solidFill>
                  <a:schemeClr val="bg2"/>
                </a:solidFill>
              </a:endParaRPr>
            </a:p>
          </p:txBody>
        </p:sp>
      </p:grpSp>
    </p:spTree>
    <p:extLst>
      <p:ext uri="{BB962C8B-B14F-4D97-AF65-F5344CB8AC3E}">
        <p14:creationId xmlns:p14="http://schemas.microsoft.com/office/powerpoint/2010/main" val="1265435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el en tek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22" name="Title 1"/>
          <p:cNvSpPr>
            <a:spLocks noGrp="1"/>
          </p:cNvSpPr>
          <p:nvPr>
            <p:ph type="title"/>
          </p:nvPr>
        </p:nvSpPr>
        <p:spPr>
          <a:xfrm>
            <a:off x="704001" y="548641"/>
            <a:ext cx="3352368" cy="550331"/>
          </a:xfrm>
          <a:prstGeom prst="rect">
            <a:avLst/>
          </a:prstGeom>
        </p:spPr>
        <p:txBody>
          <a:bodyPr/>
          <a:lstStyle>
            <a:lvl1pPr>
              <a:defRPr sz="3200"/>
            </a:lvl1pPr>
          </a:lstStyle>
          <a:p>
            <a:r>
              <a:rPr lang="en-US"/>
              <a:t>Click to edit Master title style</a:t>
            </a:r>
            <a:endParaRPr dirty="0"/>
          </a:p>
        </p:txBody>
      </p:sp>
      <p:sp>
        <p:nvSpPr>
          <p:cNvPr id="23" name="Text Placeholder 2"/>
          <p:cNvSpPr>
            <a:spLocks noGrp="1"/>
          </p:cNvSpPr>
          <p:nvPr>
            <p:ph type="body" sz="quarter" idx="10"/>
          </p:nvPr>
        </p:nvSpPr>
        <p:spPr>
          <a:xfrm>
            <a:off x="704000" y="1367329"/>
            <a:ext cx="3799725" cy="2918991"/>
          </a:xfrm>
          <a:prstGeom prst="rect">
            <a:avLst/>
          </a:prstGeom>
        </p:spPr>
        <p:txBody>
          <a:bodyPr>
            <a:normAutofit/>
          </a:bodyPr>
          <a:lstStyle>
            <a:lvl1pPr>
              <a:defRPr sz="1400">
                <a:solidFill>
                  <a:schemeClr val="tx2"/>
                </a:solidFill>
              </a:defRPr>
            </a:lvl1pPr>
          </a:lstStyle>
          <a:p>
            <a:pPr lvl="0">
              <a:buClr>
                <a:schemeClr val="accent6"/>
              </a:buClr>
              <a:buSzPct val="100000"/>
              <a:buFont typeface=".LucidaGrandeUI" charset="0"/>
              <a:buChar char="●"/>
            </a:pPr>
            <a:r>
              <a:rPr lang="en-US"/>
              <a:t>Edit Master text styles</a:t>
            </a:r>
          </a:p>
          <a:p>
            <a:pPr lvl="1">
              <a:buClr>
                <a:schemeClr val="accent6"/>
              </a:buClr>
              <a:buSzPct val="100000"/>
              <a:buFont typeface=".LucidaGrandeUI" charset="0"/>
              <a:buChar char="●"/>
            </a:pPr>
            <a:r>
              <a:rPr lang="en-US"/>
              <a:t>Second level</a:t>
            </a:r>
          </a:p>
          <a:p>
            <a:pPr lvl="2">
              <a:buClr>
                <a:schemeClr val="accent6"/>
              </a:buClr>
              <a:buSzPct val="100000"/>
              <a:buFont typeface=".LucidaGrandeUI" charset="0"/>
              <a:buChar char="●"/>
            </a:pPr>
            <a:r>
              <a:rPr lang="en-US"/>
              <a:t>Third level</a:t>
            </a:r>
          </a:p>
        </p:txBody>
      </p:sp>
      <p:grpSp>
        <p:nvGrpSpPr>
          <p:cNvPr id="24" name="Group 23"/>
          <p:cNvGrpSpPr/>
          <p:nvPr userDrawn="1"/>
        </p:nvGrpSpPr>
        <p:grpSpPr>
          <a:xfrm>
            <a:off x="5037930" y="639842"/>
            <a:ext cx="2631730" cy="3589080"/>
            <a:chOff x="5336073" y="494699"/>
            <a:chExt cx="2928351" cy="3993604"/>
          </a:xfrm>
        </p:grpSpPr>
        <p:grpSp>
          <p:nvGrpSpPr>
            <p:cNvPr id="25" name="Group 662"/>
            <p:cNvGrpSpPr/>
            <p:nvPr/>
          </p:nvGrpSpPr>
          <p:grpSpPr>
            <a:xfrm>
              <a:off x="5336073" y="949403"/>
              <a:ext cx="2928351" cy="3008231"/>
              <a:chOff x="0" y="0"/>
              <a:chExt cx="7747206" cy="8724750"/>
            </a:xfrm>
          </p:grpSpPr>
          <p:sp>
            <p:nvSpPr>
              <p:cNvPr id="28" name="Shape 645"/>
              <p:cNvSpPr/>
              <p:nvPr/>
            </p:nvSpPr>
            <p:spPr>
              <a:xfrm>
                <a:off x="0" y="1028958"/>
                <a:ext cx="7747207" cy="1400736"/>
              </a:xfrm>
              <a:custGeom>
                <a:avLst/>
                <a:gdLst/>
                <a:ahLst/>
                <a:cxnLst>
                  <a:cxn ang="0">
                    <a:pos x="wd2" y="hd2"/>
                  </a:cxn>
                  <a:cxn ang="5400000">
                    <a:pos x="wd2" y="hd2"/>
                  </a:cxn>
                  <a:cxn ang="10800000">
                    <a:pos x="wd2" y="hd2"/>
                  </a:cxn>
                  <a:cxn ang="16200000">
                    <a:pos x="wd2" y="hd2"/>
                  </a:cxn>
                </a:cxnLst>
                <a:rect l="0" t="0" r="r" b="b"/>
                <a:pathLst>
                  <a:path w="21600" h="21600" extrusionOk="0">
                    <a:moveTo>
                      <a:pt x="0" y="72"/>
                    </a:moveTo>
                    <a:lnTo>
                      <a:pt x="1939" y="21600"/>
                    </a:lnTo>
                    <a:lnTo>
                      <a:pt x="19662" y="21600"/>
                    </a:lnTo>
                    <a:lnTo>
                      <a:pt x="21600" y="0"/>
                    </a:lnTo>
                    <a:lnTo>
                      <a:pt x="0" y="72"/>
                    </a:lnTo>
                    <a:close/>
                  </a:path>
                </a:pathLst>
              </a:cu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29" name="Shape 646"/>
              <p:cNvSpPr/>
              <p:nvPr/>
            </p:nvSpPr>
            <p:spPr>
              <a:xfrm>
                <a:off x="696876" y="2419574"/>
                <a:ext cx="6355054" cy="1433931"/>
              </a:xfrm>
              <a:custGeom>
                <a:avLst/>
                <a:gdLst/>
                <a:ahLst/>
                <a:cxnLst>
                  <a:cxn ang="0">
                    <a:pos x="wd2" y="hd2"/>
                  </a:cxn>
                  <a:cxn ang="5400000">
                    <a:pos x="wd2" y="hd2"/>
                  </a:cxn>
                  <a:cxn ang="10800000">
                    <a:pos x="wd2" y="hd2"/>
                  </a:cxn>
                  <a:cxn ang="16200000">
                    <a:pos x="wd2" y="hd2"/>
                  </a:cxn>
                </a:cxnLst>
                <a:rect l="0" t="0" r="r" b="b"/>
                <a:pathLst>
                  <a:path w="21600" h="21600" extrusionOk="0">
                    <a:moveTo>
                      <a:pt x="19180" y="21543"/>
                    </a:moveTo>
                    <a:lnTo>
                      <a:pt x="21600" y="0"/>
                    </a:lnTo>
                    <a:lnTo>
                      <a:pt x="0" y="101"/>
                    </a:lnTo>
                    <a:lnTo>
                      <a:pt x="2416" y="21600"/>
                    </a:lnTo>
                    <a:lnTo>
                      <a:pt x="19180" y="21543"/>
                    </a:lnTo>
                    <a:close/>
                  </a:path>
                </a:pathLst>
              </a:cu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0" name="Shape 647"/>
              <p:cNvSpPr/>
              <p:nvPr/>
            </p:nvSpPr>
            <p:spPr>
              <a:xfrm>
                <a:off x="1410039" y="3849188"/>
                <a:ext cx="4933331" cy="1423629"/>
              </a:xfrm>
              <a:custGeom>
                <a:avLst/>
                <a:gdLst/>
                <a:ahLst/>
                <a:cxnLst>
                  <a:cxn ang="0">
                    <a:pos x="wd2" y="hd2"/>
                  </a:cxn>
                  <a:cxn ang="5400000">
                    <a:pos x="wd2" y="hd2"/>
                  </a:cxn>
                  <a:cxn ang="10800000">
                    <a:pos x="wd2" y="hd2"/>
                  </a:cxn>
                  <a:cxn ang="16200000">
                    <a:pos x="wd2" y="hd2"/>
                  </a:cxn>
                </a:cxnLst>
                <a:rect l="0" t="0" r="r" b="b"/>
                <a:pathLst>
                  <a:path w="21600" h="21600" extrusionOk="0">
                    <a:moveTo>
                      <a:pt x="3115" y="21600"/>
                    </a:moveTo>
                    <a:lnTo>
                      <a:pt x="0" y="0"/>
                    </a:lnTo>
                    <a:lnTo>
                      <a:pt x="21600" y="6"/>
                    </a:lnTo>
                    <a:lnTo>
                      <a:pt x="18478" y="21578"/>
                    </a:lnTo>
                    <a:lnTo>
                      <a:pt x="3115" y="21600"/>
                    </a:lnTo>
                    <a:close/>
                  </a:path>
                </a:pathLst>
              </a:cu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1" name="Shape 648"/>
              <p:cNvSpPr/>
              <p:nvPr/>
            </p:nvSpPr>
            <p:spPr>
              <a:xfrm>
                <a:off x="2122693" y="5270592"/>
                <a:ext cx="3508692" cy="1399457"/>
              </a:xfrm>
              <a:custGeom>
                <a:avLst/>
                <a:gdLst/>
                <a:ahLst/>
                <a:cxnLst>
                  <a:cxn ang="0">
                    <a:pos x="wd2" y="hd2"/>
                  </a:cxn>
                  <a:cxn ang="5400000">
                    <a:pos x="wd2" y="hd2"/>
                  </a:cxn>
                  <a:cxn ang="10800000">
                    <a:pos x="wd2" y="hd2"/>
                  </a:cxn>
                  <a:cxn ang="16200000">
                    <a:pos x="wd2" y="hd2"/>
                  </a:cxn>
                </a:cxnLst>
                <a:rect l="0" t="0" r="r" b="b"/>
                <a:pathLst>
                  <a:path w="21600" h="21600" extrusionOk="0">
                    <a:moveTo>
                      <a:pt x="0" y="59"/>
                    </a:moveTo>
                    <a:lnTo>
                      <a:pt x="4281" y="21600"/>
                    </a:lnTo>
                    <a:lnTo>
                      <a:pt x="17316" y="21600"/>
                    </a:lnTo>
                    <a:lnTo>
                      <a:pt x="21600" y="0"/>
                    </a:lnTo>
                    <a:lnTo>
                      <a:pt x="0" y="59"/>
                    </a:lnTo>
                    <a:close/>
                  </a:path>
                </a:pathLst>
              </a:cu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2" name="Shape 649"/>
              <p:cNvSpPr/>
              <p:nvPr/>
            </p:nvSpPr>
            <p:spPr>
              <a:xfrm>
                <a:off x="2722731" y="1480728"/>
                <a:ext cx="2406428" cy="539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1</a:t>
                </a:r>
                <a:endParaRPr sz="1100" spc="0" dirty="0">
                  <a:latin typeface="Trebuchet MS" charset="0"/>
                  <a:ea typeface="Trebuchet MS" charset="0"/>
                  <a:cs typeface="Trebuchet MS" charset="0"/>
                </a:endParaRPr>
              </a:p>
            </p:txBody>
          </p:sp>
          <p:sp>
            <p:nvSpPr>
              <p:cNvPr id="33" name="Shape 650"/>
              <p:cNvSpPr/>
              <p:nvPr/>
            </p:nvSpPr>
            <p:spPr>
              <a:xfrm>
                <a:off x="2722731" y="2883606"/>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2</a:t>
                </a:r>
                <a:endParaRPr sz="1100" spc="0" dirty="0">
                  <a:latin typeface="Trebuchet MS" charset="0"/>
                  <a:ea typeface="Trebuchet MS" charset="0"/>
                  <a:cs typeface="Trebuchet MS" charset="0"/>
                </a:endParaRPr>
              </a:p>
            </p:txBody>
          </p:sp>
          <p:sp>
            <p:nvSpPr>
              <p:cNvPr id="34" name="Shape 651"/>
              <p:cNvSpPr/>
              <p:nvPr/>
            </p:nvSpPr>
            <p:spPr>
              <a:xfrm>
                <a:off x="2722731" y="4286484"/>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3</a:t>
                </a:r>
                <a:endParaRPr sz="1100" spc="0" dirty="0">
                  <a:latin typeface="Trebuchet MS" charset="0"/>
                  <a:ea typeface="Trebuchet MS" charset="0"/>
                  <a:cs typeface="Trebuchet MS" charset="0"/>
                </a:endParaRPr>
              </a:p>
            </p:txBody>
          </p:sp>
          <p:sp>
            <p:nvSpPr>
              <p:cNvPr id="35" name="Shape 652"/>
              <p:cNvSpPr/>
              <p:nvPr/>
            </p:nvSpPr>
            <p:spPr>
              <a:xfrm>
                <a:off x="2722731" y="5689361"/>
                <a:ext cx="2406428" cy="53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100" b="1" cap="all" spc="209" baseline="0">
                    <a:solidFill>
                      <a:srgbClr val="FFFFFF"/>
                    </a:solidFill>
                  </a:defRPr>
                </a:lvl1pPr>
              </a:lstStyle>
              <a:p>
                <a:r>
                  <a:rPr lang="nl-BE" sz="1100" spc="0" dirty="0">
                    <a:latin typeface="Trebuchet MS" charset="0"/>
                    <a:ea typeface="Trebuchet MS" charset="0"/>
                    <a:cs typeface="Trebuchet MS" charset="0"/>
                  </a:rPr>
                  <a:t>item 4</a:t>
                </a:r>
                <a:endParaRPr sz="1100" spc="0" dirty="0">
                  <a:latin typeface="Trebuchet MS" charset="0"/>
                  <a:ea typeface="Trebuchet MS" charset="0"/>
                  <a:cs typeface="Trebuchet MS" charset="0"/>
                </a:endParaRPr>
              </a:p>
            </p:txBody>
          </p:sp>
          <p:sp>
            <p:nvSpPr>
              <p:cNvPr id="36" name="Shape 653"/>
              <p:cNvSpPr/>
              <p:nvPr/>
            </p:nvSpPr>
            <p:spPr>
              <a:xfrm rot="5400000">
                <a:off x="2915793" y="7083973"/>
                <a:ext cx="1902853" cy="1378703"/>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7" name="Shape 654"/>
              <p:cNvSpPr/>
              <p:nvPr/>
            </p:nvSpPr>
            <p:spPr>
              <a:xfrm rot="5400000">
                <a:off x="-7945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8" name="Shape 655"/>
              <p:cNvSpPr/>
              <p:nvPr/>
            </p:nvSpPr>
            <p:spPr>
              <a:xfrm rot="5400000">
                <a:off x="922969"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39" name="Shape 656"/>
              <p:cNvSpPr/>
              <p:nvPr/>
            </p:nvSpPr>
            <p:spPr>
              <a:xfrm rot="5400000">
                <a:off x="1925392"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0" name="Shape 657"/>
              <p:cNvSpPr/>
              <p:nvPr/>
            </p:nvSpPr>
            <p:spPr>
              <a:xfrm rot="5400000">
                <a:off x="2927815"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1" name="Shape 658"/>
              <p:cNvSpPr/>
              <p:nvPr/>
            </p:nvSpPr>
            <p:spPr>
              <a:xfrm rot="5400000">
                <a:off x="3930238"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2" name="Shape 659"/>
              <p:cNvSpPr/>
              <p:nvPr/>
            </p:nvSpPr>
            <p:spPr>
              <a:xfrm rot="5400000">
                <a:off x="4932661" y="122504"/>
                <a:ext cx="889470"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3" name="Shape 660"/>
              <p:cNvSpPr/>
              <p:nvPr/>
            </p:nvSpPr>
            <p:spPr>
              <a:xfrm rot="5400000">
                <a:off x="5935084"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sp>
            <p:nvSpPr>
              <p:cNvPr id="44" name="Shape 661"/>
              <p:cNvSpPr/>
              <p:nvPr/>
            </p:nvSpPr>
            <p:spPr>
              <a:xfrm rot="5400000">
                <a:off x="6937506" y="122504"/>
                <a:ext cx="889471" cy="644462"/>
              </a:xfrm>
              <a:prstGeom prst="rightArrow">
                <a:avLst>
                  <a:gd name="adj1" fmla="val 58375"/>
                  <a:gd name="adj2" fmla="val 98279"/>
                </a:avLst>
              </a:prstGeom>
              <a:solidFill>
                <a:schemeClr val="tx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100">
                  <a:latin typeface="Trebuchet MS" charset="0"/>
                  <a:ea typeface="Trebuchet MS" charset="0"/>
                  <a:cs typeface="Trebuchet MS" charset="0"/>
                </a:endParaRPr>
              </a:p>
            </p:txBody>
          </p:sp>
        </p:grpSp>
        <p:sp>
          <p:nvSpPr>
            <p:cNvPr id="26" name="TextBox 25"/>
            <p:cNvSpPr txBox="1"/>
            <p:nvPr/>
          </p:nvSpPr>
          <p:spPr>
            <a:xfrm>
              <a:off x="5352345" y="494699"/>
              <a:ext cx="2895926" cy="338554"/>
            </a:xfrm>
            <a:prstGeom prst="rect">
              <a:avLst/>
            </a:prstGeom>
            <a:noFill/>
          </p:spPr>
          <p:txBody>
            <a:bodyPr wrap="square" rtlCol="0">
              <a:spAutoFit/>
            </a:bodyPr>
            <a:lstStyle/>
            <a:p>
              <a:pPr algn="ctr"/>
              <a:r>
                <a:rPr lang="en-US" sz="1600" i="1" dirty="0"/>
                <a:t>Lorem </a:t>
              </a:r>
              <a:r>
                <a:rPr lang="en-US" sz="1600" i="1" dirty="0" err="1"/>
                <a:t>ipsumdolor</a:t>
              </a:r>
              <a:endParaRPr sz="1600" i="1" dirty="0"/>
            </a:p>
          </p:txBody>
        </p:sp>
        <p:sp>
          <p:nvSpPr>
            <p:cNvPr id="27" name="TextBox 26"/>
            <p:cNvSpPr txBox="1"/>
            <p:nvPr/>
          </p:nvSpPr>
          <p:spPr>
            <a:xfrm>
              <a:off x="5853048" y="4111591"/>
              <a:ext cx="1951139" cy="376712"/>
            </a:xfrm>
            <a:prstGeom prst="rect">
              <a:avLst/>
            </a:prstGeom>
            <a:noFill/>
          </p:spPr>
          <p:txBody>
            <a:bodyPr wrap="square" rtlCol="0">
              <a:spAutoFit/>
            </a:bodyPr>
            <a:lstStyle/>
            <a:p>
              <a:pPr algn="ctr"/>
              <a:r>
                <a:rPr lang="en-US" sz="1600" b="1" dirty="0">
                  <a:solidFill>
                    <a:schemeClr val="accent3"/>
                  </a:solidFill>
                  <a:latin typeface="+mj-lt"/>
                </a:rPr>
                <a:t>RESULTAAT</a:t>
              </a:r>
            </a:p>
          </p:txBody>
        </p:sp>
      </p:grpSp>
    </p:spTree>
    <p:extLst>
      <p:ext uri="{BB962C8B-B14F-4D97-AF65-F5344CB8AC3E}">
        <p14:creationId xmlns:p14="http://schemas.microsoft.com/office/powerpoint/2010/main" val="55818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 flow">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1326" y="395222"/>
            <a:ext cx="6742800" cy="550331"/>
          </a:xfrm>
          <a:prstGeom prst="rect">
            <a:avLst/>
          </a:prstGeom>
        </p:spPr>
        <p:txBody>
          <a:bodyPr/>
          <a:lstStyle>
            <a:lvl1pPr>
              <a:defRPr sz="3200" baseline="0"/>
            </a:lvl1pPr>
          </a:lstStyle>
          <a:p>
            <a:r>
              <a:rPr lang="nl-BE" dirty="0"/>
              <a:t>Proces flow</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grpSp>
        <p:nvGrpSpPr>
          <p:cNvPr id="6" name="Group 5"/>
          <p:cNvGrpSpPr/>
          <p:nvPr userDrawn="1"/>
        </p:nvGrpSpPr>
        <p:grpSpPr>
          <a:xfrm>
            <a:off x="1023374" y="2025279"/>
            <a:ext cx="6918940" cy="1479364"/>
            <a:chOff x="2471156" y="5384275"/>
            <a:chExt cx="19441687" cy="4156899"/>
          </a:xfrm>
        </p:grpSpPr>
        <p:sp>
          <p:nvSpPr>
            <p:cNvPr id="8" name="Shape 340"/>
            <p:cNvSpPr/>
            <p:nvPr/>
          </p:nvSpPr>
          <p:spPr>
            <a:xfrm>
              <a:off x="2471156" y="5385938"/>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0" name="Shape 341"/>
            <p:cNvSpPr/>
            <p:nvPr/>
          </p:nvSpPr>
          <p:spPr>
            <a:xfrm rot="10800000">
              <a:off x="6290295" y="7292421"/>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2"/>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1" name="Shape 342"/>
            <p:cNvSpPr/>
            <p:nvPr/>
          </p:nvSpPr>
          <p:spPr>
            <a:xfrm>
              <a:off x="10108404"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5"/>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2" name="Shape 343"/>
            <p:cNvSpPr/>
            <p:nvPr/>
          </p:nvSpPr>
          <p:spPr>
            <a:xfrm rot="10800000">
              <a:off x="13927543" y="7290757"/>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3" name="Shape 344"/>
            <p:cNvSpPr/>
            <p:nvPr/>
          </p:nvSpPr>
          <p:spPr>
            <a:xfrm>
              <a:off x="17745651" y="5384275"/>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3"/>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grpSp>
      <p:sp>
        <p:nvSpPr>
          <p:cNvPr id="14" name="Shape 348"/>
          <p:cNvSpPr/>
          <p:nvPr userDrawn="1"/>
        </p:nvSpPr>
        <p:spPr>
          <a:xfrm>
            <a:off x="2666921"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6" name="Shape 361"/>
          <p:cNvSpPr/>
          <p:nvPr userDrawn="1"/>
        </p:nvSpPr>
        <p:spPr>
          <a:xfrm flipV="1">
            <a:off x="3127652" y="2084960"/>
            <a:ext cx="0" cy="46327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17" name="Shape 349"/>
          <p:cNvSpPr/>
          <p:nvPr userDrawn="1"/>
        </p:nvSpPr>
        <p:spPr>
          <a:xfrm>
            <a:off x="5382732"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19" name="Shape 364"/>
          <p:cNvSpPr/>
          <p:nvPr userDrawn="1"/>
        </p:nvSpPr>
        <p:spPr>
          <a:xfrm flipV="1">
            <a:off x="5842006" y="2084960"/>
            <a:ext cx="0" cy="46327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0" name="Shape 345"/>
          <p:cNvSpPr/>
          <p:nvPr userDrawn="1"/>
        </p:nvSpPr>
        <p:spPr>
          <a:xfrm>
            <a:off x="1308715"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2" name="Shape 363"/>
          <p:cNvSpPr/>
          <p:nvPr userDrawn="1"/>
        </p:nvSpPr>
        <p:spPr>
          <a:xfrm flipV="1">
            <a:off x="1767941" y="3007151"/>
            <a:ext cx="0" cy="434424"/>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4" name="Shape 347"/>
          <p:cNvSpPr/>
          <p:nvPr userDrawn="1"/>
        </p:nvSpPr>
        <p:spPr>
          <a:xfrm>
            <a:off x="4025125"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6" name="Shape 357"/>
          <p:cNvSpPr/>
          <p:nvPr userDrawn="1"/>
        </p:nvSpPr>
        <p:spPr>
          <a:xfrm flipV="1">
            <a:off x="4481337"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346"/>
          <p:cNvSpPr/>
          <p:nvPr userDrawn="1"/>
        </p:nvSpPr>
        <p:spPr>
          <a:xfrm>
            <a:off x="6740338" y="2307242"/>
            <a:ext cx="915438" cy="915438"/>
          </a:xfrm>
          <a:prstGeom prst="ellipse">
            <a:avLst/>
          </a:prstGeom>
          <a:solidFill>
            <a:schemeClr val="accent3">
              <a:lumMod val="40000"/>
              <a:lumOff val="6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29" name="Shape 362"/>
          <p:cNvSpPr/>
          <p:nvPr userDrawn="1"/>
        </p:nvSpPr>
        <p:spPr>
          <a:xfrm flipV="1">
            <a:off x="7205321" y="3007151"/>
            <a:ext cx="0" cy="434425"/>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4" name="Tijdelijke aanduiding voor tekst 8"/>
          <p:cNvSpPr>
            <a:spLocks noGrp="1" noChangeAspect="1"/>
          </p:cNvSpPr>
          <p:nvPr>
            <p:ph type="body" sz="quarter" idx="10" hasCustomPrompt="1"/>
          </p:nvPr>
        </p:nvSpPr>
        <p:spPr>
          <a:xfrm>
            <a:off x="2079985"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1" hasCustomPrompt="1"/>
          </p:nvPr>
        </p:nvSpPr>
        <p:spPr>
          <a:xfrm>
            <a:off x="4789413"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2" hasCustomPrompt="1"/>
          </p:nvPr>
        </p:nvSpPr>
        <p:spPr>
          <a:xfrm>
            <a:off x="704001"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3" hasCustomPrompt="1"/>
          </p:nvPr>
        </p:nvSpPr>
        <p:spPr>
          <a:xfrm>
            <a:off x="3423406"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4" hasCustomPrompt="1"/>
          </p:nvPr>
        </p:nvSpPr>
        <p:spPr>
          <a:xfrm>
            <a:off x="6132423"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5" hasCustomPrompt="1"/>
          </p:nvPr>
        </p:nvSpPr>
        <p:spPr>
          <a:xfrm>
            <a:off x="1498943"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16" hasCustomPrompt="1"/>
          </p:nvPr>
        </p:nvSpPr>
        <p:spPr>
          <a:xfrm>
            <a:off x="2854868"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7" hasCustomPrompt="1"/>
          </p:nvPr>
        </p:nvSpPr>
        <p:spPr>
          <a:xfrm>
            <a:off x="4215701"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18" hasCustomPrompt="1"/>
          </p:nvPr>
        </p:nvSpPr>
        <p:spPr>
          <a:xfrm>
            <a:off x="5569587"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9" hasCustomPrompt="1"/>
          </p:nvPr>
        </p:nvSpPr>
        <p:spPr>
          <a:xfrm>
            <a:off x="6940680" y="2657405"/>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0209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roces f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31" name="TextBox 3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32" name="Oval 31"/>
          <p:cNvSpPr/>
          <p:nvPr userDrawn="1"/>
        </p:nvSpPr>
        <p:spPr>
          <a:xfrm>
            <a:off x="6435607" y="2559940"/>
            <a:ext cx="1041699" cy="10416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dirty="0">
                <a:solidFill>
                  <a:schemeClr val="bg2"/>
                </a:solidFill>
              </a:rPr>
              <a:t>DONNEES</a:t>
            </a:r>
          </a:p>
        </p:txBody>
      </p:sp>
      <p:sp>
        <p:nvSpPr>
          <p:cNvPr id="33" name="Shape 360"/>
          <p:cNvSpPr/>
          <p:nvPr userDrawn="1"/>
        </p:nvSpPr>
        <p:spPr>
          <a:xfrm>
            <a:off x="1031575" y="3999176"/>
            <a:ext cx="1400708"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1"/>
              </a:buClr>
              <a:buFont typeface=".LucidaGrandeUI" charset="0"/>
              <a:buChar char="●"/>
            </a:pPr>
            <a:r>
              <a:rPr lang="nl-BE" sz="1100" noProof="1">
                <a:solidFill>
                  <a:schemeClr val="tx2"/>
                </a:solidFill>
              </a:rPr>
              <a:t>Vitalité d’entreprise</a:t>
            </a:r>
          </a:p>
          <a:p>
            <a:pPr marL="171450" indent="-171450" algn="l">
              <a:buClr>
                <a:schemeClr val="accent1"/>
              </a:buClr>
              <a:buFont typeface=".LucidaGrandeUI" charset="0"/>
              <a:buChar char="●"/>
            </a:pPr>
            <a:r>
              <a:rPr lang="nl-BE" sz="1100" noProof="1">
                <a:solidFill>
                  <a:schemeClr val="tx2"/>
                </a:solidFill>
              </a:rPr>
              <a:t>Check-ups</a:t>
            </a:r>
          </a:p>
          <a:p>
            <a:pPr marL="171450" indent="-171450" algn="l">
              <a:buClr>
                <a:schemeClr val="accent1"/>
              </a:buClr>
              <a:buFont typeface=".LucidaGrandeUI" charset="0"/>
              <a:buChar char="●"/>
            </a:pPr>
            <a:endParaRPr lang="nl-BE" sz="1100" noProof="1">
              <a:solidFill>
                <a:schemeClr val="tx2"/>
              </a:solidFill>
            </a:endParaRPr>
          </a:p>
          <a:p>
            <a:pPr marL="171450" indent="-171450" algn="l">
              <a:buClr>
                <a:schemeClr val="accent1"/>
              </a:buClr>
              <a:buFont typeface=".LucidaGrandeUI" charset="0"/>
              <a:buChar char="●"/>
            </a:pPr>
            <a:endParaRPr sz="1100" dirty="0">
              <a:solidFill>
                <a:schemeClr val="tx2"/>
              </a:solidFill>
            </a:endParaRPr>
          </a:p>
        </p:txBody>
      </p:sp>
      <p:sp>
        <p:nvSpPr>
          <p:cNvPr id="35" name="Shape 340"/>
          <p:cNvSpPr/>
          <p:nvPr userDrawn="1"/>
        </p:nvSpPr>
        <p:spPr>
          <a:xfrm>
            <a:off x="704001" y="223976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1"/>
          <p:cNvSpPr/>
          <p:nvPr userDrawn="1"/>
        </p:nvSpPr>
        <p:spPr>
          <a:xfrm rot="10800000">
            <a:off x="2250623" y="3011822"/>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tx1"/>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4" name="Shape 342"/>
          <p:cNvSpPr/>
          <p:nvPr userDrawn="1"/>
        </p:nvSpPr>
        <p:spPr>
          <a:xfrm>
            <a:off x="3796828" y="2239088"/>
            <a:ext cx="1687571" cy="910669"/>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4"/>
          </a:soli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5" name="Shape 348"/>
          <p:cNvSpPr/>
          <p:nvPr userDrawn="1"/>
        </p:nvSpPr>
        <p:spPr>
          <a:xfrm>
            <a:off x="2574232" y="2559940"/>
            <a:ext cx="1041698" cy="1041698"/>
          </a:xfrm>
          <a:prstGeom prst="ellipse">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48" name="Shape 361"/>
          <p:cNvSpPr/>
          <p:nvPr userDrawn="1"/>
        </p:nvSpPr>
        <p:spPr>
          <a:xfrm flipV="1">
            <a:off x="3098508" y="2307000"/>
            <a:ext cx="0" cy="527168"/>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9" name="Shape 345"/>
          <p:cNvSpPr/>
          <p:nvPr userDrawn="1"/>
        </p:nvSpPr>
        <p:spPr>
          <a:xfrm>
            <a:off x="1028697" y="2559940"/>
            <a:ext cx="1041698" cy="1041698"/>
          </a:xfrm>
          <a:prstGeom prst="ellipse">
            <a:avLst/>
          </a:pr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0" name="Shape 363"/>
          <p:cNvSpPr/>
          <p:nvPr userDrawn="1"/>
        </p:nvSpPr>
        <p:spPr>
          <a:xfrm flipV="1">
            <a:off x="1551261" y="3356383"/>
            <a:ext cx="0" cy="494341"/>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1" name="Shape 347"/>
          <p:cNvSpPr/>
          <p:nvPr userDrawn="1"/>
        </p:nvSpPr>
        <p:spPr>
          <a:xfrm>
            <a:off x="4119764" y="2559940"/>
            <a:ext cx="1041698" cy="1041698"/>
          </a:xfrm>
          <a:prstGeom prst="ellipse">
            <a:avLst/>
          </a:pr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b="1">
              <a:latin typeface="+mj-lt"/>
            </a:endParaRPr>
          </a:p>
        </p:txBody>
      </p:sp>
      <p:sp>
        <p:nvSpPr>
          <p:cNvPr id="52" name="Shape 357"/>
          <p:cNvSpPr/>
          <p:nvPr userDrawn="1"/>
        </p:nvSpPr>
        <p:spPr>
          <a:xfrm flipV="1">
            <a:off x="4638898" y="3356383"/>
            <a:ext cx="0" cy="494342"/>
          </a:xfrm>
          <a:prstGeom prst="line">
            <a:avLst/>
          </a:prstGeom>
          <a:ln w="19050">
            <a:solidFill>
              <a:srgbClr val="D4D9D9"/>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3" name="Shape 360"/>
          <p:cNvSpPr/>
          <p:nvPr userDrawn="1"/>
        </p:nvSpPr>
        <p:spPr>
          <a:xfrm>
            <a:off x="2447435" y="1203464"/>
            <a:ext cx="1787277"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tx1"/>
              </a:buClr>
              <a:buFont typeface=".LucidaGrandeUI" charset="0"/>
              <a:buChar char="●"/>
            </a:pPr>
            <a:r>
              <a:rPr lang="nl-BE" sz="1100" noProof="1">
                <a:solidFill>
                  <a:schemeClr val="tx2"/>
                </a:solidFill>
              </a:rPr>
              <a:t>Rapport de santé</a:t>
            </a:r>
          </a:p>
          <a:p>
            <a:pPr marL="171450" indent="-171450" algn="l">
              <a:buClr>
                <a:schemeClr val="tx1"/>
              </a:buClr>
              <a:buFont typeface=".LucidaGrandeUI" charset="0"/>
              <a:buChar char="●"/>
            </a:pPr>
            <a:r>
              <a:rPr lang="nl-BE" sz="1100" noProof="1">
                <a:solidFill>
                  <a:schemeClr val="tx2"/>
                </a:solidFill>
              </a:rPr>
              <a:t>Mesurer le stress et l’engagement</a:t>
            </a:r>
          </a:p>
          <a:p>
            <a:pPr marL="171450" lvl="1" indent="-171450">
              <a:buClr>
                <a:schemeClr val="tx1"/>
              </a:buClr>
              <a:buFont typeface=".LucidaGrandeUI" charset="0"/>
              <a:buChar char="●"/>
            </a:pPr>
            <a:r>
              <a:rPr lang="nl-BE" sz="1100" noProof="1">
                <a:solidFill>
                  <a:schemeClr val="tx2"/>
                </a:solidFill>
              </a:rPr>
              <a:t>Planning examens médicaux</a:t>
            </a:r>
          </a:p>
          <a:p>
            <a:pPr marL="171450" indent="-171450" algn="l">
              <a:buClr>
                <a:schemeClr val="tx1"/>
              </a:buClr>
              <a:buFont typeface=".LucidaGrandeUI" charset="0"/>
              <a:buChar char="●"/>
            </a:pPr>
            <a:endParaRPr lang="nl-BE" sz="1100" noProof="1">
              <a:solidFill>
                <a:schemeClr val="tx2"/>
              </a:solidFill>
            </a:endParaRPr>
          </a:p>
          <a:p>
            <a:pPr marL="171450" indent="-171450" algn="l">
              <a:buClr>
                <a:schemeClr val="tx1"/>
              </a:buClr>
              <a:buFont typeface=".LucidaGrandeUI" charset="0"/>
              <a:buChar char="●"/>
            </a:pPr>
            <a:endParaRPr sz="1100" dirty="0">
              <a:solidFill>
                <a:schemeClr val="tx2"/>
              </a:solidFill>
            </a:endParaRPr>
          </a:p>
        </p:txBody>
      </p:sp>
      <p:sp>
        <p:nvSpPr>
          <p:cNvPr id="54" name="Shape 360"/>
          <p:cNvSpPr/>
          <p:nvPr userDrawn="1"/>
        </p:nvSpPr>
        <p:spPr>
          <a:xfrm>
            <a:off x="3975677" y="3999176"/>
            <a:ext cx="1728645" cy="5625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pPr marL="171450" indent="-171450" algn="l">
              <a:buClr>
                <a:schemeClr val="accent4"/>
              </a:buClr>
              <a:buFont typeface=".LucidaGrandeUI" charset="0"/>
              <a:buChar char="●"/>
            </a:pPr>
            <a:r>
              <a:rPr lang="nl-BE" sz="1100" noProof="1">
                <a:solidFill>
                  <a:schemeClr val="tx2"/>
                </a:solidFill>
              </a:rPr>
              <a:t>Examen médical</a:t>
            </a:r>
          </a:p>
          <a:p>
            <a:pPr marL="171450" indent="-171450" algn="l">
              <a:buClr>
                <a:schemeClr val="accent4"/>
              </a:buClr>
              <a:buFont typeface=".LucidaGrandeUI" charset="0"/>
              <a:buChar char="●"/>
            </a:pPr>
            <a:r>
              <a:rPr lang="nl-BE" sz="1100" noProof="1">
                <a:solidFill>
                  <a:schemeClr val="tx2"/>
                </a:solidFill>
              </a:rPr>
              <a:t>Gestion des risques</a:t>
            </a:r>
          </a:p>
          <a:p>
            <a:pPr marL="171450" lvl="1" indent="-171450">
              <a:buClr>
                <a:schemeClr val="accent4"/>
              </a:buClr>
              <a:buFont typeface=".LucidaGrandeUI" charset="0"/>
              <a:buChar char="●"/>
            </a:pPr>
            <a:r>
              <a:rPr lang="nl-BE" sz="1100" noProof="1">
                <a:solidFill>
                  <a:schemeClr val="tx2"/>
                </a:solidFill>
              </a:rPr>
              <a:t>Comité en visites d’entrerpises</a:t>
            </a:r>
          </a:p>
        </p:txBody>
      </p:sp>
      <p:sp>
        <p:nvSpPr>
          <p:cNvPr id="55" name="TextBox 54"/>
          <p:cNvSpPr txBox="1"/>
          <p:nvPr userDrawn="1"/>
        </p:nvSpPr>
        <p:spPr>
          <a:xfrm>
            <a:off x="1081536" y="1866804"/>
            <a:ext cx="932499" cy="307777"/>
          </a:xfrm>
          <a:prstGeom prst="rect">
            <a:avLst/>
          </a:prstGeom>
          <a:noFill/>
        </p:spPr>
        <p:txBody>
          <a:bodyPr wrap="none" rtlCol="0">
            <a:spAutoFit/>
          </a:bodyPr>
          <a:lstStyle/>
          <a:p>
            <a:pPr algn="ctr"/>
            <a:r>
              <a:rPr lang="nl-BE" sz="1400" b="1" dirty="0">
                <a:solidFill>
                  <a:schemeClr val="accent1"/>
                </a:solidFill>
              </a:rPr>
              <a:t>Strategie</a:t>
            </a:r>
          </a:p>
        </p:txBody>
      </p:sp>
      <p:sp>
        <p:nvSpPr>
          <p:cNvPr id="56" name="TextBox 55"/>
          <p:cNvSpPr txBox="1"/>
          <p:nvPr userDrawn="1"/>
        </p:nvSpPr>
        <p:spPr>
          <a:xfrm>
            <a:off x="2395338" y="3999176"/>
            <a:ext cx="1398140" cy="307777"/>
          </a:xfrm>
          <a:prstGeom prst="rect">
            <a:avLst/>
          </a:prstGeom>
          <a:noFill/>
        </p:spPr>
        <p:txBody>
          <a:bodyPr wrap="none" rtlCol="0">
            <a:spAutoFit/>
          </a:bodyPr>
          <a:lstStyle/>
          <a:p>
            <a:pPr algn="ctr"/>
            <a:r>
              <a:rPr lang="nl-BE" sz="1400" b="1" dirty="0"/>
              <a:t>Optimalisation</a:t>
            </a:r>
          </a:p>
        </p:txBody>
      </p:sp>
      <p:sp>
        <p:nvSpPr>
          <p:cNvPr id="57" name="TextBox 56"/>
          <p:cNvSpPr txBox="1"/>
          <p:nvPr userDrawn="1"/>
        </p:nvSpPr>
        <p:spPr>
          <a:xfrm>
            <a:off x="4096122" y="1866804"/>
            <a:ext cx="1085554" cy="307777"/>
          </a:xfrm>
          <a:prstGeom prst="rect">
            <a:avLst/>
          </a:prstGeom>
          <a:noFill/>
        </p:spPr>
        <p:txBody>
          <a:bodyPr wrap="none" rtlCol="0">
            <a:spAutoFit/>
          </a:bodyPr>
          <a:lstStyle/>
          <a:p>
            <a:pPr algn="ctr"/>
            <a:r>
              <a:rPr lang="nl-BE" sz="1400" b="1" dirty="0">
                <a:solidFill>
                  <a:schemeClr val="accent4"/>
                </a:solidFill>
              </a:rPr>
              <a:t>Legislation</a:t>
            </a:r>
          </a:p>
        </p:txBody>
      </p:sp>
      <p:sp>
        <p:nvSpPr>
          <p:cNvPr id="58" name="Right Arrow 57"/>
          <p:cNvSpPr/>
          <p:nvPr userDrawn="1"/>
        </p:nvSpPr>
        <p:spPr>
          <a:xfrm>
            <a:off x="5343033" y="2950711"/>
            <a:ext cx="960032" cy="26355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9" name="TextBox 58"/>
          <p:cNvSpPr txBox="1"/>
          <p:nvPr userDrawn="1"/>
        </p:nvSpPr>
        <p:spPr>
          <a:xfrm>
            <a:off x="3661337" y="2047623"/>
            <a:ext cx="65" cy="276999"/>
          </a:xfrm>
          <a:prstGeom prst="rect">
            <a:avLst/>
          </a:prstGeom>
          <a:noFill/>
        </p:spPr>
        <p:txBody>
          <a:bodyPr wrap="none" lIns="0" tIns="0" rIns="0" bIns="0" rtlCol="0">
            <a:spAutoFit/>
          </a:bodyPr>
          <a:lstStyle/>
          <a:p>
            <a:endParaRPr dirty="0"/>
          </a:p>
        </p:txBody>
      </p:sp>
      <p:pic>
        <p:nvPicPr>
          <p:cNvPr id="60" name="Picture 5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67647" y="2848430"/>
            <a:ext cx="379509" cy="409549"/>
          </a:xfrm>
          <a:prstGeom prst="rect">
            <a:avLst/>
          </a:prstGeom>
        </p:spPr>
      </p:pic>
      <p:pic>
        <p:nvPicPr>
          <p:cNvPr id="61" name="Picture 6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3930" y="2935001"/>
            <a:ext cx="430507" cy="334073"/>
          </a:xfrm>
          <a:prstGeom prst="rect">
            <a:avLst/>
          </a:prstGeom>
        </p:spPr>
      </p:pic>
      <p:pic>
        <p:nvPicPr>
          <p:cNvPr id="62" name="Picture 6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72367" y="2920948"/>
            <a:ext cx="347671" cy="315828"/>
          </a:xfrm>
          <a:prstGeom prst="rect">
            <a:avLst/>
          </a:prstGeom>
        </p:spPr>
      </p:pic>
      <p:sp>
        <p:nvSpPr>
          <p:cNvPr id="63" name="Titel 1"/>
          <p:cNvSpPr txBox="1">
            <a:spLocks/>
          </p:cNvSpPr>
          <p:nvPr userDrawn="1"/>
        </p:nvSpPr>
        <p:spPr>
          <a:xfrm>
            <a:off x="704001"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Preventie en bescherming services</a:t>
            </a:r>
          </a:p>
        </p:txBody>
      </p:sp>
    </p:spTree>
    <p:extLst>
      <p:ext uri="{BB962C8B-B14F-4D97-AF65-F5344CB8AC3E}">
        <p14:creationId xmlns:p14="http://schemas.microsoft.com/office/powerpoint/2010/main" val="116729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Proces 01</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cxnSp>
        <p:nvCxnSpPr>
          <p:cNvPr id="31" name="Straight Arrow Connector 30"/>
          <p:cNvCxnSpPr/>
          <p:nvPr userDrawn="1"/>
        </p:nvCxnSpPr>
        <p:spPr>
          <a:xfrm>
            <a:off x="799779"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2665374"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126105"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381185"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5840459"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307168"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1766394"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3867763"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479790"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6738791"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203774"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487553"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3" name="Tijdelijke aanduiding voor tekst 8"/>
          <p:cNvSpPr>
            <a:spLocks noGrp="1" noChangeAspect="1"/>
          </p:cNvSpPr>
          <p:nvPr>
            <p:ph type="body" sz="quarter" idx="16" hasCustomPrompt="1"/>
          </p:nvPr>
        </p:nvSpPr>
        <p:spPr>
          <a:xfrm>
            <a:off x="2852587"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4" name="Tijdelijke aanduiding voor tekst 8"/>
          <p:cNvSpPr>
            <a:spLocks noGrp="1" noChangeAspect="1"/>
          </p:cNvSpPr>
          <p:nvPr>
            <p:ph type="body" sz="quarter" idx="17" hasCustomPrompt="1"/>
          </p:nvPr>
        </p:nvSpPr>
        <p:spPr>
          <a:xfrm>
            <a:off x="4210792"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5" name="Tijdelijke aanduiding voor tekst 8"/>
          <p:cNvSpPr>
            <a:spLocks noGrp="1" noChangeAspect="1"/>
          </p:cNvSpPr>
          <p:nvPr>
            <p:ph type="body" sz="quarter" idx="18" hasCustomPrompt="1"/>
          </p:nvPr>
        </p:nvSpPr>
        <p:spPr>
          <a:xfrm>
            <a:off x="5569906"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6" name="Tijdelijke aanduiding voor tekst 8"/>
          <p:cNvSpPr>
            <a:spLocks noGrp="1" noChangeAspect="1"/>
          </p:cNvSpPr>
          <p:nvPr>
            <p:ph type="body" sz="quarter" idx="19" hasCustomPrompt="1"/>
          </p:nvPr>
        </p:nvSpPr>
        <p:spPr>
          <a:xfrm>
            <a:off x="6934776" y="2569174"/>
            <a:ext cx="537995" cy="227272"/>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7" name="Tijdelijke aanduiding voor tekst 8"/>
          <p:cNvSpPr>
            <a:spLocks noGrp="1" noChangeAspect="1"/>
          </p:cNvSpPr>
          <p:nvPr>
            <p:ph type="body" sz="quarter" idx="10" hasCustomPrompt="1"/>
          </p:nvPr>
        </p:nvSpPr>
        <p:spPr>
          <a:xfrm>
            <a:off x="2060698"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8" name="Tijdelijke aanduiding voor tekst 8"/>
          <p:cNvSpPr>
            <a:spLocks noGrp="1" noChangeAspect="1"/>
          </p:cNvSpPr>
          <p:nvPr>
            <p:ph type="body" sz="quarter" idx="11" hasCustomPrompt="1"/>
          </p:nvPr>
        </p:nvSpPr>
        <p:spPr>
          <a:xfrm>
            <a:off x="4778017" y="1485510"/>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9" name="Tijdelijke aanduiding voor tekst 8"/>
          <p:cNvSpPr>
            <a:spLocks noGrp="1" noChangeAspect="1"/>
          </p:cNvSpPr>
          <p:nvPr>
            <p:ph type="body" sz="quarter" idx="12" hasCustomPrompt="1"/>
          </p:nvPr>
        </p:nvSpPr>
        <p:spPr>
          <a:xfrm>
            <a:off x="704001"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0" name="Tijdelijke aanduiding voor tekst 8"/>
          <p:cNvSpPr>
            <a:spLocks noGrp="1" noChangeAspect="1"/>
          </p:cNvSpPr>
          <p:nvPr>
            <p:ph type="body" sz="quarter" idx="13" hasCustomPrompt="1"/>
          </p:nvPr>
        </p:nvSpPr>
        <p:spPr>
          <a:xfrm>
            <a:off x="3418903"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1" name="Tijdelijke aanduiding voor tekst 8"/>
          <p:cNvSpPr>
            <a:spLocks noGrp="1" noChangeAspect="1"/>
          </p:cNvSpPr>
          <p:nvPr>
            <p:ph type="body" sz="quarter" idx="14" hasCustomPrompt="1"/>
          </p:nvPr>
        </p:nvSpPr>
        <p:spPr>
          <a:xfrm>
            <a:off x="6133805" y="3572426"/>
            <a:ext cx="2121771" cy="497244"/>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25595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3999" cy="5007176"/>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6"/>
          </a:xfrm>
          <a:prstGeom prst="rect">
            <a:avLst/>
          </a:prstGeo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461346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Proces 02</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6" name="Shape 611"/>
          <p:cNvSpPr/>
          <p:nvPr userDrawn="1"/>
        </p:nvSpPr>
        <p:spPr>
          <a:xfrm>
            <a:off x="1983530" y="3187999"/>
            <a:ext cx="636502" cy="0"/>
          </a:xfrm>
          <a:prstGeom prst="line">
            <a:avLst/>
          </a:prstGeom>
          <a:ln w="44450">
            <a:solidFill>
              <a:schemeClr val="accent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27" name="Shape 616"/>
          <p:cNvSpPr/>
          <p:nvPr userDrawn="1"/>
        </p:nvSpPr>
        <p:spPr>
          <a:xfrm>
            <a:off x="704001" y="2399321"/>
            <a:ext cx="1577356" cy="1577356"/>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0" name="Shape 612"/>
          <p:cNvSpPr/>
          <p:nvPr userDrawn="1"/>
        </p:nvSpPr>
        <p:spPr>
          <a:xfrm>
            <a:off x="3912612" y="3187999"/>
            <a:ext cx="636502" cy="0"/>
          </a:xfrm>
          <a:prstGeom prst="line">
            <a:avLst/>
          </a:prstGeom>
          <a:ln w="44450">
            <a:solidFill>
              <a:schemeClr val="tx1"/>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3" name="Shape 620"/>
          <p:cNvSpPr/>
          <p:nvPr userDrawn="1"/>
        </p:nvSpPr>
        <p:spPr>
          <a:xfrm>
            <a:off x="2673816" y="2399321"/>
            <a:ext cx="1577356" cy="1577356"/>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37" name="Shape 613"/>
          <p:cNvSpPr/>
          <p:nvPr userDrawn="1"/>
        </p:nvSpPr>
        <p:spPr>
          <a:xfrm>
            <a:off x="5904666" y="3187999"/>
            <a:ext cx="636502" cy="0"/>
          </a:xfrm>
          <a:prstGeom prst="line">
            <a:avLst/>
          </a:prstGeom>
          <a:ln w="44450">
            <a:solidFill>
              <a:schemeClr val="accent3"/>
            </a:solidFill>
            <a:miter lim="400000"/>
            <a:tailEnd type="triangle"/>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38" name="Shape 624"/>
          <p:cNvSpPr/>
          <p:nvPr userDrawn="1"/>
        </p:nvSpPr>
        <p:spPr>
          <a:xfrm>
            <a:off x="4643631" y="2399321"/>
            <a:ext cx="1577356" cy="1577356"/>
          </a:xfrm>
          <a:prstGeom prst="ellipse">
            <a:avLst/>
          </a:prstGeom>
          <a:solidFill>
            <a:schemeClr val="accent3"/>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2" name="Shape 628"/>
          <p:cNvSpPr/>
          <p:nvPr userDrawn="1"/>
        </p:nvSpPr>
        <p:spPr>
          <a:xfrm>
            <a:off x="6613446" y="2405006"/>
            <a:ext cx="1577356" cy="1577356"/>
          </a:xfrm>
          <a:prstGeom prst="ellipse">
            <a:avLst/>
          </a:prstGeom>
          <a:solidFill>
            <a:schemeClr val="accent4"/>
          </a:solidFill>
          <a:ln w="12700" cap="flat">
            <a:noFill/>
            <a:miter lim="400000"/>
          </a:ln>
          <a:effectLst/>
        </p:spPr>
        <p:txBody>
          <a:bodyPr wrap="square" lIns="50800" tIns="50800" rIns="50800" bIns="50800" numCol="1" anchor="ctr">
            <a:noAutofit/>
          </a:bodyPr>
          <a:lstStyle/>
          <a:p>
            <a:pPr algn="ctr">
              <a:defRPr sz="3200" baseline="0">
                <a:solidFill>
                  <a:srgbClr val="FFFFFF"/>
                </a:solidFill>
                <a:latin typeface="Helvetica Light"/>
                <a:ea typeface="Helvetica Light"/>
                <a:cs typeface="Helvetica Light"/>
                <a:sym typeface="Helvetica Light"/>
              </a:defRPr>
            </a:pPr>
            <a:endParaRPr sz="1000"/>
          </a:p>
        </p:txBody>
      </p:sp>
      <p:sp>
        <p:nvSpPr>
          <p:cNvPr id="46" name="Tijdelijke aanduiding voor tekst 8"/>
          <p:cNvSpPr>
            <a:spLocks noGrp="1" noChangeAspect="1"/>
          </p:cNvSpPr>
          <p:nvPr>
            <p:ph type="body" sz="quarter" idx="10" hasCustomPrompt="1"/>
          </p:nvPr>
        </p:nvSpPr>
        <p:spPr>
          <a:xfrm>
            <a:off x="858533"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11" hasCustomPrompt="1"/>
          </p:nvPr>
        </p:nvSpPr>
        <p:spPr>
          <a:xfrm>
            <a:off x="858533"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9" name="Tijdelijke aanduiding voor tekst 8"/>
          <p:cNvSpPr>
            <a:spLocks noGrp="1" noChangeAspect="1"/>
          </p:cNvSpPr>
          <p:nvPr>
            <p:ph type="body" sz="quarter" idx="12" hasCustomPrompt="1"/>
          </p:nvPr>
        </p:nvSpPr>
        <p:spPr>
          <a:xfrm>
            <a:off x="2824567"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1" name="Tijdelijke aanduiding voor tekst 8"/>
          <p:cNvSpPr>
            <a:spLocks noGrp="1" noChangeAspect="1"/>
          </p:cNvSpPr>
          <p:nvPr>
            <p:ph type="body" sz="quarter" idx="13" hasCustomPrompt="1"/>
          </p:nvPr>
        </p:nvSpPr>
        <p:spPr>
          <a:xfrm>
            <a:off x="2824567"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3" name="Tijdelijke aanduiding voor tekst 8"/>
          <p:cNvSpPr>
            <a:spLocks noGrp="1" noChangeAspect="1"/>
          </p:cNvSpPr>
          <p:nvPr>
            <p:ph type="body" sz="quarter" idx="14" hasCustomPrompt="1"/>
          </p:nvPr>
        </p:nvSpPr>
        <p:spPr>
          <a:xfrm>
            <a:off x="4782459"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15" hasCustomPrompt="1"/>
          </p:nvPr>
        </p:nvSpPr>
        <p:spPr>
          <a:xfrm>
            <a:off x="4782459"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8" name="Tijdelijke aanduiding voor tekst 8"/>
          <p:cNvSpPr>
            <a:spLocks noGrp="1" noChangeAspect="1"/>
          </p:cNvSpPr>
          <p:nvPr>
            <p:ph type="body" sz="quarter" idx="16" hasCustomPrompt="1"/>
          </p:nvPr>
        </p:nvSpPr>
        <p:spPr>
          <a:xfrm>
            <a:off x="6761867" y="2723465"/>
            <a:ext cx="1265310" cy="213047"/>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bg2"/>
                </a:solidFill>
              </a:defRPr>
            </a:lvl1pPr>
          </a:lstStyle>
          <a:p>
            <a:pPr lvl="0"/>
            <a:r>
              <a:rPr lang="nl-BE" dirty="0"/>
              <a:t>TITEL 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9" name="Tijdelijke aanduiding voor tekst 8"/>
          <p:cNvSpPr>
            <a:spLocks noGrp="1" noChangeAspect="1"/>
          </p:cNvSpPr>
          <p:nvPr>
            <p:ph type="body" sz="quarter" idx="17" hasCustomPrompt="1"/>
          </p:nvPr>
        </p:nvSpPr>
        <p:spPr>
          <a:xfrm>
            <a:off x="6761867" y="3081475"/>
            <a:ext cx="1265310" cy="664254"/>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bg2"/>
                </a:solidFill>
              </a:defRPr>
            </a:lvl1pPr>
          </a:lstStyle>
          <a:p>
            <a:pPr lvl="0"/>
            <a:r>
              <a:rPr lang="nl-BE" dirty="0"/>
              <a:t>Klik hier om tekst toe</a:t>
            </a:r>
          </a:p>
          <a:p>
            <a:pPr lvl="0"/>
            <a:r>
              <a:rPr lang="nl-BE" dirty="0"/>
              <a:t>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1" name="Tijdelijke aanduiding voor tekst 8"/>
          <p:cNvSpPr>
            <a:spLocks noGrp="1" noChangeAspect="1"/>
          </p:cNvSpPr>
          <p:nvPr>
            <p:ph type="body" sz="quarter" idx="18" hasCustomPrompt="1"/>
          </p:nvPr>
        </p:nvSpPr>
        <p:spPr>
          <a:xfrm>
            <a:off x="704001" y="1249752"/>
            <a:ext cx="6742800" cy="792804"/>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1" name="TextBox 20"/>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101714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8916" y="395222"/>
            <a:ext cx="6742800" cy="550331"/>
          </a:xfrm>
          <a:prstGeom prst="rect">
            <a:avLst/>
          </a:prstGeo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2" name="Shape 945"/>
          <p:cNvSpPr/>
          <p:nvPr userDrawn="1"/>
        </p:nvSpPr>
        <p:spPr>
          <a:xfrm>
            <a:off x="4552187" y="1876302"/>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3" name="Shape 946"/>
          <p:cNvSpPr/>
          <p:nvPr userDrawn="1"/>
        </p:nvSpPr>
        <p:spPr>
          <a:xfrm>
            <a:off x="4031996" y="3365897"/>
            <a:ext cx="1128259" cy="1077062"/>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4" name="Shape 947"/>
          <p:cNvSpPr/>
          <p:nvPr userDrawn="1"/>
        </p:nvSpPr>
        <p:spPr>
          <a:xfrm>
            <a:off x="2651280" y="1060112"/>
            <a:ext cx="2022049" cy="1994788"/>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25" name="Shape 948"/>
          <p:cNvSpPr/>
          <p:nvPr userDrawn="1"/>
        </p:nvSpPr>
        <p:spPr>
          <a:xfrm>
            <a:off x="704001"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8" name="Shape 949"/>
          <p:cNvSpPr/>
          <p:nvPr userDrawn="1"/>
        </p:nvSpPr>
        <p:spPr>
          <a:xfrm>
            <a:off x="5591912" y="1620336"/>
            <a:ext cx="2350239"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29" name="Shape 950"/>
          <p:cNvSpPr/>
          <p:nvPr userDrawn="1"/>
        </p:nvSpPr>
        <p:spPr>
          <a:xfrm>
            <a:off x="5376013"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algn="ctr">
              <a:defRPr sz="3200" baseline="0">
                <a:solidFill>
                  <a:srgbClr val="D5D9D9"/>
                </a:solidFill>
                <a:latin typeface="Helvetica Light"/>
                <a:ea typeface="Helvetica Light"/>
                <a:cs typeface="Helvetica Light"/>
                <a:sym typeface="Helvetica Light"/>
              </a:defRPr>
            </a:pPr>
            <a:endParaRPr sz="1000"/>
          </a:p>
        </p:txBody>
      </p:sp>
      <p:sp>
        <p:nvSpPr>
          <p:cNvPr id="39" name="Tijdelijke aanduiding voor tekst 8"/>
          <p:cNvSpPr>
            <a:spLocks noGrp="1" noChangeAspect="1"/>
          </p:cNvSpPr>
          <p:nvPr>
            <p:ph type="body" sz="quarter" idx="10" hasCustomPrompt="1"/>
          </p:nvPr>
        </p:nvSpPr>
        <p:spPr>
          <a:xfrm>
            <a:off x="704001" y="1254349"/>
            <a:ext cx="1265310"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718916" y="1801347"/>
            <a:ext cx="139592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492826" y="1251079"/>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492826" y="1801347"/>
            <a:ext cx="1395924" cy="114728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492826" y="3090525"/>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492826" y="3637523"/>
            <a:ext cx="1395924" cy="88681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055145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pie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grpSp>
        <p:nvGrpSpPr>
          <p:cNvPr id="18" name="Group 17"/>
          <p:cNvGrpSpPr/>
          <p:nvPr userDrawn="1"/>
        </p:nvGrpSpPr>
        <p:grpSpPr>
          <a:xfrm>
            <a:off x="704001" y="965555"/>
            <a:ext cx="7468667" cy="1378634"/>
            <a:chOff x="2181036" y="3780819"/>
            <a:chExt cx="19691246" cy="3634786"/>
          </a:xfrm>
        </p:grpSpPr>
        <p:grpSp>
          <p:nvGrpSpPr>
            <p:cNvPr id="19" name="Group 18"/>
            <p:cNvGrpSpPr/>
            <p:nvPr/>
          </p:nvGrpSpPr>
          <p:grpSpPr>
            <a:xfrm>
              <a:off x="2181036" y="3780819"/>
              <a:ext cx="3634786" cy="3634786"/>
              <a:chOff x="2181036" y="3780819"/>
              <a:chExt cx="3634786" cy="3634786"/>
            </a:xfrm>
          </p:grpSpPr>
          <p:graphicFrame>
            <p:nvGraphicFramePr>
              <p:cNvPr id="38" name="Chart 59"/>
              <p:cNvGraphicFramePr/>
              <p:nvPr>
                <p:extLst>
                  <p:ext uri="{D42A27DB-BD31-4B8C-83A1-F6EECF244321}">
                    <p14:modId xmlns:p14="http://schemas.microsoft.com/office/powerpoint/2010/main" val="1538077375"/>
                  </p:ext>
                </p:extLst>
              </p:nvPr>
            </p:nvGraphicFramePr>
            <p:xfrm>
              <a:off x="2181036" y="3780819"/>
              <a:ext cx="3634786" cy="3634786"/>
            </p:xfrm>
            <a:graphic>
              <a:graphicData uri="http://schemas.openxmlformats.org/drawingml/2006/chart">
                <c:chart xmlns:c="http://schemas.openxmlformats.org/drawingml/2006/chart" xmlns:r="http://schemas.openxmlformats.org/officeDocument/2006/relationships" r:id="rId3"/>
              </a:graphicData>
            </a:graphic>
          </p:graphicFrame>
          <p:sp>
            <p:nvSpPr>
              <p:cNvPr id="42" name="Shape 60"/>
              <p:cNvSpPr/>
              <p:nvPr/>
            </p:nvSpPr>
            <p:spPr>
              <a:xfrm>
                <a:off x="2356032" y="3955815"/>
                <a:ext cx="3284795" cy="3284797"/>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46" name="Shape 61"/>
              <p:cNvSpPr/>
              <p:nvPr/>
            </p:nvSpPr>
            <p:spPr>
              <a:xfrm>
                <a:off x="2913864"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75%</a:t>
                </a:r>
              </a:p>
            </p:txBody>
          </p:sp>
        </p:grpSp>
        <p:grpSp>
          <p:nvGrpSpPr>
            <p:cNvPr id="20" name="Group 19"/>
            <p:cNvGrpSpPr/>
            <p:nvPr/>
          </p:nvGrpSpPr>
          <p:grpSpPr>
            <a:xfrm>
              <a:off x="7533189" y="3780819"/>
              <a:ext cx="3634786" cy="3634786"/>
              <a:chOff x="7533189" y="3780819"/>
              <a:chExt cx="3634786" cy="3634786"/>
            </a:xfrm>
          </p:grpSpPr>
          <p:graphicFrame>
            <p:nvGraphicFramePr>
              <p:cNvPr id="35" name="Chart 62"/>
              <p:cNvGraphicFramePr/>
              <p:nvPr>
                <p:extLst>
                  <p:ext uri="{D42A27DB-BD31-4B8C-83A1-F6EECF244321}">
                    <p14:modId xmlns:p14="http://schemas.microsoft.com/office/powerpoint/2010/main" val="1205782686"/>
                  </p:ext>
                </p:extLst>
              </p:nvPr>
            </p:nvGraphicFramePr>
            <p:xfrm>
              <a:off x="7533189" y="3780819"/>
              <a:ext cx="3634786" cy="3634786"/>
            </p:xfrm>
            <a:graphic>
              <a:graphicData uri="http://schemas.openxmlformats.org/drawingml/2006/chart">
                <c:chart xmlns:c="http://schemas.openxmlformats.org/drawingml/2006/chart" xmlns:r="http://schemas.openxmlformats.org/officeDocument/2006/relationships" r:id="rId4"/>
              </a:graphicData>
            </a:graphic>
          </p:graphicFrame>
          <p:sp>
            <p:nvSpPr>
              <p:cNvPr id="36" name="Shape 63"/>
              <p:cNvSpPr/>
              <p:nvPr/>
            </p:nvSpPr>
            <p:spPr>
              <a:xfrm>
                <a:off x="7708185"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7" name="Shape 64"/>
              <p:cNvSpPr/>
              <p:nvPr/>
            </p:nvSpPr>
            <p:spPr>
              <a:xfrm>
                <a:off x="8266017"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60%</a:t>
                </a:r>
              </a:p>
            </p:txBody>
          </p:sp>
        </p:grpSp>
        <p:grpSp>
          <p:nvGrpSpPr>
            <p:cNvPr id="21" name="Group 20"/>
            <p:cNvGrpSpPr/>
            <p:nvPr/>
          </p:nvGrpSpPr>
          <p:grpSpPr>
            <a:xfrm>
              <a:off x="12885343" y="3780819"/>
              <a:ext cx="3634786" cy="3634786"/>
              <a:chOff x="12885343" y="3780819"/>
              <a:chExt cx="3634786" cy="3634786"/>
            </a:xfrm>
          </p:grpSpPr>
          <p:graphicFrame>
            <p:nvGraphicFramePr>
              <p:cNvPr id="32" name="Chart 65"/>
              <p:cNvGraphicFramePr/>
              <p:nvPr>
                <p:extLst>
                  <p:ext uri="{D42A27DB-BD31-4B8C-83A1-F6EECF244321}">
                    <p14:modId xmlns:p14="http://schemas.microsoft.com/office/powerpoint/2010/main" val="1933910510"/>
                  </p:ext>
                </p:extLst>
              </p:nvPr>
            </p:nvGraphicFramePr>
            <p:xfrm>
              <a:off x="12885343" y="3780819"/>
              <a:ext cx="3634786" cy="3634786"/>
            </p:xfrm>
            <a:graphic>
              <a:graphicData uri="http://schemas.openxmlformats.org/drawingml/2006/chart">
                <c:chart xmlns:c="http://schemas.openxmlformats.org/drawingml/2006/chart" xmlns:r="http://schemas.openxmlformats.org/officeDocument/2006/relationships" r:id="rId5"/>
              </a:graphicData>
            </a:graphic>
          </p:graphicFrame>
          <p:sp>
            <p:nvSpPr>
              <p:cNvPr id="33" name="Shape 66"/>
              <p:cNvSpPr/>
              <p:nvPr/>
            </p:nvSpPr>
            <p:spPr>
              <a:xfrm>
                <a:off x="13060339"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4" name="Shape 67"/>
              <p:cNvSpPr/>
              <p:nvPr/>
            </p:nvSpPr>
            <p:spPr>
              <a:xfrm>
                <a:off x="13618171" y="5017784"/>
                <a:ext cx="2169131"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45%</a:t>
                </a:r>
              </a:p>
            </p:txBody>
          </p:sp>
        </p:grpSp>
        <p:grpSp>
          <p:nvGrpSpPr>
            <p:cNvPr id="26" name="Group 25"/>
            <p:cNvGrpSpPr/>
            <p:nvPr/>
          </p:nvGrpSpPr>
          <p:grpSpPr>
            <a:xfrm>
              <a:off x="18237496" y="3780819"/>
              <a:ext cx="3634786" cy="3634786"/>
              <a:chOff x="18237496" y="3780819"/>
              <a:chExt cx="3634786" cy="3634786"/>
            </a:xfrm>
          </p:grpSpPr>
          <p:graphicFrame>
            <p:nvGraphicFramePr>
              <p:cNvPr id="27" name="Chart 68"/>
              <p:cNvGraphicFramePr/>
              <p:nvPr>
                <p:extLst>
                  <p:ext uri="{D42A27DB-BD31-4B8C-83A1-F6EECF244321}">
                    <p14:modId xmlns:p14="http://schemas.microsoft.com/office/powerpoint/2010/main" val="1068944225"/>
                  </p:ext>
                </p:extLst>
              </p:nvPr>
            </p:nvGraphicFramePr>
            <p:xfrm>
              <a:off x="18237496" y="3780819"/>
              <a:ext cx="3634786" cy="3634786"/>
            </p:xfrm>
            <a:graphic>
              <a:graphicData uri="http://schemas.openxmlformats.org/drawingml/2006/chart">
                <c:chart xmlns:c="http://schemas.openxmlformats.org/drawingml/2006/chart" xmlns:r="http://schemas.openxmlformats.org/officeDocument/2006/relationships" r:id="rId6"/>
              </a:graphicData>
            </a:graphic>
          </p:graphicFrame>
          <p:sp>
            <p:nvSpPr>
              <p:cNvPr id="30" name="Shape 69"/>
              <p:cNvSpPr/>
              <p:nvPr/>
            </p:nvSpPr>
            <p:spPr>
              <a:xfrm>
                <a:off x="18412491" y="3955814"/>
                <a:ext cx="3284796" cy="3284796"/>
              </a:xfrm>
              <a:prstGeom prst="ellipse">
                <a:avLst/>
              </a:prstGeom>
              <a:solidFill>
                <a:srgbClr val="FFFFFF"/>
              </a:solidFill>
              <a:ln w="12700">
                <a:miter lim="400000"/>
              </a:ln>
            </p:spPr>
            <p:txBody>
              <a:bodyPr lIns="50800" tIns="50800" rIns="50800" bIns="50800" anchor="ctr"/>
              <a:lstStyle/>
              <a:p>
                <a:pPr algn="ctr">
                  <a:defRPr sz="3200" baseline="0">
                    <a:solidFill>
                      <a:srgbClr val="F0F0F0"/>
                    </a:solidFill>
                    <a:latin typeface="Helvetica Light"/>
                    <a:ea typeface="Helvetica Light"/>
                    <a:cs typeface="Helvetica Light"/>
                    <a:sym typeface="Helvetica Light"/>
                  </a:defRPr>
                </a:pPr>
                <a:endParaRPr sz="1600"/>
              </a:p>
            </p:txBody>
          </p:sp>
          <p:sp>
            <p:nvSpPr>
              <p:cNvPr id="31" name="Shape 70"/>
              <p:cNvSpPr/>
              <p:nvPr/>
            </p:nvSpPr>
            <p:spPr>
              <a:xfrm>
                <a:off x="18970324" y="5017784"/>
                <a:ext cx="2169130" cy="11608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t>13%</a:t>
                </a:r>
              </a:p>
            </p:txBody>
          </p:sp>
        </p:grpSp>
      </p:grpSp>
      <p:sp>
        <p:nvSpPr>
          <p:cNvPr id="54" name="Shape 185"/>
          <p:cNvSpPr/>
          <p:nvPr userDrawn="1"/>
        </p:nvSpPr>
        <p:spPr>
          <a:xfrm>
            <a:off x="2800386"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55" name="Title 1"/>
          <p:cNvSpPr txBox="1">
            <a:spLocks/>
          </p:cNvSpPr>
          <p:nvPr userDrawn="1"/>
        </p:nvSpPr>
        <p:spPr>
          <a:xfrm>
            <a:off x="704001"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10546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piechart sim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graphicFrame>
        <p:nvGraphicFramePr>
          <p:cNvPr id="25" name="Chart 59"/>
          <p:cNvGraphicFramePr/>
          <p:nvPr userDrawn="1">
            <p:extLst>
              <p:ext uri="{D42A27DB-BD31-4B8C-83A1-F6EECF244321}">
                <p14:modId xmlns:p14="http://schemas.microsoft.com/office/powerpoint/2010/main" val="1033285442"/>
              </p:ext>
            </p:extLst>
          </p:nvPr>
        </p:nvGraphicFramePr>
        <p:xfrm>
          <a:off x="704001" y="587183"/>
          <a:ext cx="1378633" cy="1378634"/>
        </p:xfrm>
        <a:graphic>
          <a:graphicData uri="http://schemas.openxmlformats.org/drawingml/2006/chart">
            <c:chart xmlns:c="http://schemas.openxmlformats.org/drawingml/2006/chart" xmlns:r="http://schemas.openxmlformats.org/officeDocument/2006/relationships" r:id="rId3"/>
          </a:graphicData>
        </a:graphic>
      </p:graphicFrame>
      <p:sp>
        <p:nvSpPr>
          <p:cNvPr id="28" name="Shape 61"/>
          <p:cNvSpPr/>
          <p:nvPr userDrawn="1"/>
        </p:nvSpPr>
        <p:spPr>
          <a:xfrm>
            <a:off x="981954"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75%</a:t>
            </a:r>
          </a:p>
        </p:txBody>
      </p:sp>
      <p:graphicFrame>
        <p:nvGraphicFramePr>
          <p:cNvPr id="29" name="Chart 62"/>
          <p:cNvGraphicFramePr/>
          <p:nvPr userDrawn="1">
            <p:extLst>
              <p:ext uri="{D42A27DB-BD31-4B8C-83A1-F6EECF244321}">
                <p14:modId xmlns:p14="http://schemas.microsoft.com/office/powerpoint/2010/main" val="3513920651"/>
              </p:ext>
            </p:extLst>
          </p:nvPr>
        </p:nvGraphicFramePr>
        <p:xfrm>
          <a:off x="2734012" y="587183"/>
          <a:ext cx="1378633" cy="1378634"/>
        </p:xfrm>
        <a:graphic>
          <a:graphicData uri="http://schemas.openxmlformats.org/drawingml/2006/chart">
            <c:chart xmlns:c="http://schemas.openxmlformats.org/drawingml/2006/chart" xmlns:r="http://schemas.openxmlformats.org/officeDocument/2006/relationships" r:id="rId4"/>
          </a:graphicData>
        </a:graphic>
      </p:graphicFrame>
      <p:sp>
        <p:nvSpPr>
          <p:cNvPr id="39" name="Shape 64"/>
          <p:cNvSpPr/>
          <p:nvPr userDrawn="1"/>
        </p:nvSpPr>
        <p:spPr>
          <a:xfrm>
            <a:off x="3011965"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60%</a:t>
            </a:r>
          </a:p>
        </p:txBody>
      </p:sp>
      <p:graphicFrame>
        <p:nvGraphicFramePr>
          <p:cNvPr id="40" name="Chart 65"/>
          <p:cNvGraphicFramePr/>
          <p:nvPr userDrawn="1">
            <p:extLst>
              <p:ext uri="{D42A27DB-BD31-4B8C-83A1-F6EECF244321}">
                <p14:modId xmlns:p14="http://schemas.microsoft.com/office/powerpoint/2010/main" val="1675393158"/>
              </p:ext>
            </p:extLst>
          </p:nvPr>
        </p:nvGraphicFramePr>
        <p:xfrm>
          <a:off x="4764024" y="587183"/>
          <a:ext cx="1378633" cy="1378634"/>
        </p:xfrm>
        <a:graphic>
          <a:graphicData uri="http://schemas.openxmlformats.org/drawingml/2006/chart">
            <c:chart xmlns:c="http://schemas.openxmlformats.org/drawingml/2006/chart" xmlns:r="http://schemas.openxmlformats.org/officeDocument/2006/relationships" r:id="rId5"/>
          </a:graphicData>
        </a:graphic>
      </p:graphicFrame>
      <p:sp>
        <p:nvSpPr>
          <p:cNvPr id="41" name="Shape 67"/>
          <p:cNvSpPr/>
          <p:nvPr userDrawn="1"/>
        </p:nvSpPr>
        <p:spPr>
          <a:xfrm>
            <a:off x="5041977" y="2037915"/>
            <a:ext cx="822727"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a:solidFill>
                  <a:schemeClr val="tx1"/>
                </a:solidFill>
              </a:rPr>
              <a:t>45%</a:t>
            </a:r>
          </a:p>
        </p:txBody>
      </p:sp>
      <p:graphicFrame>
        <p:nvGraphicFramePr>
          <p:cNvPr id="43" name="Chart 68"/>
          <p:cNvGraphicFramePr/>
          <p:nvPr userDrawn="1">
            <p:extLst>
              <p:ext uri="{D42A27DB-BD31-4B8C-83A1-F6EECF244321}">
                <p14:modId xmlns:p14="http://schemas.microsoft.com/office/powerpoint/2010/main" val="417074509"/>
              </p:ext>
            </p:extLst>
          </p:nvPr>
        </p:nvGraphicFramePr>
        <p:xfrm>
          <a:off x="6794035" y="587183"/>
          <a:ext cx="1378633" cy="1378634"/>
        </p:xfrm>
        <a:graphic>
          <a:graphicData uri="http://schemas.openxmlformats.org/drawingml/2006/chart">
            <c:chart xmlns:c="http://schemas.openxmlformats.org/drawingml/2006/chart" xmlns:r="http://schemas.openxmlformats.org/officeDocument/2006/relationships" r:id="rId6"/>
          </a:graphicData>
        </a:graphic>
      </p:graphicFrame>
      <p:sp>
        <p:nvSpPr>
          <p:cNvPr id="44" name="Shape 70"/>
          <p:cNvSpPr/>
          <p:nvPr userDrawn="1"/>
        </p:nvSpPr>
        <p:spPr>
          <a:xfrm>
            <a:off x="7071988" y="2037915"/>
            <a:ext cx="822726" cy="44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3000" b="1" cap="all" spc="299" baseline="0">
                <a:solidFill>
                  <a:srgbClr val="292B3A"/>
                </a:solidFill>
              </a:defRPr>
            </a:lvl1pPr>
          </a:lstStyle>
          <a:p>
            <a:r>
              <a:rPr sz="1600" dirty="0">
                <a:solidFill>
                  <a:schemeClr val="tx1"/>
                </a:solidFill>
              </a:rPr>
              <a:t>13%</a:t>
            </a:r>
          </a:p>
        </p:txBody>
      </p:sp>
      <p:sp>
        <p:nvSpPr>
          <p:cNvPr id="45" name="Shape 185"/>
          <p:cNvSpPr/>
          <p:nvPr userDrawn="1"/>
        </p:nvSpPr>
        <p:spPr>
          <a:xfrm>
            <a:off x="2800386" y="3048459"/>
            <a:ext cx="5372283"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1200" dirty="0">
                <a:solidFill>
                  <a:schemeClr val="tx2"/>
                </a:solidFill>
              </a:rPr>
              <a:t>Lorem ipsum dolor sit </a:t>
            </a:r>
            <a:r>
              <a:rPr lang="en-US" sz="1200" dirty="0" err="1">
                <a:solidFill>
                  <a:schemeClr val="tx2"/>
                </a:solidFill>
              </a:rPr>
              <a:t>amet</a:t>
            </a:r>
            <a:r>
              <a:rPr lang="en-US" sz="1200" dirty="0">
                <a:solidFill>
                  <a:schemeClr val="tx2"/>
                </a:solidFill>
              </a:rPr>
              <a:t>, </a:t>
            </a:r>
            <a:r>
              <a:rPr lang="en-US" sz="1200" dirty="0" err="1">
                <a:solidFill>
                  <a:schemeClr val="tx2"/>
                </a:solidFill>
              </a:rPr>
              <a:t>consectetuer</a:t>
            </a:r>
            <a:r>
              <a:rPr lang="en-US" sz="1200" dirty="0">
                <a:solidFill>
                  <a:schemeClr val="tx2"/>
                </a:solidFill>
              </a:rPr>
              <a:t> </a:t>
            </a:r>
            <a:r>
              <a:rPr lang="en-US" sz="1200" dirty="0" err="1">
                <a:solidFill>
                  <a:schemeClr val="tx2"/>
                </a:solidFill>
              </a:rPr>
              <a:t>adipiscing</a:t>
            </a:r>
            <a:r>
              <a:rPr lang="en-US" sz="1200" dirty="0">
                <a:solidFill>
                  <a:schemeClr val="tx2"/>
                </a:solidFill>
              </a:rPr>
              <a:t> </a:t>
            </a:r>
            <a:r>
              <a:rPr lang="en-US" sz="1200" dirty="0" err="1">
                <a:solidFill>
                  <a:schemeClr val="tx2"/>
                </a:solidFill>
              </a:rPr>
              <a:t>elit</a:t>
            </a:r>
            <a:r>
              <a:rPr lang="en-US" sz="1200" dirty="0">
                <a:solidFill>
                  <a:schemeClr val="tx2"/>
                </a:solidFill>
              </a:rPr>
              <a:t>, </a:t>
            </a:r>
            <a:r>
              <a:rPr lang="en-US" sz="1200" dirty="0" err="1">
                <a:solidFill>
                  <a:schemeClr val="tx2"/>
                </a:solidFill>
              </a:rPr>
              <a:t>sed</a:t>
            </a:r>
            <a:r>
              <a:rPr lang="en-US" sz="1200" dirty="0">
                <a:solidFill>
                  <a:schemeClr val="tx2"/>
                </a:solidFill>
              </a:rPr>
              <a:t> </a:t>
            </a:r>
            <a:r>
              <a:rPr lang="en-US" sz="1200" dirty="0" err="1">
                <a:solidFill>
                  <a:schemeClr val="tx2"/>
                </a:solidFill>
              </a:rPr>
              <a:t>diam</a:t>
            </a:r>
            <a:r>
              <a:rPr lang="en-US" sz="1200" dirty="0">
                <a:solidFill>
                  <a:schemeClr val="tx2"/>
                </a:solidFill>
              </a:rPr>
              <a:t> </a:t>
            </a:r>
            <a:r>
              <a:rPr lang="en-US" sz="1200" dirty="0" err="1">
                <a:solidFill>
                  <a:schemeClr val="tx2"/>
                </a:solidFill>
              </a:rPr>
              <a:t>nonummy</a:t>
            </a:r>
            <a:r>
              <a:rPr lang="en-US" sz="1200" dirty="0">
                <a:solidFill>
                  <a:schemeClr val="tx2"/>
                </a:solidFill>
              </a:rPr>
              <a:t> </a:t>
            </a:r>
            <a:r>
              <a:rPr lang="en-US" sz="1200" dirty="0" err="1">
                <a:solidFill>
                  <a:schemeClr val="tx2"/>
                </a:solidFill>
              </a:rPr>
              <a:t>nibh</a:t>
            </a:r>
            <a:r>
              <a:rPr lang="en-US" sz="1200" dirty="0">
                <a:solidFill>
                  <a:schemeClr val="tx2"/>
                </a:solidFill>
              </a:rPr>
              <a:t> </a:t>
            </a:r>
            <a:r>
              <a:rPr lang="en-US" sz="1200" dirty="0" err="1">
                <a:solidFill>
                  <a:schemeClr val="tx2"/>
                </a:solidFill>
              </a:rPr>
              <a:t>euismod</a:t>
            </a:r>
            <a:r>
              <a:rPr lang="en-US" sz="1200" dirty="0">
                <a:solidFill>
                  <a:schemeClr val="tx2"/>
                </a:solidFill>
              </a:rPr>
              <a:t> </a:t>
            </a:r>
            <a:r>
              <a:rPr lang="en-US" sz="1200" dirty="0" err="1">
                <a:solidFill>
                  <a:schemeClr val="tx2"/>
                </a:solidFill>
              </a:rPr>
              <a:t>tincidunt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laoreet</a:t>
            </a:r>
            <a:r>
              <a:rPr lang="en-US" sz="1200" dirty="0">
                <a:solidFill>
                  <a:schemeClr val="tx2"/>
                </a:solidFill>
              </a:rPr>
              <a:t> </a:t>
            </a:r>
            <a:r>
              <a:rPr lang="en-US" sz="1200" dirty="0" err="1">
                <a:solidFill>
                  <a:schemeClr val="tx2"/>
                </a:solidFill>
              </a:rPr>
              <a:t>dolore</a:t>
            </a:r>
            <a:r>
              <a:rPr lang="en-US" sz="1200" dirty="0">
                <a:solidFill>
                  <a:schemeClr val="tx2"/>
                </a:solidFill>
              </a:rPr>
              <a:t> magna </a:t>
            </a:r>
            <a:r>
              <a:rPr lang="en-US" sz="1200" dirty="0" err="1">
                <a:solidFill>
                  <a:schemeClr val="tx2"/>
                </a:solidFill>
              </a:rPr>
              <a:t>aliquam</a:t>
            </a:r>
            <a:r>
              <a:rPr lang="en-US" sz="1200" dirty="0">
                <a:solidFill>
                  <a:schemeClr val="tx2"/>
                </a:solidFill>
              </a:rPr>
              <a:t> </a:t>
            </a:r>
            <a:r>
              <a:rPr lang="en-US" sz="1200" dirty="0" err="1">
                <a:solidFill>
                  <a:schemeClr val="tx2"/>
                </a:solidFill>
              </a:rPr>
              <a:t>erat</a:t>
            </a:r>
            <a:r>
              <a:rPr lang="en-US" sz="1200" dirty="0">
                <a:solidFill>
                  <a:schemeClr val="tx2"/>
                </a:solidFill>
              </a:rPr>
              <a:t> </a:t>
            </a:r>
            <a:r>
              <a:rPr lang="en-US" sz="1200" dirty="0" err="1">
                <a:solidFill>
                  <a:schemeClr val="tx2"/>
                </a:solidFill>
              </a:rPr>
              <a:t>volutpat</a:t>
            </a:r>
            <a:r>
              <a:rPr lang="en-US" sz="1200" dirty="0">
                <a:solidFill>
                  <a:schemeClr val="tx2"/>
                </a:solidFill>
              </a:rPr>
              <a:t>. </a:t>
            </a:r>
            <a:r>
              <a:rPr lang="en-US" sz="1200" dirty="0" err="1">
                <a:solidFill>
                  <a:schemeClr val="tx2"/>
                </a:solidFill>
              </a:rPr>
              <a:t>Ut</a:t>
            </a:r>
            <a:r>
              <a:rPr lang="en-US" sz="1200" dirty="0">
                <a:solidFill>
                  <a:schemeClr val="tx2"/>
                </a:solidFill>
              </a:rPr>
              <a:t> </a:t>
            </a:r>
            <a:r>
              <a:rPr lang="en-US" sz="1200" dirty="0" err="1">
                <a:solidFill>
                  <a:schemeClr val="tx2"/>
                </a:solidFill>
              </a:rPr>
              <a:t>wisi</a:t>
            </a:r>
            <a:r>
              <a:rPr lang="en-US" sz="1200" dirty="0">
                <a:solidFill>
                  <a:schemeClr val="tx2"/>
                </a:solidFill>
              </a:rPr>
              <a:t> </a:t>
            </a:r>
            <a:r>
              <a:rPr lang="en-US" sz="1200" dirty="0" err="1">
                <a:solidFill>
                  <a:schemeClr val="tx2"/>
                </a:solidFill>
              </a:rPr>
              <a:t>enim</a:t>
            </a:r>
            <a:r>
              <a:rPr lang="en-US" sz="1200" dirty="0">
                <a:solidFill>
                  <a:schemeClr val="tx2"/>
                </a:solidFill>
              </a:rPr>
              <a:t> ad minim </a:t>
            </a:r>
            <a:r>
              <a:rPr lang="en-US" sz="1200" dirty="0" err="1">
                <a:solidFill>
                  <a:schemeClr val="tx2"/>
                </a:solidFill>
              </a:rPr>
              <a:t>veniam</a:t>
            </a:r>
            <a:r>
              <a:rPr lang="en-US" sz="1200" dirty="0">
                <a:solidFill>
                  <a:schemeClr val="tx2"/>
                </a:solidFill>
              </a:rPr>
              <a:t>, </a:t>
            </a:r>
            <a:r>
              <a:rPr lang="en-US" sz="1200" dirty="0" err="1">
                <a:solidFill>
                  <a:schemeClr val="tx2"/>
                </a:solidFill>
              </a:rPr>
              <a:t>quis</a:t>
            </a:r>
            <a:r>
              <a:rPr lang="en-US" sz="1200" dirty="0">
                <a:solidFill>
                  <a:schemeClr val="tx2"/>
                </a:solidFill>
              </a:rPr>
              <a:t> </a:t>
            </a:r>
            <a:r>
              <a:rPr lang="en-US" sz="1200" dirty="0" err="1">
                <a:solidFill>
                  <a:schemeClr val="tx2"/>
                </a:solidFill>
              </a:rPr>
              <a:t>autem</a:t>
            </a:r>
            <a:r>
              <a:rPr lang="en-US" sz="1200" dirty="0">
                <a:solidFill>
                  <a:schemeClr val="tx2"/>
                </a:solidFill>
              </a:rPr>
              <a:t> </a:t>
            </a:r>
            <a:r>
              <a:rPr lang="en-US" sz="1200" dirty="0" err="1">
                <a:solidFill>
                  <a:schemeClr val="tx2"/>
                </a:solidFill>
              </a:rPr>
              <a:t>vel</a:t>
            </a:r>
            <a:r>
              <a:rPr lang="en-US" sz="1200" dirty="0">
                <a:solidFill>
                  <a:schemeClr val="tx2"/>
                </a:solidFill>
              </a:rPr>
              <a:t> </a:t>
            </a:r>
            <a:r>
              <a:rPr lang="en-US" sz="1200" dirty="0" err="1">
                <a:solidFill>
                  <a:schemeClr val="tx2"/>
                </a:solidFill>
              </a:rPr>
              <a:t>eum</a:t>
            </a:r>
            <a:r>
              <a:rPr lang="en-US" sz="1200" dirty="0">
                <a:solidFill>
                  <a:schemeClr val="tx2"/>
                </a:solidFill>
              </a:rPr>
              <a:t> </a:t>
            </a:r>
            <a:r>
              <a:rPr lang="en-US" sz="1200" dirty="0" err="1">
                <a:solidFill>
                  <a:schemeClr val="tx2"/>
                </a:solidFill>
              </a:rPr>
              <a:t>iriure</a:t>
            </a:r>
            <a:r>
              <a:rPr lang="en-US" sz="1200" dirty="0">
                <a:solidFill>
                  <a:schemeClr val="tx2"/>
                </a:solidFill>
              </a:rPr>
              <a:t> dolor in </a:t>
            </a:r>
            <a:r>
              <a:rPr lang="en-US" sz="1200" dirty="0" err="1">
                <a:solidFill>
                  <a:schemeClr val="tx2"/>
                </a:solidFill>
              </a:rPr>
              <a:t>hendrerit</a:t>
            </a:r>
            <a:r>
              <a:rPr lang="en-US" sz="1200" dirty="0">
                <a:solidFill>
                  <a:schemeClr val="tx2"/>
                </a:solidFill>
              </a:rPr>
              <a:t> in </a:t>
            </a:r>
            <a:r>
              <a:rPr lang="en-US" sz="1200" dirty="0" err="1">
                <a:solidFill>
                  <a:schemeClr val="tx2"/>
                </a:solidFill>
              </a:rPr>
              <a:t>vulputate</a:t>
            </a:r>
            <a:r>
              <a:rPr lang="en-US" sz="1200" dirty="0">
                <a:solidFill>
                  <a:schemeClr val="tx2"/>
                </a:solidFill>
              </a:rPr>
              <a:t> </a:t>
            </a:r>
            <a:r>
              <a:rPr lang="en-US" sz="1200" dirty="0" err="1">
                <a:solidFill>
                  <a:schemeClr val="tx2"/>
                </a:solidFill>
              </a:rPr>
              <a:t>velit</a:t>
            </a:r>
            <a:r>
              <a:rPr lang="en-US" sz="1200" dirty="0">
                <a:solidFill>
                  <a:schemeClr val="tx2"/>
                </a:solidFill>
              </a:rPr>
              <a:t> </a:t>
            </a:r>
            <a:r>
              <a:rPr lang="en-US" sz="1200" dirty="0" err="1">
                <a:solidFill>
                  <a:schemeClr val="tx2"/>
                </a:solidFill>
              </a:rPr>
              <a:t>esse</a:t>
            </a:r>
            <a:r>
              <a:rPr lang="en-US" sz="1200" dirty="0">
                <a:solidFill>
                  <a:schemeClr val="tx2"/>
                </a:solidFill>
              </a:rPr>
              <a:t> </a:t>
            </a:r>
            <a:r>
              <a:rPr lang="en-US" sz="1200" dirty="0" err="1">
                <a:solidFill>
                  <a:schemeClr val="tx2"/>
                </a:solidFill>
              </a:rPr>
              <a:t>molestie</a:t>
            </a:r>
            <a:r>
              <a:rPr lang="en-US" sz="1200" dirty="0">
                <a:solidFill>
                  <a:schemeClr val="tx2"/>
                </a:solidFill>
              </a:rPr>
              <a:t> </a:t>
            </a:r>
            <a:r>
              <a:rPr lang="en-US" sz="1200" dirty="0" err="1">
                <a:solidFill>
                  <a:schemeClr val="tx2"/>
                </a:solidFill>
              </a:rPr>
              <a:t>praesent</a:t>
            </a:r>
            <a:r>
              <a:rPr lang="en-US" sz="1200" dirty="0">
                <a:solidFill>
                  <a:schemeClr val="tx2"/>
                </a:solidFill>
              </a:rPr>
              <a:t> </a:t>
            </a:r>
            <a:r>
              <a:rPr lang="en-US" sz="1200" dirty="0" err="1">
                <a:solidFill>
                  <a:schemeClr val="tx2"/>
                </a:solidFill>
              </a:rPr>
              <a:t>luptatum</a:t>
            </a:r>
            <a:r>
              <a:rPr lang="en-US" sz="1200" dirty="0">
                <a:solidFill>
                  <a:schemeClr val="tx2"/>
                </a:solidFill>
              </a:rPr>
              <a:t> </a:t>
            </a:r>
            <a:r>
              <a:rPr lang="en-US" sz="1200" dirty="0" err="1">
                <a:solidFill>
                  <a:schemeClr val="tx2"/>
                </a:solidFill>
              </a:rPr>
              <a:t>zril</a:t>
            </a:r>
            <a:r>
              <a:rPr lang="en-US" sz="1200" dirty="0">
                <a:solidFill>
                  <a:schemeClr val="tx2"/>
                </a:solidFill>
              </a:rPr>
              <a:t> sequitur </a:t>
            </a:r>
            <a:r>
              <a:rPr lang="en-US" sz="1200" dirty="0" err="1">
                <a:solidFill>
                  <a:schemeClr val="tx2"/>
                </a:solidFill>
              </a:rPr>
              <a:t>mutationem</a:t>
            </a:r>
            <a:r>
              <a:rPr lang="en-US" sz="1200" dirty="0">
                <a:solidFill>
                  <a:schemeClr val="tx2"/>
                </a:solidFill>
              </a:rPr>
              <a:t>. </a:t>
            </a:r>
          </a:p>
        </p:txBody>
      </p:sp>
      <p:sp>
        <p:nvSpPr>
          <p:cNvPr id="49" name="Title 1"/>
          <p:cNvSpPr txBox="1">
            <a:spLocks/>
          </p:cNvSpPr>
          <p:nvPr userDrawn="1"/>
        </p:nvSpPr>
        <p:spPr>
          <a:xfrm>
            <a:off x="704001" y="3024577"/>
            <a:ext cx="1815428" cy="498878"/>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tx1"/>
                </a:solidFill>
                <a:latin typeface="+mj-lt"/>
                <a:ea typeface="+mj-ea"/>
                <a:cs typeface="+mj-cs"/>
              </a:defRPr>
            </a:lvl1pPr>
          </a:lstStyle>
          <a:p>
            <a:pPr algn="r"/>
            <a:r>
              <a:rPr lang="nl-BE" sz="3200" dirty="0"/>
              <a:t>Proces</a:t>
            </a:r>
          </a:p>
          <a:p>
            <a:pPr algn="r"/>
            <a:r>
              <a:rPr lang="nl-BE" sz="3200" dirty="0"/>
              <a:t>Grafieken</a:t>
            </a:r>
          </a:p>
        </p:txBody>
      </p:sp>
    </p:spTree>
    <p:extLst>
      <p:ext uri="{BB962C8B-B14F-4D97-AF65-F5344CB8AC3E}">
        <p14:creationId xmlns:p14="http://schemas.microsoft.com/office/powerpoint/2010/main" val="891571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 excel graphi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25" name="Shape 185"/>
          <p:cNvSpPr/>
          <p:nvPr userDrawn="1"/>
        </p:nvSpPr>
        <p:spPr>
          <a:xfrm>
            <a:off x="2872683" y="470265"/>
            <a:ext cx="5101281" cy="949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sz="1200" dirty="0"/>
              <a:t>Lorem ipsum dolor sit amet, consectetuer adipiscing elit, sed diam nonummy nibh euismod tincidunt ut laoreet dolore magna aliquam erat volutpat. Ut wisi enim ad minim veniam, quis autem vel eum iriure dolor in hendrerit in vulputate velit esse molestie praesent luptatum zril sequitur mutationem. </a:t>
            </a:r>
          </a:p>
        </p:txBody>
      </p:sp>
      <p:sp>
        <p:nvSpPr>
          <p:cNvPr id="28" name="Titel 1"/>
          <p:cNvSpPr txBox="1">
            <a:spLocks/>
          </p:cNvSpPr>
          <p:nvPr userDrawn="1"/>
        </p:nvSpPr>
        <p:spPr>
          <a:xfrm>
            <a:off x="704001" y="435272"/>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Project</a:t>
            </a:r>
          </a:p>
          <a:p>
            <a:r>
              <a:rPr lang="nl-NL" sz="3200" dirty="0">
                <a:solidFill>
                  <a:schemeClr val="tx1"/>
                </a:solidFill>
              </a:rPr>
              <a:t>Progressie</a:t>
            </a:r>
          </a:p>
        </p:txBody>
      </p:sp>
      <p:graphicFrame>
        <p:nvGraphicFramePr>
          <p:cNvPr id="29" name="ProductIncomeChart" descr="Chart each item in a clustered column chart." title="Product income per item chart"/>
          <p:cNvGraphicFramePr>
            <a:graphicFrameLocks/>
          </p:cNvGraphicFramePr>
          <p:nvPr userDrawn="1">
            <p:extLst>
              <p:ext uri="{D42A27DB-BD31-4B8C-83A1-F6EECF244321}">
                <p14:modId xmlns:p14="http://schemas.microsoft.com/office/powerpoint/2010/main" val="3044240696"/>
              </p:ext>
            </p:extLst>
          </p:nvPr>
        </p:nvGraphicFramePr>
        <p:xfrm>
          <a:off x="704001" y="1786759"/>
          <a:ext cx="7486710" cy="2554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939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pagina met Icoo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Oval 5"/>
          <p:cNvSpPr/>
          <p:nvPr userDrawn="1"/>
        </p:nvSpPr>
        <p:spPr>
          <a:xfrm>
            <a:off x="2681125"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8" name="Oval 7"/>
          <p:cNvSpPr/>
          <p:nvPr userDrawn="1"/>
        </p:nvSpPr>
        <p:spPr>
          <a:xfrm>
            <a:off x="4723452"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0" name="Oval 9"/>
          <p:cNvSpPr/>
          <p:nvPr userDrawn="1"/>
        </p:nvSpPr>
        <p:spPr>
          <a:xfrm>
            <a:off x="6765780"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2" name="Oval 11"/>
          <p:cNvSpPr/>
          <p:nvPr userDrawn="1"/>
        </p:nvSpPr>
        <p:spPr>
          <a:xfrm>
            <a:off x="704001"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3" name="Oval 12"/>
          <p:cNvSpPr/>
          <p:nvPr userDrawn="1"/>
        </p:nvSpPr>
        <p:spPr>
          <a:xfrm>
            <a:off x="2681125"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4" name="Oval 13"/>
          <p:cNvSpPr/>
          <p:nvPr userDrawn="1"/>
        </p:nvSpPr>
        <p:spPr>
          <a:xfrm>
            <a:off x="4723452"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15" name="Oval 14"/>
          <p:cNvSpPr/>
          <p:nvPr userDrawn="1"/>
        </p:nvSpPr>
        <p:spPr>
          <a:xfrm>
            <a:off x="6765780" y="2932556"/>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23" name="Oval 22"/>
          <p:cNvSpPr/>
          <p:nvPr userDrawn="1"/>
        </p:nvSpPr>
        <p:spPr>
          <a:xfrm>
            <a:off x="704001" y="1172424"/>
            <a:ext cx="1043733" cy="1043733"/>
          </a:xfrm>
          <a:prstGeom prst="ellipse">
            <a:avLst/>
          </a:prstGeom>
          <a:solidFill>
            <a:schemeClr val="accent2">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b"/>
          <a:lstStyle/>
          <a:p>
            <a:pPr algn="ctr"/>
            <a:endParaRPr lang="nl-BE" sz="1000" dirty="0">
              <a:solidFill>
                <a:schemeClr val="bg2">
                  <a:lumMod val="50000"/>
                </a:schemeClr>
              </a:solidFill>
            </a:endParaRPr>
          </a:p>
        </p:txBody>
      </p:sp>
      <p:sp>
        <p:nvSpPr>
          <p:cNvPr id="33" name="Tijdelijke aanduiding voor tekst 8"/>
          <p:cNvSpPr>
            <a:spLocks noGrp="1" noChangeAspect="1"/>
          </p:cNvSpPr>
          <p:nvPr>
            <p:ph type="body" sz="quarter" idx="11" hasCustomPrompt="1"/>
          </p:nvPr>
        </p:nvSpPr>
        <p:spPr>
          <a:xfrm>
            <a:off x="704001"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2681125"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2681125"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4723452"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4723452"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6765779"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6765779"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704001"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704001"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81125"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681125"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723452"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723452"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765779"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6765779"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351" y="1300274"/>
            <a:ext cx="705032" cy="705032"/>
          </a:xfrm>
          <a:prstGeom prst="rect">
            <a:avLst/>
          </a:prstGeom>
        </p:spPr>
      </p:pic>
      <p:pic>
        <p:nvPicPr>
          <p:cNvPr id="48" name="Picture 4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28" y="1300274"/>
            <a:ext cx="705032" cy="705032"/>
          </a:xfrm>
          <a:prstGeom prst="rect">
            <a:avLst/>
          </a:prstGeom>
        </p:spPr>
      </p:pic>
      <p:pic>
        <p:nvPicPr>
          <p:cNvPr id="49" name="Picture 4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2802" y="1300274"/>
            <a:ext cx="705032" cy="705032"/>
          </a:xfrm>
          <a:prstGeom prst="rect">
            <a:avLst/>
          </a:prstGeom>
        </p:spPr>
      </p:pic>
      <p:pic>
        <p:nvPicPr>
          <p:cNvPr id="50" name="Picture 4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35130" y="1300274"/>
            <a:ext cx="705032" cy="705032"/>
          </a:xfrm>
          <a:prstGeom prst="rect">
            <a:avLst/>
          </a:prstGeom>
        </p:spPr>
      </p:pic>
      <p:pic>
        <p:nvPicPr>
          <p:cNvPr id="51" name="Picture 5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351" y="3088954"/>
            <a:ext cx="705032" cy="705032"/>
          </a:xfrm>
          <a:prstGeom prst="rect">
            <a:avLst/>
          </a:prstGeom>
        </p:spPr>
      </p:pic>
      <p:pic>
        <p:nvPicPr>
          <p:cNvPr id="52" name="Picture 5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28" y="3088954"/>
            <a:ext cx="705032" cy="705032"/>
          </a:xfrm>
          <a:prstGeom prst="rect">
            <a:avLst/>
          </a:prstGeom>
        </p:spPr>
      </p:pic>
      <p:pic>
        <p:nvPicPr>
          <p:cNvPr id="53" name="Picture 5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2802" y="3088954"/>
            <a:ext cx="705032" cy="705032"/>
          </a:xfrm>
          <a:prstGeom prst="rect">
            <a:avLst/>
          </a:prstGeom>
        </p:spPr>
      </p:pic>
      <p:pic>
        <p:nvPicPr>
          <p:cNvPr id="54" name="Picture 5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35130" y="3088954"/>
            <a:ext cx="705032" cy="705032"/>
          </a:xfrm>
          <a:prstGeom prst="rect">
            <a:avLst/>
          </a:prstGeom>
        </p:spPr>
      </p:pic>
      <p:sp>
        <p:nvSpPr>
          <p:cNvPr id="55" name="TextBox 54"/>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934909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pagina met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Ons team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704001"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3" name="Tijdelijke aanduiding voor tekst 8"/>
          <p:cNvSpPr>
            <a:spLocks noGrp="1" noChangeAspect="1"/>
          </p:cNvSpPr>
          <p:nvPr>
            <p:ph type="body" sz="quarter" idx="11" hasCustomPrompt="1"/>
          </p:nvPr>
        </p:nvSpPr>
        <p:spPr>
          <a:xfrm>
            <a:off x="704001"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4" name="Tijdelijke aanduiding voor tekst 8"/>
          <p:cNvSpPr>
            <a:spLocks noGrp="1" noChangeAspect="1"/>
          </p:cNvSpPr>
          <p:nvPr>
            <p:ph type="body" sz="quarter" idx="12" hasCustomPrompt="1"/>
          </p:nvPr>
        </p:nvSpPr>
        <p:spPr>
          <a:xfrm>
            <a:off x="2681125"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5" name="Tijdelijke aanduiding voor tekst 8"/>
          <p:cNvSpPr>
            <a:spLocks noGrp="1" noChangeAspect="1"/>
          </p:cNvSpPr>
          <p:nvPr>
            <p:ph type="body" sz="quarter" idx="13" hasCustomPrompt="1"/>
          </p:nvPr>
        </p:nvSpPr>
        <p:spPr>
          <a:xfrm>
            <a:off x="2681125"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6" name="Tijdelijke aanduiding voor tekst 8"/>
          <p:cNvSpPr>
            <a:spLocks noGrp="1" noChangeAspect="1"/>
          </p:cNvSpPr>
          <p:nvPr>
            <p:ph type="body" sz="quarter" idx="14" hasCustomPrompt="1"/>
          </p:nvPr>
        </p:nvSpPr>
        <p:spPr>
          <a:xfrm>
            <a:off x="4723452"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7" name="Tijdelijke aanduiding voor tekst 8"/>
          <p:cNvSpPr>
            <a:spLocks noGrp="1" noChangeAspect="1"/>
          </p:cNvSpPr>
          <p:nvPr>
            <p:ph type="body" sz="quarter" idx="15" hasCustomPrompt="1"/>
          </p:nvPr>
        </p:nvSpPr>
        <p:spPr>
          <a:xfrm>
            <a:off x="4723452"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8" name="Tijdelijke aanduiding voor tekst 8"/>
          <p:cNvSpPr>
            <a:spLocks noGrp="1" noChangeAspect="1"/>
          </p:cNvSpPr>
          <p:nvPr>
            <p:ph type="body" sz="quarter" idx="16" hasCustomPrompt="1"/>
          </p:nvPr>
        </p:nvSpPr>
        <p:spPr>
          <a:xfrm>
            <a:off x="6765779" y="2347403"/>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39" name="Tijdelijke aanduiding voor tekst 8"/>
          <p:cNvSpPr>
            <a:spLocks noGrp="1" noChangeAspect="1"/>
          </p:cNvSpPr>
          <p:nvPr>
            <p:ph type="body" sz="quarter" idx="17" hasCustomPrompt="1"/>
          </p:nvPr>
        </p:nvSpPr>
        <p:spPr>
          <a:xfrm>
            <a:off x="6765779" y="2576638"/>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8" hasCustomPrompt="1"/>
          </p:nvPr>
        </p:nvSpPr>
        <p:spPr>
          <a:xfrm>
            <a:off x="704001"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948311"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81125"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925435"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723452"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967762"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765779" y="4115052"/>
            <a:ext cx="1507422" cy="233476"/>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7010089" y="4344287"/>
            <a:ext cx="1507422" cy="191250"/>
          </a:xfrm>
          <a:prstGeom prst="rect">
            <a:avLst/>
          </a:prstGeom>
        </p:spPr>
        <p:txBody>
          <a:bodyPr lIns="0" tIns="0" rIns="0" bIns="0">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8" name="Picture Placeholder 2"/>
          <p:cNvSpPr>
            <a:spLocks noGrp="1"/>
          </p:cNvSpPr>
          <p:nvPr>
            <p:ph type="pic" sz="quarter" idx="26" hasCustomPrompt="1"/>
          </p:nvPr>
        </p:nvSpPr>
        <p:spPr>
          <a:xfrm>
            <a:off x="699549"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49" name="Picture Placeholder 2"/>
          <p:cNvSpPr>
            <a:spLocks noGrp="1"/>
          </p:cNvSpPr>
          <p:nvPr>
            <p:ph type="pic" sz="quarter" idx="27" hasCustomPrompt="1"/>
          </p:nvPr>
        </p:nvSpPr>
        <p:spPr>
          <a:xfrm>
            <a:off x="2681125"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0" name="Picture Placeholder 2"/>
          <p:cNvSpPr>
            <a:spLocks noGrp="1"/>
          </p:cNvSpPr>
          <p:nvPr>
            <p:ph type="pic" sz="quarter" idx="28" hasCustomPrompt="1"/>
          </p:nvPr>
        </p:nvSpPr>
        <p:spPr>
          <a:xfrm>
            <a:off x="4723452"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1" name="Picture Placeholder 2"/>
          <p:cNvSpPr>
            <a:spLocks noGrp="1"/>
          </p:cNvSpPr>
          <p:nvPr>
            <p:ph type="pic" sz="quarter" idx="29" hasCustomPrompt="1"/>
          </p:nvPr>
        </p:nvSpPr>
        <p:spPr>
          <a:xfrm>
            <a:off x="6756628" y="1172424"/>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2" name="Picture Placeholder 2"/>
          <p:cNvSpPr>
            <a:spLocks noGrp="1"/>
          </p:cNvSpPr>
          <p:nvPr>
            <p:ph type="pic" sz="quarter" idx="30" hasCustomPrompt="1"/>
          </p:nvPr>
        </p:nvSpPr>
        <p:spPr>
          <a:xfrm>
            <a:off x="699549"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2681125"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4723452"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6756628" y="2948215"/>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29" name="TextBox 28"/>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622106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gra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395222"/>
            <a:ext cx="6742800" cy="550331"/>
          </a:xfrm>
          <a:prstGeom prst="rect">
            <a:avLst/>
          </a:prstGeom>
        </p:spPr>
        <p:txBody>
          <a:bodyPr/>
          <a:lstStyle>
            <a:lvl1pPr>
              <a:defRPr sz="3200" baseline="0"/>
            </a:lvl1pPr>
          </a:lstStyle>
          <a:p>
            <a:r>
              <a:rPr lang="nl-BE" dirty="0"/>
              <a:t>Organigram</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40" name="Tijdelijke aanduiding voor tekst 8"/>
          <p:cNvSpPr>
            <a:spLocks noGrp="1" noChangeAspect="1"/>
          </p:cNvSpPr>
          <p:nvPr>
            <p:ph type="body" sz="quarter" idx="18" hasCustomPrompt="1"/>
          </p:nvPr>
        </p:nvSpPr>
        <p:spPr>
          <a:xfrm>
            <a:off x="887257"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9" hasCustomPrompt="1"/>
          </p:nvPr>
        </p:nvSpPr>
        <p:spPr>
          <a:xfrm>
            <a:off x="887257"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2" name="Tijdelijke aanduiding voor tekst 8"/>
          <p:cNvSpPr>
            <a:spLocks noGrp="1" noChangeAspect="1"/>
          </p:cNvSpPr>
          <p:nvPr>
            <p:ph type="body" sz="quarter" idx="20" hasCustomPrompt="1"/>
          </p:nvPr>
        </p:nvSpPr>
        <p:spPr>
          <a:xfrm>
            <a:off x="2639592"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21" hasCustomPrompt="1"/>
          </p:nvPr>
        </p:nvSpPr>
        <p:spPr>
          <a:xfrm>
            <a:off x="2639592"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22" hasCustomPrompt="1"/>
          </p:nvPr>
        </p:nvSpPr>
        <p:spPr>
          <a:xfrm>
            <a:off x="4395229"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23" hasCustomPrompt="1"/>
          </p:nvPr>
        </p:nvSpPr>
        <p:spPr>
          <a:xfrm>
            <a:off x="4395229"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6" name="Tijdelijke aanduiding voor tekst 8"/>
          <p:cNvSpPr>
            <a:spLocks noGrp="1" noChangeAspect="1"/>
          </p:cNvSpPr>
          <p:nvPr>
            <p:ph type="body" sz="quarter" idx="24" hasCustomPrompt="1"/>
          </p:nvPr>
        </p:nvSpPr>
        <p:spPr>
          <a:xfrm>
            <a:off x="6150866" y="4129719"/>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7" name="Tijdelijke aanduiding voor tekst 8"/>
          <p:cNvSpPr>
            <a:spLocks noGrp="1" noChangeAspect="1"/>
          </p:cNvSpPr>
          <p:nvPr>
            <p:ph type="body" sz="quarter" idx="25" hasCustomPrompt="1"/>
          </p:nvPr>
        </p:nvSpPr>
        <p:spPr>
          <a:xfrm>
            <a:off x="6150866" y="4358954"/>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2" name="Picture Placeholder 2"/>
          <p:cNvSpPr>
            <a:spLocks noGrp="1"/>
          </p:cNvSpPr>
          <p:nvPr>
            <p:ph type="pic" sz="quarter" idx="30" hasCustomPrompt="1"/>
          </p:nvPr>
        </p:nvSpPr>
        <p:spPr>
          <a:xfrm>
            <a:off x="1124524"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3" name="Picture Placeholder 2"/>
          <p:cNvSpPr>
            <a:spLocks noGrp="1"/>
          </p:cNvSpPr>
          <p:nvPr>
            <p:ph type="pic" sz="quarter" idx="31" hasCustomPrompt="1"/>
          </p:nvPr>
        </p:nvSpPr>
        <p:spPr>
          <a:xfrm>
            <a:off x="2847379"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4" name="Picture Placeholder 2"/>
          <p:cNvSpPr>
            <a:spLocks noGrp="1"/>
          </p:cNvSpPr>
          <p:nvPr>
            <p:ph type="pic" sz="quarter" idx="32" hasCustomPrompt="1"/>
          </p:nvPr>
        </p:nvSpPr>
        <p:spPr>
          <a:xfrm>
            <a:off x="4634287"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55" name="Picture Placeholder 2"/>
          <p:cNvSpPr>
            <a:spLocks noGrp="1"/>
          </p:cNvSpPr>
          <p:nvPr>
            <p:ph type="pic" sz="quarter" idx="33" hasCustomPrompt="1"/>
          </p:nvPr>
        </p:nvSpPr>
        <p:spPr>
          <a:xfrm>
            <a:off x="6412044" y="2989776"/>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1" name="Picture Placeholder 2"/>
          <p:cNvSpPr>
            <a:spLocks noGrp="1"/>
          </p:cNvSpPr>
          <p:nvPr>
            <p:ph type="pic" sz="quarter" idx="34" hasCustomPrompt="1"/>
          </p:nvPr>
        </p:nvSpPr>
        <p:spPr>
          <a:xfrm>
            <a:off x="3773198" y="1037277"/>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32" name="Tijdelijke aanduiding voor tekst 8"/>
          <p:cNvSpPr>
            <a:spLocks noGrp="1" noChangeAspect="1"/>
          </p:cNvSpPr>
          <p:nvPr>
            <p:ph type="body" sz="quarter" idx="35" hasCustomPrompt="1"/>
          </p:nvPr>
        </p:nvSpPr>
        <p:spPr>
          <a:xfrm>
            <a:off x="3533418" y="2168007"/>
            <a:ext cx="1507422" cy="23347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a:solidFill>
                  <a:schemeClr val="tx1"/>
                </a:solidFill>
              </a:defRPr>
            </a:lvl1pPr>
          </a:lstStyle>
          <a:p>
            <a:pPr lvl="0"/>
            <a:r>
              <a:rPr lang="nl-BE" dirty="0"/>
              <a:t>Voornaam Naam</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56" name="Tijdelijke aanduiding voor tekst 8"/>
          <p:cNvSpPr>
            <a:spLocks noGrp="1" noChangeAspect="1"/>
          </p:cNvSpPr>
          <p:nvPr>
            <p:ph type="body" sz="quarter" idx="36" hasCustomPrompt="1"/>
          </p:nvPr>
        </p:nvSpPr>
        <p:spPr>
          <a:xfrm>
            <a:off x="3533418" y="2397242"/>
            <a:ext cx="1507422" cy="19125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a:solidFill>
                  <a:schemeClr val="accent1"/>
                </a:solidFill>
              </a:defRPr>
            </a:lvl1pPr>
          </a:lstStyle>
          <a:p>
            <a:pPr lvl="0"/>
            <a:r>
              <a:rPr lang="nl-BE" dirty="0"/>
              <a:t>Functie</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cxnSp>
        <p:nvCxnSpPr>
          <p:cNvPr id="5" name="Straight Connector 4"/>
          <p:cNvCxnSpPr/>
          <p:nvPr userDrawn="1"/>
        </p:nvCxnSpPr>
        <p:spPr>
          <a:xfrm>
            <a:off x="1642100" y="2800219"/>
            <a:ext cx="529229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642100"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a:off x="3367502"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5162115"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a:off x="6934390" y="280021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a:off x="4277451" y="2608969"/>
            <a:ext cx="0" cy="19125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47110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gram bestuu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04001" y="407414"/>
            <a:ext cx="7258171" cy="550331"/>
          </a:xfrm>
          <a:prstGeom prst="rect">
            <a:avLst/>
          </a:prstGeom>
        </p:spPr>
        <p:txBody>
          <a:bodyPr/>
          <a:lstStyle>
            <a:lvl1pPr>
              <a:defRPr sz="3200" baseline="0"/>
            </a:lvl1pPr>
          </a:lstStyle>
          <a:p>
            <a:r>
              <a:rPr lang="nl-BE" dirty="0"/>
              <a:t>Directie</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pic>
        <p:nvPicPr>
          <p:cNvPr id="6" name="Picture 5">
            <a:extLst>
              <a:ext uri="{FF2B5EF4-FFF2-40B4-BE49-F238E27FC236}">
                <a16:creationId xmlns:a16="http://schemas.microsoft.com/office/drawing/2014/main" id="{5D098441-5E0D-0C47-9F59-89522311E4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78984" y="565273"/>
            <a:ext cx="4508203" cy="4306559"/>
          </a:xfrm>
          <a:prstGeom prst="rect">
            <a:avLst/>
          </a:prstGeom>
        </p:spPr>
      </p:pic>
    </p:spTree>
    <p:extLst>
      <p:ext uri="{BB962C8B-B14F-4D97-AF65-F5344CB8AC3E}">
        <p14:creationId xmlns:p14="http://schemas.microsoft.com/office/powerpoint/2010/main" val="1880091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oplei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9" name="Tijdelijke aanduiding voor tekst 8"/>
          <p:cNvSpPr>
            <a:spLocks noGrp="1" noChangeAspect="1"/>
          </p:cNvSpPr>
          <p:nvPr>
            <p:ph type="body" sz="quarter" idx="10" hasCustomPrompt="1"/>
          </p:nvPr>
        </p:nvSpPr>
        <p:spPr>
          <a:xfrm>
            <a:off x="1205345" y="6489409"/>
            <a:ext cx="6742800" cy="2937600"/>
          </a:xfrm>
          <a:prstGeom prst="rect">
            <a:avLst/>
          </a:prstGeo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dirty="0"/>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 name="Shape 176"/>
          <p:cNvSpPr/>
          <p:nvPr userDrawn="1"/>
        </p:nvSpPr>
        <p:spPr>
          <a:xfrm>
            <a:off x="11042" y="1064308"/>
            <a:ext cx="9132958" cy="4083955"/>
          </a:xfrm>
          <a:prstGeom prst="roundRect">
            <a:avLst>
              <a:gd name="adj" fmla="val 0"/>
            </a:avLst>
          </a:prstGeom>
          <a:blipFill dpi="0" rotWithShape="1">
            <a:blip r:embed="rId3" cstate="email">
              <a:extLst>
                <a:ext uri="{28A0092B-C50C-407E-A947-70E740481C1C}">
                  <a14:useLocalDpi xmlns:a14="http://schemas.microsoft.com/office/drawing/2010/main"/>
                </a:ext>
              </a:extLst>
            </a:blip>
            <a:srcRect/>
            <a:stretch>
              <a:fillRect/>
            </a:stretch>
          </a:blip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dirty="0"/>
          </a:p>
        </p:txBody>
      </p:sp>
      <p:sp>
        <p:nvSpPr>
          <p:cNvPr id="8" name="Shape 176"/>
          <p:cNvSpPr/>
          <p:nvPr userDrawn="1"/>
        </p:nvSpPr>
        <p:spPr>
          <a:xfrm>
            <a:off x="1" y="1064309"/>
            <a:ext cx="9143999" cy="4083954"/>
          </a:xfrm>
          <a:prstGeom prst="roundRect">
            <a:avLst>
              <a:gd name="adj" fmla="val 0"/>
            </a:avLst>
          </a:prstGeom>
          <a:solidFill>
            <a:schemeClr val="accent1">
              <a:alpha val="90000"/>
            </a:schemeClr>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3" name="Shape 178"/>
          <p:cNvSpPr/>
          <p:nvPr/>
        </p:nvSpPr>
        <p:spPr>
          <a:xfrm>
            <a:off x="6364914" y="395222"/>
            <a:ext cx="1914278" cy="2597215"/>
          </a:xfrm>
          <a:prstGeom prst="roundRect">
            <a:avLst>
              <a:gd name="adj" fmla="val 0"/>
            </a:avLst>
          </a:prstGeom>
          <a:solidFill>
            <a:srgbClr val="FFFFFF"/>
          </a:solidFill>
          <a:ln w="12700">
            <a:miter lim="400000"/>
          </a:ln>
          <a:effectLst>
            <a:outerShdw blurRad="482600" dist="136234" dir="5400000" rotWithShape="0">
              <a:srgbClr val="000000">
                <a:alpha val="54579"/>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1000"/>
          </a:p>
        </p:txBody>
      </p:sp>
      <p:sp>
        <p:nvSpPr>
          <p:cNvPr id="14" name="Shape 179"/>
          <p:cNvSpPr/>
          <p:nvPr/>
        </p:nvSpPr>
        <p:spPr>
          <a:xfrm>
            <a:off x="6359246" y="1064308"/>
            <a:ext cx="1919946" cy="1935056"/>
          </a:xfrm>
          <a:prstGeom prst="roundRect">
            <a:avLst>
              <a:gd name="adj" fmla="val 0"/>
            </a:avLst>
          </a:prstGeom>
          <a:solidFill>
            <a:schemeClr val="tx1"/>
          </a:solidFill>
          <a:ln w="12700">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dirty="0"/>
          </a:p>
        </p:txBody>
      </p:sp>
      <p:sp>
        <p:nvSpPr>
          <p:cNvPr id="15" name="Shape 181"/>
          <p:cNvSpPr/>
          <p:nvPr/>
        </p:nvSpPr>
        <p:spPr>
          <a:xfrm>
            <a:off x="4752568" y="-252932"/>
            <a:ext cx="1882556"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20000" b="1" cap="all" baseline="0">
                <a:solidFill>
                  <a:srgbClr val="FFFFFF"/>
                </a:solidFill>
              </a:defRPr>
            </a:lvl1pPr>
          </a:lstStyle>
          <a:p>
            <a:r>
              <a:rPr sz="7200" dirty="0"/>
              <a:t>25</a:t>
            </a:r>
          </a:p>
        </p:txBody>
      </p:sp>
      <p:sp>
        <p:nvSpPr>
          <p:cNvPr id="19" name="Titel 1"/>
          <p:cNvSpPr>
            <a:spLocks noGrp="1"/>
          </p:cNvSpPr>
          <p:nvPr userDrawn="1">
            <p:ph type="title" hasCustomPrompt="1"/>
          </p:nvPr>
        </p:nvSpPr>
        <p:spPr>
          <a:xfrm>
            <a:off x="682608" y="395222"/>
            <a:ext cx="4847335" cy="550331"/>
          </a:xfrm>
          <a:prstGeom prst="rect">
            <a:avLst/>
          </a:prstGeom>
        </p:spPr>
        <p:txBody>
          <a:bodyPr/>
          <a:lstStyle>
            <a:lvl1pPr>
              <a:defRPr sz="3200" baseline="0"/>
            </a:lvl1pPr>
          </a:lstStyle>
          <a:p>
            <a:r>
              <a:rPr lang="nl-BE" dirty="0"/>
              <a:t>Event/opleiding</a:t>
            </a:r>
            <a:endParaRPr lang="nl-NL" dirty="0"/>
          </a:p>
        </p:txBody>
      </p:sp>
      <p:sp>
        <p:nvSpPr>
          <p:cNvPr id="20" name="Tijdelijke aanduiding voor tekst 8"/>
          <p:cNvSpPr>
            <a:spLocks noGrp="1" noChangeAspect="1"/>
          </p:cNvSpPr>
          <p:nvPr userDrawn="1">
            <p:ph type="body" sz="quarter" idx="11" hasCustomPrompt="1"/>
          </p:nvPr>
        </p:nvSpPr>
        <p:spPr>
          <a:xfrm>
            <a:off x="682608" y="1481240"/>
            <a:ext cx="4847335" cy="3279445"/>
          </a:xfrm>
          <a:prstGeom prst="rect">
            <a:avLst/>
          </a:prstGeom>
        </p:spPr>
        <p:txBody>
          <a:bodyPr lIns="0" tIns="0" rIns="0" bIns="0">
            <a:noAutofit/>
          </a:bodyPr>
          <a:lstStyle>
            <a:lvl1pPr marL="285750" marR="0" indent="-285750" algn="l" defTabSz="457200" rtl="0" eaLnBrk="1" fontAlgn="auto" latinLnBrk="0" hangingPunct="1">
              <a:lnSpc>
                <a:spcPct val="100000"/>
              </a:lnSpc>
              <a:spcBef>
                <a:spcPct val="20000"/>
              </a:spcBef>
              <a:spcAft>
                <a:spcPts val="0"/>
              </a:spcAft>
              <a:buClr>
                <a:schemeClr val="tx1"/>
              </a:buClr>
              <a:buSzTx/>
              <a:buFont typeface=".LucidaGrandeUI" charset="0"/>
              <a:buChar char="●"/>
              <a:tabLst/>
              <a:defRPr sz="1400" kern="0" baseline="0">
                <a:solidFill>
                  <a:schemeClr val="bg2"/>
                </a:solidFill>
              </a:defRPr>
            </a:lvl1pPr>
          </a:lstStyle>
          <a:p>
            <a:pPr lvl="0"/>
            <a:r>
              <a:rPr lang="nl-BE" dirty="0"/>
              <a:t>Klik hier om info toe te voegen over uw event/opleiding</a:t>
            </a:r>
          </a:p>
          <a:p>
            <a:pPr lvl="0"/>
            <a:endParaRPr lang="nl-BE" dirty="0"/>
          </a:p>
          <a:p>
            <a:pPr lvl="0"/>
            <a:endParaRPr lang="nl-BE" dirty="0"/>
          </a:p>
        </p:txBody>
      </p:sp>
      <p:sp>
        <p:nvSpPr>
          <p:cNvPr id="21" name="Tijdelijke aanduiding voor tekst 8"/>
          <p:cNvSpPr>
            <a:spLocks noGrp="1" noChangeAspect="1"/>
          </p:cNvSpPr>
          <p:nvPr>
            <p:ph type="body" sz="quarter" idx="12" hasCustomPrompt="1"/>
          </p:nvPr>
        </p:nvSpPr>
        <p:spPr>
          <a:xfrm>
            <a:off x="6359246" y="1477056"/>
            <a:ext cx="1919946" cy="1109560"/>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7200" b="1" kern="0" baseline="0">
                <a:solidFill>
                  <a:schemeClr val="bg2"/>
                </a:solidFill>
              </a:defRPr>
            </a:lvl1pPr>
          </a:lstStyle>
          <a:p>
            <a:pPr lvl="0"/>
            <a:r>
              <a:rPr lang="nl-BE" dirty="0"/>
              <a:t>21</a:t>
            </a:r>
          </a:p>
          <a:p>
            <a:pPr lvl="0"/>
            <a:endParaRPr lang="nl-BE" dirty="0"/>
          </a:p>
          <a:p>
            <a:pPr lvl="0"/>
            <a:endParaRPr lang="nl-BE" dirty="0"/>
          </a:p>
        </p:txBody>
      </p:sp>
      <p:sp>
        <p:nvSpPr>
          <p:cNvPr id="22" name="Tijdelijke aanduiding voor tekst 8"/>
          <p:cNvSpPr>
            <a:spLocks noGrp="1" noChangeAspect="1"/>
          </p:cNvSpPr>
          <p:nvPr>
            <p:ph type="body" sz="quarter" idx="13" hasCustomPrompt="1"/>
          </p:nvPr>
        </p:nvSpPr>
        <p:spPr>
          <a:xfrm>
            <a:off x="6359246" y="584269"/>
            <a:ext cx="1919946" cy="305426"/>
          </a:xfrm>
          <a:prstGeom prst="rect">
            <a:avLst/>
          </a:prstGeo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tx1"/>
                </a:solidFill>
              </a:defRPr>
            </a:lvl1pPr>
          </a:lstStyle>
          <a:p>
            <a:pPr lvl="0"/>
            <a:r>
              <a:rPr lang="nl-BE" dirty="0"/>
              <a:t>MAAND</a:t>
            </a:r>
          </a:p>
          <a:p>
            <a:pPr lvl="0"/>
            <a:endParaRPr lang="nl-BE" dirty="0"/>
          </a:p>
          <a:p>
            <a:pPr lvl="0"/>
            <a:endParaRPr lang="nl-BE" dirty="0"/>
          </a:p>
        </p:txBody>
      </p:sp>
    </p:spTree>
    <p:extLst>
      <p:ext uri="{BB962C8B-B14F-4D97-AF65-F5344CB8AC3E}">
        <p14:creationId xmlns:p14="http://schemas.microsoft.com/office/powerpoint/2010/main" val="121738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36289"/>
          </a:xfrm>
          <a:prstGeom prst="rect">
            <a:avLst/>
          </a:prstGeom>
        </p:spPr>
      </p:pic>
      <p:sp>
        <p:nvSpPr>
          <p:cNvPr id="20" name="Rectangle 19"/>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a:prstGeom prst="rect">
            <a:avLst/>
          </a:prstGeo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5"/>
          </a:xfrm>
          <a:prstGeom prst="rect">
            <a:avLst/>
          </a:prstGeo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173472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ties_socsec">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7" name="Rectangle 16"/>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7" name="Picture 4" descr="atlascopco"/>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43298" y="3313879"/>
            <a:ext cx="964723" cy="3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94090"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6"/>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48031" y="3271753"/>
            <a:ext cx="1060977" cy="3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535961" y="3150574"/>
            <a:ext cx="691737" cy="68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 descr="delhaize">
            <a:hlinkClick r:id="rId7"/>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4087235" y="1714151"/>
            <a:ext cx="551745" cy="5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6"/>
          <p:cNvPicPr>
            <a:picLocks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955208"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1"/>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362270"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5" descr="katoennatie_logo_klein"/>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5300734" y="1705473"/>
            <a:ext cx="1045908" cy="57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8"/>
          <p:cNvPicPr>
            <a:picLocks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851108"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3" descr="logo letterheadfly"/>
          <p:cNvPicPr>
            <a:picLocks noChangeArrowheads="1"/>
          </p:cNvPicPr>
          <p:nvPr userDrawn="1"/>
        </p:nvPicPr>
        <p:blipFill>
          <a:blip r:embed="rId13" cstate="email">
            <a:extLst>
              <a:ext uri="{28A0092B-C50C-407E-A947-70E740481C1C}">
                <a14:useLocalDpi xmlns:a14="http://schemas.microsoft.com/office/drawing/2010/main"/>
              </a:ext>
            </a:extLst>
          </a:blip>
          <a:srcRect l="5437" t="15663" r="5138"/>
          <a:stretch>
            <a:fillRect/>
          </a:stretch>
        </p:blipFill>
        <p:spPr bwMode="auto">
          <a:xfrm>
            <a:off x="840850"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itle 37"/>
          <p:cNvSpPr>
            <a:spLocks noGrp="1"/>
          </p:cNvSpPr>
          <p:nvPr>
            <p:ph type="title"/>
          </p:nvPr>
        </p:nvSpPr>
        <p:spPr>
          <a:xfrm>
            <a:off x="704001" y="395222"/>
            <a:ext cx="7319343" cy="550331"/>
          </a:xfrm>
          <a:prstGeom prst="rect">
            <a:avLst/>
          </a:prstGeom>
        </p:spPr>
        <p:txBody>
          <a:bodyPr/>
          <a:lstStyle>
            <a:lvl1pPr>
              <a:defRPr sz="3200"/>
            </a:lvl1pPr>
          </a:lstStyle>
          <a:p>
            <a:r>
              <a:rPr lang="en-US"/>
              <a:t>Click to edit Master title style</a:t>
            </a:r>
            <a:endParaRPr dirty="0"/>
          </a:p>
        </p:txBody>
      </p:sp>
    </p:spTree>
    <p:extLst>
      <p:ext uri="{BB962C8B-B14F-4D97-AF65-F5344CB8AC3E}">
        <p14:creationId xmlns:p14="http://schemas.microsoft.com/office/powerpoint/2010/main" val="10175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ferenties met logo 1">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29" name="Rectangle 28"/>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Rectangle 29"/>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Rectangle 30"/>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Rectangle 32"/>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Rectangle 33"/>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5" name="Rectangle 34"/>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ectangle 35"/>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8" name="Rectangle 47"/>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9" name="Content Placeholder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633" y="3179648"/>
            <a:ext cx="1071844" cy="625797"/>
          </a:xfrm>
          <a:prstGeom prst="rect">
            <a:avLst/>
          </a:prstGeom>
        </p:spPr>
      </p:pic>
      <p:pic>
        <p:nvPicPr>
          <p:cNvPr id="50" name="Picture 4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76424" y="3285624"/>
            <a:ext cx="934499" cy="413851"/>
          </a:xfrm>
          <a:prstGeom prst="rect">
            <a:avLst/>
          </a:prstGeom>
        </p:spPr>
      </p:pic>
      <p:pic>
        <p:nvPicPr>
          <p:cNvPr id="51" name="Picture 5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67318" y="1836417"/>
            <a:ext cx="868404" cy="380951"/>
          </a:xfrm>
          <a:prstGeom prst="rect">
            <a:avLst/>
          </a:prstGeom>
        </p:spPr>
      </p:pic>
      <p:pic>
        <p:nvPicPr>
          <p:cNvPr id="52" name="Picture 5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10606" y="1723796"/>
            <a:ext cx="866136" cy="594160"/>
          </a:xfrm>
          <a:prstGeom prst="rect">
            <a:avLst/>
          </a:prstGeom>
        </p:spPr>
      </p:pic>
      <p:pic>
        <p:nvPicPr>
          <p:cNvPr id="53" name="Picture 5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10123" y="3144250"/>
            <a:ext cx="705970" cy="696597"/>
          </a:xfrm>
          <a:prstGeom prst="rect">
            <a:avLst/>
          </a:prstGeom>
        </p:spPr>
      </p:pic>
      <p:pic>
        <p:nvPicPr>
          <p:cNvPr id="54" name="Picture 5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37812" y="3122125"/>
            <a:ext cx="855880" cy="740845"/>
          </a:xfrm>
          <a:prstGeom prst="rect">
            <a:avLst/>
          </a:prstGeom>
        </p:spPr>
      </p:pic>
      <p:pic>
        <p:nvPicPr>
          <p:cNvPr id="55" name="Picture 5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857287" y="1852960"/>
            <a:ext cx="1011642" cy="335832"/>
          </a:xfrm>
          <a:prstGeom prst="rect">
            <a:avLst/>
          </a:prstGeom>
        </p:spPr>
      </p:pic>
      <p:pic>
        <p:nvPicPr>
          <p:cNvPr id="56" name="Picture 5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402497" y="1835949"/>
            <a:ext cx="958668" cy="352843"/>
          </a:xfrm>
          <a:prstGeom prst="rect">
            <a:avLst/>
          </a:prstGeom>
        </p:spPr>
      </p:pic>
      <p:pic>
        <p:nvPicPr>
          <p:cNvPr id="57" name="Picture 56"/>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876414" y="3368826"/>
            <a:ext cx="859308" cy="284879"/>
          </a:xfrm>
          <a:prstGeom prst="rect">
            <a:avLst/>
          </a:prstGeom>
        </p:spPr>
      </p:pic>
      <p:sp>
        <p:nvSpPr>
          <p:cNvPr id="58" name="Title 1"/>
          <p:cNvSpPr>
            <a:spLocks noGrp="1"/>
          </p:cNvSpPr>
          <p:nvPr>
            <p:ph type="title"/>
          </p:nvPr>
        </p:nvSpPr>
        <p:spPr>
          <a:xfrm>
            <a:off x="704001" y="395222"/>
            <a:ext cx="7319343" cy="550331"/>
          </a:xfrm>
          <a:prstGeom prst="rect">
            <a:avLst/>
          </a:prstGeom>
        </p:spPr>
        <p:txBody>
          <a:bodyPr/>
          <a:lstStyle>
            <a:lvl1pPr>
              <a:defRPr sz="3200"/>
            </a:lvl1pPr>
          </a:lstStyle>
          <a:p>
            <a:r>
              <a:rPr lang="en-US"/>
              <a:t>Click to edit Master title style</a:t>
            </a:r>
            <a:endParaRPr dirty="0"/>
          </a:p>
        </p:txBody>
      </p:sp>
      <p:pic>
        <p:nvPicPr>
          <p:cNvPr id="59" name="Picture 58"/>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97107" y="1796831"/>
            <a:ext cx="1006895" cy="431077"/>
          </a:xfrm>
          <a:prstGeom prst="rect">
            <a:avLst/>
          </a:prstGeom>
        </p:spPr>
      </p:pic>
    </p:spTree>
    <p:extLst>
      <p:ext uri="{BB962C8B-B14F-4D97-AF65-F5344CB8AC3E}">
        <p14:creationId xmlns:p14="http://schemas.microsoft.com/office/powerpoint/2010/main" val="1756666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ferenties met logo 2">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26" name="Rectangle 25"/>
          <p:cNvSpPr/>
          <p:nvPr userDrawn="1"/>
        </p:nvSpPr>
        <p:spPr>
          <a:xfrm>
            <a:off x="704001"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userDrawn="1"/>
        </p:nvSpPr>
        <p:spPr>
          <a:xfrm>
            <a:off x="218527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userDrawn="1"/>
        </p:nvSpPr>
        <p:spPr>
          <a:xfrm>
            <a:off x="3666554"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9" name="Rectangle 38"/>
          <p:cNvSpPr/>
          <p:nvPr userDrawn="1"/>
        </p:nvSpPr>
        <p:spPr>
          <a:xfrm>
            <a:off x="5147830"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ectangle 39"/>
          <p:cNvSpPr/>
          <p:nvPr userDrawn="1"/>
        </p:nvSpPr>
        <p:spPr>
          <a:xfrm>
            <a:off x="6629107" y="1318023"/>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Rectangle 40"/>
          <p:cNvSpPr/>
          <p:nvPr userDrawn="1"/>
        </p:nvSpPr>
        <p:spPr>
          <a:xfrm>
            <a:off x="704001"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p:cNvSpPr/>
          <p:nvPr userDrawn="1"/>
        </p:nvSpPr>
        <p:spPr>
          <a:xfrm>
            <a:off x="218527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Rectangle 42"/>
          <p:cNvSpPr/>
          <p:nvPr userDrawn="1"/>
        </p:nvSpPr>
        <p:spPr>
          <a:xfrm>
            <a:off x="3666554"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4" name="Rectangle 43"/>
          <p:cNvSpPr/>
          <p:nvPr userDrawn="1"/>
        </p:nvSpPr>
        <p:spPr>
          <a:xfrm>
            <a:off x="5147830"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ectangle 44"/>
          <p:cNvSpPr/>
          <p:nvPr userDrawn="1"/>
        </p:nvSpPr>
        <p:spPr>
          <a:xfrm>
            <a:off x="6629107" y="2798202"/>
            <a:ext cx="1393108" cy="1388696"/>
          </a:xfrm>
          <a:prstGeom prst="rect">
            <a:avLst/>
          </a:prstGeom>
          <a:solidFill>
            <a:schemeClr val="bg2"/>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6" name="Picture 23" descr="logo letterheadfly"/>
          <p:cNvPicPr>
            <a:picLocks noChangeArrowheads="1"/>
          </p:cNvPicPr>
          <p:nvPr userDrawn="1"/>
        </p:nvPicPr>
        <p:blipFill>
          <a:blip r:embed="rId3" cstate="email">
            <a:extLst>
              <a:ext uri="{28A0092B-C50C-407E-A947-70E740481C1C}">
                <a14:useLocalDpi xmlns:a14="http://schemas.microsoft.com/office/drawing/2010/main"/>
              </a:ext>
            </a:extLst>
          </a:blip>
          <a:srcRect l="5437" t="15663" r="5138"/>
          <a:stretch>
            <a:fillRect/>
          </a:stretch>
        </p:blipFill>
        <p:spPr bwMode="auto">
          <a:xfrm>
            <a:off x="840850" y="1812988"/>
            <a:ext cx="1119410" cy="3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4"/>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94090" y="1714151"/>
            <a:ext cx="575480" cy="55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57287" y="1852960"/>
            <a:ext cx="1011642" cy="335832"/>
          </a:xfrm>
          <a:prstGeom prst="rect">
            <a:avLst/>
          </a:prstGeom>
        </p:spPr>
      </p:pic>
      <p:pic>
        <p:nvPicPr>
          <p:cNvPr id="61" name="Picture 6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10606" y="1723796"/>
            <a:ext cx="866136" cy="594160"/>
          </a:xfrm>
          <a:prstGeom prst="rect">
            <a:avLst/>
          </a:prstGeom>
        </p:spPr>
      </p:pic>
      <p:pic>
        <p:nvPicPr>
          <p:cNvPr id="62" name="Picture 66"/>
          <p:cNvPicPr>
            <a:picLocks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955208" y="1733747"/>
            <a:ext cx="740904" cy="5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Content Placeholder 1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4633" y="3179648"/>
            <a:ext cx="1071844" cy="625797"/>
          </a:xfrm>
          <a:prstGeom prst="rect">
            <a:avLst/>
          </a:prstGeom>
        </p:spPr>
      </p:pic>
      <p:pic>
        <p:nvPicPr>
          <p:cNvPr id="64" name="Picture 6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5362270" y="3338000"/>
            <a:ext cx="964227" cy="32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844122" y="3285624"/>
            <a:ext cx="934499" cy="413851"/>
          </a:xfrm>
          <a:prstGeom prst="rect">
            <a:avLst/>
          </a:prstGeom>
        </p:spPr>
      </p:pic>
      <p:pic>
        <p:nvPicPr>
          <p:cNvPr id="66" name="Picture 6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010123" y="3144250"/>
            <a:ext cx="705970" cy="696597"/>
          </a:xfrm>
          <a:prstGeom prst="rect">
            <a:avLst/>
          </a:prstGeom>
        </p:spPr>
      </p:pic>
      <p:pic>
        <p:nvPicPr>
          <p:cNvPr id="67" name="Picture 58"/>
          <p:cNvPicPr>
            <a:picLocks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2318414" y="3412902"/>
            <a:ext cx="1104546" cy="2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Title 1"/>
          <p:cNvSpPr>
            <a:spLocks noGrp="1"/>
          </p:cNvSpPr>
          <p:nvPr>
            <p:ph type="title" hasCustomPrompt="1"/>
          </p:nvPr>
        </p:nvSpPr>
        <p:spPr>
          <a:xfrm>
            <a:off x="704001" y="395222"/>
            <a:ext cx="7319343" cy="550331"/>
          </a:xfrm>
          <a:prstGeom prst="rect">
            <a:avLst/>
          </a:prstGeom>
        </p:spPr>
        <p:txBody>
          <a:bodyPr/>
          <a:lstStyle>
            <a:lvl1pPr>
              <a:defRPr sz="3200"/>
            </a:lvl1pPr>
          </a:lstStyle>
          <a:p>
            <a:r>
              <a:rPr lang="nl-BE" dirty="0"/>
              <a:t>Referenties 2</a:t>
            </a:r>
            <a:endParaRPr dirty="0"/>
          </a:p>
        </p:txBody>
      </p:sp>
    </p:spTree>
    <p:extLst>
      <p:ext uri="{BB962C8B-B14F-4D97-AF65-F5344CB8AC3E}">
        <p14:creationId xmlns:p14="http://schemas.microsoft.com/office/powerpoint/2010/main" val="815366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ferenties">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704002"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185561"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3667120"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1" name="Picture Placeholder 2"/>
          <p:cNvSpPr>
            <a:spLocks noGrp="1"/>
          </p:cNvSpPr>
          <p:nvPr>
            <p:ph type="pic" sz="quarter" idx="13" hasCustomPrompt="1"/>
          </p:nvPr>
        </p:nvSpPr>
        <p:spPr>
          <a:xfrm>
            <a:off x="5148679"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6630238"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704002"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4" name="Picture Placeholder 2"/>
          <p:cNvSpPr>
            <a:spLocks noGrp="1"/>
          </p:cNvSpPr>
          <p:nvPr>
            <p:ph type="pic" sz="quarter" idx="16" hasCustomPrompt="1"/>
          </p:nvPr>
        </p:nvSpPr>
        <p:spPr>
          <a:xfrm>
            <a:off x="2185561"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3667120"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148679"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7" name="Picture Placeholder 2"/>
          <p:cNvSpPr>
            <a:spLocks noGrp="1"/>
          </p:cNvSpPr>
          <p:nvPr>
            <p:ph type="pic" sz="quarter" idx="19" hasCustomPrompt="1"/>
          </p:nvPr>
        </p:nvSpPr>
        <p:spPr>
          <a:xfrm>
            <a:off x="6630238"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704001" y="395222"/>
            <a:ext cx="7319343" cy="550331"/>
          </a:xfrm>
          <a:prstGeom prst="rect">
            <a:avLst/>
          </a:prstGeom>
        </p:spPr>
        <p:txBody>
          <a:bodyPr/>
          <a:lstStyle>
            <a:lvl1pPr>
              <a:defRPr sz="3200" baseline="0"/>
            </a:lvl1pPr>
          </a:lstStyle>
          <a:p>
            <a:r>
              <a:rPr lang="nl-BE" dirty="0"/>
              <a:t>Referenties</a:t>
            </a:r>
            <a:endParaRPr lang="nl-NL" dirty="0"/>
          </a:p>
        </p:txBody>
      </p:sp>
      <p:sp>
        <p:nvSpPr>
          <p:cNvPr id="16" name="TextBox 1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292144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ties + teks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704002"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29" name="Picture Placeholder 2"/>
          <p:cNvSpPr>
            <a:spLocks noGrp="1"/>
          </p:cNvSpPr>
          <p:nvPr>
            <p:ph type="pic" sz="quarter" idx="11" hasCustomPrompt="1"/>
          </p:nvPr>
        </p:nvSpPr>
        <p:spPr>
          <a:xfrm>
            <a:off x="2185561"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0" name="Picture Placeholder 2"/>
          <p:cNvSpPr>
            <a:spLocks noGrp="1"/>
          </p:cNvSpPr>
          <p:nvPr>
            <p:ph type="pic" sz="quarter" idx="12" hasCustomPrompt="1"/>
          </p:nvPr>
        </p:nvSpPr>
        <p:spPr>
          <a:xfrm>
            <a:off x="3667120"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2" name="Picture Placeholder 2"/>
          <p:cNvSpPr>
            <a:spLocks noGrp="1"/>
          </p:cNvSpPr>
          <p:nvPr>
            <p:ph type="pic" sz="quarter" idx="14" hasCustomPrompt="1"/>
          </p:nvPr>
        </p:nvSpPr>
        <p:spPr>
          <a:xfrm>
            <a:off x="6630238" y="1315368"/>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3" name="Picture Placeholder 2"/>
          <p:cNvSpPr>
            <a:spLocks noGrp="1"/>
          </p:cNvSpPr>
          <p:nvPr>
            <p:ph type="pic" sz="quarter" idx="15" hasCustomPrompt="1"/>
          </p:nvPr>
        </p:nvSpPr>
        <p:spPr>
          <a:xfrm>
            <a:off x="704002"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5" name="Picture Placeholder 2"/>
          <p:cNvSpPr>
            <a:spLocks noGrp="1"/>
          </p:cNvSpPr>
          <p:nvPr>
            <p:ph type="pic" sz="quarter" idx="17" hasCustomPrompt="1"/>
          </p:nvPr>
        </p:nvSpPr>
        <p:spPr>
          <a:xfrm>
            <a:off x="3667120"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sp>
        <p:nvSpPr>
          <p:cNvPr id="36" name="Picture Placeholder 2"/>
          <p:cNvSpPr>
            <a:spLocks noGrp="1"/>
          </p:cNvSpPr>
          <p:nvPr>
            <p:ph type="pic" sz="quarter" idx="18" hasCustomPrompt="1"/>
          </p:nvPr>
        </p:nvSpPr>
        <p:spPr>
          <a:xfrm>
            <a:off x="5148679" y="2784982"/>
            <a:ext cx="1393107" cy="1393107"/>
          </a:xfrm>
          <a:prstGeom prst="rect">
            <a:avLst/>
          </a:prstGeom>
        </p:spPr>
        <p:txBody>
          <a:bodyPr anchor="ctr">
            <a:normAutofit/>
          </a:bodyPr>
          <a:lstStyle>
            <a:lvl1pPr marL="0" indent="0" algn="ctr">
              <a:buNone/>
              <a:defRPr sz="1000"/>
            </a:lvl1pPr>
          </a:lstStyle>
          <a:p>
            <a:r>
              <a:rPr lang="en-US" dirty="0" err="1"/>
              <a:t>Logoklant</a:t>
            </a:r>
            <a:endParaRPr lang="en-US" dirty="0"/>
          </a:p>
        </p:txBody>
      </p:sp>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15" name="Titel 1"/>
          <p:cNvSpPr>
            <a:spLocks noGrp="1"/>
          </p:cNvSpPr>
          <p:nvPr>
            <p:ph type="title" hasCustomPrompt="1"/>
          </p:nvPr>
        </p:nvSpPr>
        <p:spPr>
          <a:xfrm>
            <a:off x="704001" y="395222"/>
            <a:ext cx="7319343" cy="550331"/>
          </a:xfrm>
          <a:prstGeom prst="rect">
            <a:avLst/>
          </a:prstGeom>
        </p:spPr>
        <p:txBody>
          <a:bodyPr/>
          <a:lstStyle>
            <a:lvl1pPr>
              <a:defRPr sz="3200" baseline="0"/>
            </a:lvl1pPr>
          </a:lstStyle>
          <a:p>
            <a:r>
              <a:rPr lang="nl-BE" dirty="0"/>
              <a:t>Referenties + tekst</a:t>
            </a:r>
            <a:endParaRPr lang="nl-NL" dirty="0"/>
          </a:p>
        </p:txBody>
      </p:sp>
      <p:sp>
        <p:nvSpPr>
          <p:cNvPr id="16" name="Tijdelijke aanduiding voor tekst 8"/>
          <p:cNvSpPr>
            <a:spLocks noGrp="1" noChangeAspect="1"/>
          </p:cNvSpPr>
          <p:nvPr>
            <p:ph type="body" sz="quarter" idx="20" hasCustomPrompt="1"/>
          </p:nvPr>
        </p:nvSpPr>
        <p:spPr>
          <a:xfrm>
            <a:off x="2185561" y="2784982"/>
            <a:ext cx="1393107" cy="1393107"/>
          </a:xfrm>
          <a:prstGeom prst="rect">
            <a:avLst/>
          </a:prstGeom>
          <a:solidFill>
            <a:schemeClr val="accent4"/>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9" name="Tijdelijke aanduiding voor tekst 8"/>
          <p:cNvSpPr>
            <a:spLocks noGrp="1" noChangeAspect="1"/>
          </p:cNvSpPr>
          <p:nvPr>
            <p:ph type="body" sz="quarter" idx="21" hasCustomPrompt="1"/>
          </p:nvPr>
        </p:nvSpPr>
        <p:spPr>
          <a:xfrm>
            <a:off x="5148678" y="1315367"/>
            <a:ext cx="1393107" cy="1393107"/>
          </a:xfrm>
          <a:prstGeom prst="rect">
            <a:avLst/>
          </a:prstGeom>
          <a:solidFill>
            <a:schemeClr val="accent3"/>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0" name="Tijdelijke aanduiding voor tekst 8"/>
          <p:cNvSpPr>
            <a:spLocks noGrp="1" noChangeAspect="1"/>
          </p:cNvSpPr>
          <p:nvPr>
            <p:ph type="body" sz="quarter" idx="22" hasCustomPrompt="1"/>
          </p:nvPr>
        </p:nvSpPr>
        <p:spPr>
          <a:xfrm>
            <a:off x="6630238" y="2784981"/>
            <a:ext cx="1393107" cy="1393107"/>
          </a:xfrm>
          <a:prstGeom prst="rect">
            <a:avLst/>
          </a:prstGeom>
          <a:solidFill>
            <a:schemeClr val="accent2"/>
          </a:solidFill>
          <a:ln>
            <a:noFill/>
          </a:ln>
        </p:spPr>
        <p:txBody>
          <a:bodyPr lIns="0" tIns="0" rIns="0" bIns="0" anchor="ctr">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bg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Tree>
    <p:extLst>
      <p:ext uri="{BB962C8B-B14F-4D97-AF65-F5344CB8AC3E}">
        <p14:creationId xmlns:p14="http://schemas.microsoft.com/office/powerpoint/2010/main" val="1736507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826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dirty="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dirty="0"/>
              <a:t>Bedankt!</a:t>
            </a:r>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dirty="0">
                <a:solidFill>
                  <a:schemeClr val="bg2"/>
                </a:solidFill>
              </a:rPr>
              <a:t>www.attentia.be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dirty="0" err="1">
                <a:hlinkClick r:id="rId8"/>
              </a:rPr>
              <a:t>linkedin.com</a:t>
            </a:r>
            <a:r>
              <a:rPr lang="en-US" sz="1000" dirty="0">
                <a:hlinkClick r:id="rId8"/>
              </a:rPr>
              <a:t>/company/</a:t>
            </a:r>
            <a:r>
              <a:rPr lang="en-US" sz="1000" dirty="0" err="1">
                <a:hlinkClick r:id="rId8"/>
              </a:rPr>
              <a:t>attentia</a:t>
            </a:r>
            <a:r>
              <a:rPr lang="en-US" sz="1000" dirty="0"/>
              <a:t> ● </a:t>
            </a:r>
            <a:r>
              <a:rPr lang="en-US" sz="1000" dirty="0" err="1">
                <a:hlinkClick r:id="rId9"/>
              </a:rPr>
              <a:t>facebook.com</a:t>
            </a:r>
            <a:r>
              <a:rPr lang="en-US" sz="1000" dirty="0">
                <a:hlinkClick r:id="rId9"/>
              </a:rPr>
              <a:t>/</a:t>
            </a:r>
            <a:r>
              <a:rPr lang="en-US" sz="1000" dirty="0" err="1">
                <a:hlinkClick r:id="rId9"/>
              </a:rPr>
              <a:t>AttentiaGroup</a:t>
            </a:r>
            <a:r>
              <a:rPr lang="en-US" sz="1000" dirty="0"/>
              <a:t> ● </a:t>
            </a:r>
            <a:r>
              <a:rPr lang="en-US" sz="1000" dirty="0" err="1">
                <a:hlinkClick r:id="rId10"/>
              </a:rPr>
              <a:t>twitter.com</a:t>
            </a:r>
            <a:r>
              <a:rPr lang="en-US" sz="1000" dirty="0">
                <a:hlinkClick r:id="rId10"/>
              </a:rPr>
              <a:t>/</a:t>
            </a:r>
            <a:r>
              <a:rPr lang="en-US" sz="1000" dirty="0" err="1">
                <a:hlinkClick r:id="rId10"/>
              </a:rPr>
              <a:t>attentianl</a:t>
            </a:r>
            <a:endParaRPr lang="en-US" sz="1000" dirty="0"/>
          </a:p>
          <a:p>
            <a:endParaRPr lang="en-US" sz="1000" dirty="0"/>
          </a:p>
          <a:p>
            <a:endParaRPr sz="1000" dirty="0"/>
          </a:p>
        </p:txBody>
      </p:sp>
    </p:spTree>
    <p:extLst>
      <p:ext uri="{BB962C8B-B14F-4D97-AF65-F5344CB8AC3E}">
        <p14:creationId xmlns:p14="http://schemas.microsoft.com/office/powerpoint/2010/main" val="994563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6253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dirty="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a:t>Bedankt!</a:t>
            </a:r>
            <a:endParaRPr lang="nl-BE" sz="4000" b="0" dirty="0"/>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dirty="0">
                <a:solidFill>
                  <a:schemeClr val="bg2"/>
                </a:solidFill>
              </a:rPr>
              <a:t>www.attentia.be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dirty="0" err="1">
                <a:hlinkClick r:id="rId8"/>
              </a:rPr>
              <a:t>linkedin.com</a:t>
            </a:r>
            <a:r>
              <a:rPr lang="en-US" sz="1000" dirty="0">
                <a:hlinkClick r:id="rId8"/>
              </a:rPr>
              <a:t>/company/</a:t>
            </a:r>
            <a:r>
              <a:rPr lang="en-US" sz="1000" dirty="0" err="1">
                <a:hlinkClick r:id="rId8"/>
              </a:rPr>
              <a:t>attentia</a:t>
            </a:r>
            <a:r>
              <a:rPr lang="en-US" sz="1000" dirty="0"/>
              <a:t> ● </a:t>
            </a:r>
            <a:r>
              <a:rPr lang="en-US" sz="1000" dirty="0" err="1">
                <a:hlinkClick r:id="rId9"/>
              </a:rPr>
              <a:t>facebook.com</a:t>
            </a:r>
            <a:r>
              <a:rPr lang="en-US" sz="1000" dirty="0">
                <a:hlinkClick r:id="rId9"/>
              </a:rPr>
              <a:t>/</a:t>
            </a:r>
            <a:r>
              <a:rPr lang="en-US" sz="1000" dirty="0" err="1">
                <a:hlinkClick r:id="rId9"/>
              </a:rPr>
              <a:t>AttentiaGroup</a:t>
            </a:r>
            <a:r>
              <a:rPr lang="en-US" sz="1000" dirty="0"/>
              <a:t> ● </a:t>
            </a:r>
            <a:r>
              <a:rPr lang="en-US" sz="1000" dirty="0" err="1">
                <a:hlinkClick r:id="rId10"/>
              </a:rPr>
              <a:t>twitter.com</a:t>
            </a:r>
            <a:r>
              <a:rPr lang="en-US" sz="1000" dirty="0">
                <a:hlinkClick r:id="rId10"/>
              </a:rPr>
              <a:t>/</a:t>
            </a:r>
            <a:r>
              <a:rPr lang="en-US" sz="1000" dirty="0" err="1">
                <a:hlinkClick r:id="rId10"/>
              </a:rPr>
              <a:t>attentianl</a:t>
            </a:r>
            <a:endParaRPr lang="en-US" sz="1000" dirty="0"/>
          </a:p>
          <a:p>
            <a:endParaRPr lang="en-US" sz="1000" dirty="0"/>
          </a:p>
          <a:p>
            <a:endParaRPr sz="1000" dirty="0"/>
          </a:p>
        </p:txBody>
      </p:sp>
    </p:spTree>
    <p:extLst>
      <p:ext uri="{BB962C8B-B14F-4D97-AF65-F5344CB8AC3E}">
        <p14:creationId xmlns:p14="http://schemas.microsoft.com/office/powerpoint/2010/main" val="1163055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79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3415103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roces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8916" y="395222"/>
            <a:ext cx="6742800" cy="550331"/>
          </a:xfrm>
          <a:prstGeom prst="rect">
            <a:avLst/>
          </a:prstGeom>
        </p:spPr>
        <p:txBody>
          <a:bodyPr/>
          <a:lstStyle>
            <a:lvl1pPr>
              <a:defRPr sz="3200" baseline="0"/>
            </a:lvl1pPr>
          </a:lstStyle>
          <a:p>
            <a:r>
              <a:rPr lang="nl-BE" dirty="0"/>
              <a:t>Proces 03</a:t>
            </a:r>
            <a:endParaRPr lang="nl-NL"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22" name="Shape 945"/>
          <p:cNvSpPr/>
          <p:nvPr userDrawn="1"/>
        </p:nvSpPr>
        <p:spPr>
          <a:xfrm rot="210509">
            <a:off x="4704473" y="1858845"/>
            <a:ext cx="1595980" cy="1708007"/>
          </a:xfrm>
          <a:custGeom>
            <a:avLst/>
            <a:gdLst/>
            <a:ahLst/>
            <a:cxnLst>
              <a:cxn ang="0">
                <a:pos x="wd2" y="hd2"/>
              </a:cxn>
              <a:cxn ang="5400000">
                <a:pos x="wd2" y="hd2"/>
              </a:cxn>
              <a:cxn ang="10800000">
                <a:pos x="wd2" y="hd2"/>
              </a:cxn>
              <a:cxn ang="16200000">
                <a:pos x="wd2" y="hd2"/>
              </a:cxn>
            </a:cxnLst>
            <a:rect l="0" t="0" r="r" b="b"/>
            <a:pathLst>
              <a:path w="21588" h="21600" extrusionOk="0">
                <a:moveTo>
                  <a:pt x="9388" y="0"/>
                </a:moveTo>
                <a:cubicBezTo>
                  <a:pt x="9289" y="0"/>
                  <a:pt x="9191" y="28"/>
                  <a:pt x="9111" y="82"/>
                </a:cubicBezTo>
                <a:cubicBezTo>
                  <a:pt x="9024" y="139"/>
                  <a:pt x="8960" y="221"/>
                  <a:pt x="8928" y="316"/>
                </a:cubicBezTo>
                <a:cubicBezTo>
                  <a:pt x="8891" y="422"/>
                  <a:pt x="8852" y="528"/>
                  <a:pt x="8814" y="633"/>
                </a:cubicBezTo>
                <a:cubicBezTo>
                  <a:pt x="8739" y="845"/>
                  <a:pt x="8662" y="1057"/>
                  <a:pt x="8589" y="1269"/>
                </a:cubicBezTo>
                <a:cubicBezTo>
                  <a:pt x="8459" y="1641"/>
                  <a:pt x="8339" y="2016"/>
                  <a:pt x="8228" y="2394"/>
                </a:cubicBezTo>
                <a:cubicBezTo>
                  <a:pt x="6781" y="2777"/>
                  <a:pt x="5417" y="3492"/>
                  <a:pt x="4267" y="4539"/>
                </a:cubicBezTo>
                <a:cubicBezTo>
                  <a:pt x="3855" y="4451"/>
                  <a:pt x="3444" y="4366"/>
                  <a:pt x="3030" y="4287"/>
                </a:cubicBezTo>
                <a:cubicBezTo>
                  <a:pt x="2796" y="4242"/>
                  <a:pt x="2561" y="4198"/>
                  <a:pt x="2327" y="4154"/>
                </a:cubicBezTo>
                <a:cubicBezTo>
                  <a:pt x="2210" y="4132"/>
                  <a:pt x="2095" y="4110"/>
                  <a:pt x="1978" y="4088"/>
                </a:cubicBezTo>
                <a:cubicBezTo>
                  <a:pt x="1868" y="4065"/>
                  <a:pt x="1752" y="4079"/>
                  <a:pt x="1652" y="4127"/>
                </a:cubicBezTo>
                <a:cubicBezTo>
                  <a:pt x="1569" y="4167"/>
                  <a:pt x="1501" y="4228"/>
                  <a:pt x="1454" y="4303"/>
                </a:cubicBezTo>
                <a:cubicBezTo>
                  <a:pt x="1367" y="4445"/>
                  <a:pt x="1280" y="4588"/>
                  <a:pt x="1192" y="4731"/>
                </a:cubicBezTo>
                <a:cubicBezTo>
                  <a:pt x="1048" y="4967"/>
                  <a:pt x="902" y="5203"/>
                  <a:pt x="758" y="5439"/>
                </a:cubicBezTo>
                <a:cubicBezTo>
                  <a:pt x="613" y="5675"/>
                  <a:pt x="470" y="5911"/>
                  <a:pt x="325" y="6147"/>
                </a:cubicBezTo>
                <a:cubicBezTo>
                  <a:pt x="238" y="6289"/>
                  <a:pt x="150" y="6432"/>
                  <a:pt x="63" y="6574"/>
                </a:cubicBezTo>
                <a:cubicBezTo>
                  <a:pt x="14" y="6655"/>
                  <a:pt x="-7" y="6746"/>
                  <a:pt x="2" y="6839"/>
                </a:cubicBezTo>
                <a:cubicBezTo>
                  <a:pt x="12" y="6937"/>
                  <a:pt x="57" y="7030"/>
                  <a:pt x="130" y="7103"/>
                </a:cubicBezTo>
                <a:cubicBezTo>
                  <a:pt x="209" y="7186"/>
                  <a:pt x="288" y="7270"/>
                  <a:pt x="367" y="7353"/>
                </a:cubicBezTo>
                <a:cubicBezTo>
                  <a:pt x="525" y="7520"/>
                  <a:pt x="683" y="7687"/>
                  <a:pt x="843" y="7852"/>
                </a:cubicBezTo>
                <a:cubicBezTo>
                  <a:pt x="1127" y="8144"/>
                  <a:pt x="1419" y="8431"/>
                  <a:pt x="1716" y="8711"/>
                </a:cubicBezTo>
                <a:cubicBezTo>
                  <a:pt x="1358" y="10076"/>
                  <a:pt x="1356" y="11504"/>
                  <a:pt x="1711" y="12870"/>
                </a:cubicBezTo>
                <a:cubicBezTo>
                  <a:pt x="1422" y="13155"/>
                  <a:pt x="1137" y="13443"/>
                  <a:pt x="855" y="13734"/>
                </a:cubicBezTo>
                <a:cubicBezTo>
                  <a:pt x="695" y="13899"/>
                  <a:pt x="535" y="14067"/>
                  <a:pt x="376" y="14233"/>
                </a:cubicBezTo>
                <a:cubicBezTo>
                  <a:pt x="297" y="14316"/>
                  <a:pt x="217" y="14398"/>
                  <a:pt x="137" y="14481"/>
                </a:cubicBezTo>
                <a:cubicBezTo>
                  <a:pt x="60" y="14558"/>
                  <a:pt x="15" y="14658"/>
                  <a:pt x="8" y="14763"/>
                </a:cubicBezTo>
                <a:cubicBezTo>
                  <a:pt x="3" y="14850"/>
                  <a:pt x="23" y="14936"/>
                  <a:pt x="69" y="15012"/>
                </a:cubicBezTo>
                <a:cubicBezTo>
                  <a:pt x="156" y="15154"/>
                  <a:pt x="242" y="15296"/>
                  <a:pt x="329" y="15439"/>
                </a:cubicBezTo>
                <a:cubicBezTo>
                  <a:pt x="473" y="15676"/>
                  <a:pt x="618" y="15913"/>
                  <a:pt x="762" y="16149"/>
                </a:cubicBezTo>
                <a:cubicBezTo>
                  <a:pt x="905" y="16385"/>
                  <a:pt x="1049" y="16622"/>
                  <a:pt x="1192" y="16859"/>
                </a:cubicBezTo>
                <a:cubicBezTo>
                  <a:pt x="1279" y="17001"/>
                  <a:pt x="1366" y="17144"/>
                  <a:pt x="1452" y="17286"/>
                </a:cubicBezTo>
                <a:cubicBezTo>
                  <a:pt x="1502" y="17367"/>
                  <a:pt x="1577" y="17430"/>
                  <a:pt x="1667" y="17469"/>
                </a:cubicBezTo>
                <a:cubicBezTo>
                  <a:pt x="1763" y="17511"/>
                  <a:pt x="1871" y="17524"/>
                  <a:pt x="1974" y="17503"/>
                </a:cubicBezTo>
                <a:cubicBezTo>
                  <a:pt x="2091" y="17481"/>
                  <a:pt x="2208" y="17459"/>
                  <a:pt x="2325" y="17437"/>
                </a:cubicBezTo>
                <a:cubicBezTo>
                  <a:pt x="2559" y="17394"/>
                  <a:pt x="2794" y="17353"/>
                  <a:pt x="3028" y="17308"/>
                </a:cubicBezTo>
                <a:cubicBezTo>
                  <a:pt x="3436" y="17229"/>
                  <a:pt x="3844" y="17141"/>
                  <a:pt x="4248" y="17045"/>
                </a:cubicBezTo>
                <a:cubicBezTo>
                  <a:pt x="5402" y="18101"/>
                  <a:pt x="6774" y="18821"/>
                  <a:pt x="8228" y="19206"/>
                </a:cubicBezTo>
                <a:cubicBezTo>
                  <a:pt x="8351" y="19583"/>
                  <a:pt x="8478" y="19957"/>
                  <a:pt x="8609" y="20331"/>
                </a:cubicBezTo>
                <a:cubicBezTo>
                  <a:pt x="8684" y="20543"/>
                  <a:pt x="8760" y="20755"/>
                  <a:pt x="8835" y="20967"/>
                </a:cubicBezTo>
                <a:cubicBezTo>
                  <a:pt x="8873" y="21072"/>
                  <a:pt x="8912" y="21177"/>
                  <a:pt x="8949" y="21282"/>
                </a:cubicBezTo>
                <a:cubicBezTo>
                  <a:pt x="8983" y="21383"/>
                  <a:pt x="9052" y="21470"/>
                  <a:pt x="9147" y="21527"/>
                </a:cubicBezTo>
                <a:cubicBezTo>
                  <a:pt x="9224" y="21575"/>
                  <a:pt x="9316" y="21600"/>
                  <a:pt x="9408" y="21600"/>
                </a:cubicBezTo>
                <a:cubicBezTo>
                  <a:pt x="9584" y="21600"/>
                  <a:pt x="9759" y="21600"/>
                  <a:pt x="9934" y="21600"/>
                </a:cubicBezTo>
                <a:cubicBezTo>
                  <a:pt x="10225" y="21600"/>
                  <a:pt x="10516" y="21600"/>
                  <a:pt x="10807" y="21600"/>
                </a:cubicBezTo>
                <a:cubicBezTo>
                  <a:pt x="11098" y="21600"/>
                  <a:pt x="11389" y="21600"/>
                  <a:pt x="11680" y="21600"/>
                </a:cubicBezTo>
                <a:cubicBezTo>
                  <a:pt x="11856" y="21600"/>
                  <a:pt x="12032" y="21600"/>
                  <a:pt x="12208" y="21600"/>
                </a:cubicBezTo>
                <a:cubicBezTo>
                  <a:pt x="12307" y="21600"/>
                  <a:pt x="12402" y="21572"/>
                  <a:pt x="12483" y="21518"/>
                </a:cubicBezTo>
                <a:cubicBezTo>
                  <a:pt x="12570" y="21461"/>
                  <a:pt x="12634" y="21377"/>
                  <a:pt x="12665" y="21282"/>
                </a:cubicBezTo>
                <a:cubicBezTo>
                  <a:pt x="12703" y="21177"/>
                  <a:pt x="12741" y="21072"/>
                  <a:pt x="12779" y="20967"/>
                </a:cubicBezTo>
                <a:cubicBezTo>
                  <a:pt x="12855" y="20755"/>
                  <a:pt x="12931" y="20543"/>
                  <a:pt x="13005" y="20331"/>
                </a:cubicBezTo>
                <a:cubicBezTo>
                  <a:pt x="13135" y="19958"/>
                  <a:pt x="13256" y="19582"/>
                  <a:pt x="13368" y="19203"/>
                </a:cubicBezTo>
                <a:cubicBezTo>
                  <a:pt x="14806" y="18818"/>
                  <a:pt x="16164" y="18104"/>
                  <a:pt x="17308" y="17063"/>
                </a:cubicBezTo>
                <a:cubicBezTo>
                  <a:pt x="17719" y="17151"/>
                  <a:pt x="18132" y="17234"/>
                  <a:pt x="18545" y="17313"/>
                </a:cubicBezTo>
                <a:cubicBezTo>
                  <a:pt x="18779" y="17358"/>
                  <a:pt x="19012" y="17402"/>
                  <a:pt x="19245" y="17446"/>
                </a:cubicBezTo>
                <a:cubicBezTo>
                  <a:pt x="19362" y="17468"/>
                  <a:pt x="19480" y="17490"/>
                  <a:pt x="19597" y="17512"/>
                </a:cubicBezTo>
                <a:cubicBezTo>
                  <a:pt x="19706" y="17535"/>
                  <a:pt x="19823" y="17521"/>
                  <a:pt x="19923" y="17473"/>
                </a:cubicBezTo>
                <a:cubicBezTo>
                  <a:pt x="20006" y="17433"/>
                  <a:pt x="20074" y="17372"/>
                  <a:pt x="20120" y="17297"/>
                </a:cubicBezTo>
                <a:cubicBezTo>
                  <a:pt x="20208" y="17155"/>
                  <a:pt x="20295" y="17012"/>
                  <a:pt x="20382" y="16869"/>
                </a:cubicBezTo>
                <a:cubicBezTo>
                  <a:pt x="20527" y="16633"/>
                  <a:pt x="20670" y="16397"/>
                  <a:pt x="20815" y="16161"/>
                </a:cubicBezTo>
                <a:cubicBezTo>
                  <a:pt x="20960" y="15925"/>
                  <a:pt x="21105" y="15689"/>
                  <a:pt x="21250" y="15453"/>
                </a:cubicBezTo>
                <a:cubicBezTo>
                  <a:pt x="21337" y="15311"/>
                  <a:pt x="21424" y="15168"/>
                  <a:pt x="21512" y="15026"/>
                </a:cubicBezTo>
                <a:cubicBezTo>
                  <a:pt x="21560" y="14945"/>
                  <a:pt x="21582" y="14854"/>
                  <a:pt x="21572" y="14761"/>
                </a:cubicBezTo>
                <a:cubicBezTo>
                  <a:pt x="21562" y="14663"/>
                  <a:pt x="21517" y="14568"/>
                  <a:pt x="21445" y="14495"/>
                </a:cubicBezTo>
                <a:cubicBezTo>
                  <a:pt x="21366" y="14412"/>
                  <a:pt x="21287" y="14330"/>
                  <a:pt x="21208" y="14247"/>
                </a:cubicBezTo>
                <a:cubicBezTo>
                  <a:pt x="21049" y="14080"/>
                  <a:pt x="20892" y="13913"/>
                  <a:pt x="20731" y="13748"/>
                </a:cubicBezTo>
                <a:cubicBezTo>
                  <a:pt x="20448" y="13456"/>
                  <a:pt x="20156" y="13169"/>
                  <a:pt x="19858" y="12889"/>
                </a:cubicBezTo>
                <a:cubicBezTo>
                  <a:pt x="20216" y="11527"/>
                  <a:pt x="20218" y="10103"/>
                  <a:pt x="19866" y="8739"/>
                </a:cubicBezTo>
                <a:lnTo>
                  <a:pt x="19870" y="8744"/>
                </a:lnTo>
                <a:cubicBezTo>
                  <a:pt x="20164" y="8455"/>
                  <a:pt x="20454" y="8160"/>
                  <a:pt x="20741" y="7864"/>
                </a:cubicBezTo>
                <a:cubicBezTo>
                  <a:pt x="20901" y="7699"/>
                  <a:pt x="21060" y="7533"/>
                  <a:pt x="21219" y="7367"/>
                </a:cubicBezTo>
                <a:cubicBezTo>
                  <a:pt x="21299" y="7284"/>
                  <a:pt x="21379" y="7202"/>
                  <a:pt x="21458" y="7119"/>
                </a:cubicBezTo>
                <a:cubicBezTo>
                  <a:pt x="21535" y="7042"/>
                  <a:pt x="21581" y="6942"/>
                  <a:pt x="21587" y="6837"/>
                </a:cubicBezTo>
                <a:cubicBezTo>
                  <a:pt x="21593" y="6750"/>
                  <a:pt x="21571" y="6664"/>
                  <a:pt x="21525" y="6588"/>
                </a:cubicBezTo>
                <a:cubicBezTo>
                  <a:pt x="21438" y="6446"/>
                  <a:pt x="21352" y="6304"/>
                  <a:pt x="21265" y="6161"/>
                </a:cubicBezTo>
                <a:cubicBezTo>
                  <a:pt x="21121" y="5924"/>
                  <a:pt x="20978" y="5687"/>
                  <a:pt x="20834" y="5451"/>
                </a:cubicBezTo>
                <a:cubicBezTo>
                  <a:pt x="20690" y="5215"/>
                  <a:pt x="20545" y="4978"/>
                  <a:pt x="20401" y="4741"/>
                </a:cubicBezTo>
                <a:cubicBezTo>
                  <a:pt x="20314" y="4599"/>
                  <a:pt x="20228" y="4456"/>
                  <a:pt x="20141" y="4314"/>
                </a:cubicBezTo>
                <a:cubicBezTo>
                  <a:pt x="20092" y="4233"/>
                  <a:pt x="20018" y="4168"/>
                  <a:pt x="19929" y="4129"/>
                </a:cubicBezTo>
                <a:cubicBezTo>
                  <a:pt x="19832" y="4087"/>
                  <a:pt x="19723" y="4076"/>
                  <a:pt x="19619" y="4097"/>
                </a:cubicBezTo>
                <a:cubicBezTo>
                  <a:pt x="19502" y="4119"/>
                  <a:pt x="19385" y="4141"/>
                  <a:pt x="19268" y="4163"/>
                </a:cubicBezTo>
                <a:cubicBezTo>
                  <a:pt x="19034" y="4206"/>
                  <a:pt x="18800" y="4247"/>
                  <a:pt x="18566" y="4292"/>
                </a:cubicBezTo>
                <a:cubicBezTo>
                  <a:pt x="18152" y="4372"/>
                  <a:pt x="17742" y="4461"/>
                  <a:pt x="17332" y="4558"/>
                </a:cubicBezTo>
                <a:cubicBezTo>
                  <a:pt x="16183" y="3505"/>
                  <a:pt x="14816" y="2785"/>
                  <a:pt x="13368" y="2397"/>
                </a:cubicBezTo>
                <a:cubicBezTo>
                  <a:pt x="13245" y="2019"/>
                  <a:pt x="13118" y="1644"/>
                  <a:pt x="12986" y="1269"/>
                </a:cubicBezTo>
                <a:cubicBezTo>
                  <a:pt x="12911" y="1057"/>
                  <a:pt x="12834" y="845"/>
                  <a:pt x="12758" y="633"/>
                </a:cubicBezTo>
                <a:cubicBezTo>
                  <a:pt x="12721" y="528"/>
                  <a:pt x="12684" y="422"/>
                  <a:pt x="12646" y="316"/>
                </a:cubicBezTo>
                <a:cubicBezTo>
                  <a:pt x="12613" y="215"/>
                  <a:pt x="12543" y="128"/>
                  <a:pt x="12449" y="71"/>
                </a:cubicBezTo>
                <a:cubicBezTo>
                  <a:pt x="12371" y="24"/>
                  <a:pt x="12280" y="0"/>
                  <a:pt x="12187" y="0"/>
                </a:cubicBezTo>
                <a:cubicBezTo>
                  <a:pt x="12011" y="0"/>
                  <a:pt x="11835" y="0"/>
                  <a:pt x="11659" y="0"/>
                </a:cubicBezTo>
                <a:cubicBezTo>
                  <a:pt x="11368" y="0"/>
                  <a:pt x="11077" y="0"/>
                  <a:pt x="10786" y="0"/>
                </a:cubicBezTo>
                <a:cubicBezTo>
                  <a:pt x="10495" y="0"/>
                  <a:pt x="10206" y="0"/>
                  <a:pt x="9915" y="0"/>
                </a:cubicBezTo>
                <a:cubicBezTo>
                  <a:pt x="9740" y="0"/>
                  <a:pt x="9563" y="0"/>
                  <a:pt x="9388" y="0"/>
                </a:cubicBezTo>
                <a:close/>
                <a:moveTo>
                  <a:pt x="10786" y="5227"/>
                </a:moveTo>
                <a:cubicBezTo>
                  <a:pt x="12312" y="5227"/>
                  <a:pt x="13838" y="5772"/>
                  <a:pt x="15002" y="6860"/>
                </a:cubicBezTo>
                <a:cubicBezTo>
                  <a:pt x="17329" y="9036"/>
                  <a:pt x="17329" y="12564"/>
                  <a:pt x="15002" y="14740"/>
                </a:cubicBezTo>
                <a:cubicBezTo>
                  <a:pt x="12674" y="16916"/>
                  <a:pt x="8901" y="16916"/>
                  <a:pt x="6573" y="14740"/>
                </a:cubicBezTo>
                <a:cubicBezTo>
                  <a:pt x="4245" y="12564"/>
                  <a:pt x="4245" y="9036"/>
                  <a:pt x="6573" y="6860"/>
                </a:cubicBezTo>
                <a:cubicBezTo>
                  <a:pt x="7737" y="5772"/>
                  <a:pt x="9261" y="5227"/>
                  <a:pt x="10786" y="5227"/>
                </a:cubicBezTo>
                <a:close/>
              </a:path>
            </a:pathLst>
          </a:custGeom>
          <a:solidFill>
            <a:schemeClr val="accent1"/>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FFFFFF"/>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FFFFFF"/>
              </a:solidFill>
              <a:effectLst/>
              <a:uLnTx/>
              <a:uFillTx/>
              <a:latin typeface="Helvetica Light"/>
              <a:sym typeface="Helvetica Light"/>
            </a:endParaRPr>
          </a:p>
        </p:txBody>
      </p:sp>
      <p:sp>
        <p:nvSpPr>
          <p:cNvPr id="23" name="Shape 946"/>
          <p:cNvSpPr/>
          <p:nvPr userDrawn="1"/>
        </p:nvSpPr>
        <p:spPr>
          <a:xfrm rot="20039333">
            <a:off x="2472316" y="2506602"/>
            <a:ext cx="1663641" cy="1566224"/>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2">
              <a:lumMod val="40000"/>
              <a:lumOff val="60000"/>
            </a:schemeClr>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FFFFFF"/>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FFFFFF"/>
              </a:solidFill>
              <a:effectLst/>
              <a:uLnTx/>
              <a:uFillTx/>
              <a:latin typeface="Helvetica Light"/>
              <a:sym typeface="Helvetica Light"/>
            </a:endParaRPr>
          </a:p>
        </p:txBody>
      </p:sp>
      <p:sp>
        <p:nvSpPr>
          <p:cNvPr id="24" name="Shape 947"/>
          <p:cNvSpPr/>
          <p:nvPr userDrawn="1"/>
        </p:nvSpPr>
        <p:spPr>
          <a:xfrm>
            <a:off x="3282335" y="983292"/>
            <a:ext cx="1569521" cy="1708846"/>
          </a:xfrm>
          <a:custGeom>
            <a:avLst/>
            <a:gdLst/>
            <a:ahLst/>
            <a:cxnLst>
              <a:cxn ang="0">
                <a:pos x="wd2" y="hd2"/>
              </a:cxn>
              <a:cxn ang="5400000">
                <a:pos x="wd2" y="hd2"/>
              </a:cxn>
              <a:cxn ang="10800000">
                <a:pos x="wd2" y="hd2"/>
              </a:cxn>
              <a:cxn ang="16200000">
                <a:pos x="wd2" y="hd2"/>
              </a:cxn>
            </a:cxnLst>
            <a:rect l="0" t="0" r="r" b="b"/>
            <a:pathLst>
              <a:path w="21583" h="21592" extrusionOk="0">
                <a:moveTo>
                  <a:pt x="12718" y="0"/>
                </a:moveTo>
                <a:cubicBezTo>
                  <a:pt x="12672" y="0"/>
                  <a:pt x="12627" y="6"/>
                  <a:pt x="12583" y="20"/>
                </a:cubicBezTo>
                <a:cubicBezTo>
                  <a:pt x="12489" y="50"/>
                  <a:pt x="12406" y="111"/>
                  <a:pt x="12349" y="193"/>
                </a:cubicBezTo>
                <a:cubicBezTo>
                  <a:pt x="12284" y="284"/>
                  <a:pt x="12219" y="373"/>
                  <a:pt x="12153" y="463"/>
                </a:cubicBezTo>
                <a:cubicBezTo>
                  <a:pt x="12021" y="644"/>
                  <a:pt x="11888" y="825"/>
                  <a:pt x="11758" y="1007"/>
                </a:cubicBezTo>
                <a:cubicBezTo>
                  <a:pt x="11529" y="1327"/>
                  <a:pt x="11310" y="1653"/>
                  <a:pt x="11096" y="1982"/>
                </a:cubicBezTo>
                <a:cubicBezTo>
                  <a:pt x="9699" y="1930"/>
                  <a:pt x="8272" y="2220"/>
                  <a:pt x="6934" y="2890"/>
                </a:cubicBezTo>
                <a:cubicBezTo>
                  <a:pt x="6596" y="2686"/>
                  <a:pt x="6256" y="2485"/>
                  <a:pt x="5914" y="2289"/>
                </a:cubicBezTo>
                <a:cubicBezTo>
                  <a:pt x="5721" y="2178"/>
                  <a:pt x="5528" y="2068"/>
                  <a:pt x="5334" y="1958"/>
                </a:cubicBezTo>
                <a:cubicBezTo>
                  <a:pt x="5237" y="1903"/>
                  <a:pt x="5140" y="1847"/>
                  <a:pt x="5044" y="1792"/>
                </a:cubicBezTo>
                <a:cubicBezTo>
                  <a:pt x="4953" y="1738"/>
                  <a:pt x="4848" y="1718"/>
                  <a:pt x="4744" y="1735"/>
                </a:cubicBezTo>
                <a:cubicBezTo>
                  <a:pt x="4659" y="1749"/>
                  <a:pt x="4580" y="1788"/>
                  <a:pt x="4516" y="1847"/>
                </a:cubicBezTo>
                <a:cubicBezTo>
                  <a:pt x="4396" y="1958"/>
                  <a:pt x="4273" y="2070"/>
                  <a:pt x="4153" y="2181"/>
                </a:cubicBezTo>
                <a:cubicBezTo>
                  <a:pt x="3952" y="2366"/>
                  <a:pt x="3752" y="2550"/>
                  <a:pt x="3552" y="2734"/>
                </a:cubicBezTo>
                <a:cubicBezTo>
                  <a:pt x="3352" y="2918"/>
                  <a:pt x="3152" y="3104"/>
                  <a:pt x="2951" y="3288"/>
                </a:cubicBezTo>
                <a:cubicBezTo>
                  <a:pt x="2830" y="3400"/>
                  <a:pt x="2710" y="3511"/>
                  <a:pt x="2589" y="3622"/>
                </a:cubicBezTo>
                <a:cubicBezTo>
                  <a:pt x="2521" y="3686"/>
                  <a:pt x="2474" y="3768"/>
                  <a:pt x="2454" y="3859"/>
                </a:cubicBezTo>
                <a:cubicBezTo>
                  <a:pt x="2433" y="3957"/>
                  <a:pt x="2442" y="4059"/>
                  <a:pt x="2484" y="4150"/>
                </a:cubicBezTo>
                <a:cubicBezTo>
                  <a:pt x="2529" y="4252"/>
                  <a:pt x="2574" y="4355"/>
                  <a:pt x="2619" y="4458"/>
                </a:cubicBezTo>
                <a:cubicBezTo>
                  <a:pt x="2708" y="4664"/>
                  <a:pt x="2796" y="4871"/>
                  <a:pt x="2887" y="5076"/>
                </a:cubicBezTo>
                <a:cubicBezTo>
                  <a:pt x="3048" y="5439"/>
                  <a:pt x="3219" y="5798"/>
                  <a:pt x="3396" y="6153"/>
                </a:cubicBezTo>
                <a:cubicBezTo>
                  <a:pt x="2660" y="7360"/>
                  <a:pt x="2222" y="8728"/>
                  <a:pt x="2117" y="10143"/>
                </a:cubicBezTo>
                <a:cubicBezTo>
                  <a:pt x="1774" y="10333"/>
                  <a:pt x="1433" y="10527"/>
                  <a:pt x="1094" y="10724"/>
                </a:cubicBezTo>
                <a:cubicBezTo>
                  <a:pt x="902" y="10837"/>
                  <a:pt x="711" y="10950"/>
                  <a:pt x="519" y="11063"/>
                </a:cubicBezTo>
                <a:cubicBezTo>
                  <a:pt x="423" y="11120"/>
                  <a:pt x="328" y="11175"/>
                  <a:pt x="232" y="11232"/>
                </a:cubicBezTo>
                <a:cubicBezTo>
                  <a:pt x="140" y="11283"/>
                  <a:pt x="69" y="11365"/>
                  <a:pt x="31" y="11464"/>
                </a:cubicBezTo>
                <a:cubicBezTo>
                  <a:pt x="-1" y="11545"/>
                  <a:pt x="-9" y="11635"/>
                  <a:pt x="8" y="11721"/>
                </a:cubicBezTo>
                <a:cubicBezTo>
                  <a:pt x="42" y="11883"/>
                  <a:pt x="74" y="12046"/>
                  <a:pt x="107" y="12208"/>
                </a:cubicBezTo>
                <a:cubicBezTo>
                  <a:pt x="162" y="12477"/>
                  <a:pt x="217" y="12744"/>
                  <a:pt x="272" y="13013"/>
                </a:cubicBezTo>
                <a:cubicBezTo>
                  <a:pt x="327" y="13282"/>
                  <a:pt x="382" y="13551"/>
                  <a:pt x="437" y="13820"/>
                </a:cubicBezTo>
                <a:cubicBezTo>
                  <a:pt x="470" y="13982"/>
                  <a:pt x="503" y="14143"/>
                  <a:pt x="536" y="14306"/>
                </a:cubicBezTo>
                <a:cubicBezTo>
                  <a:pt x="555" y="14397"/>
                  <a:pt x="602" y="14480"/>
                  <a:pt x="669" y="14544"/>
                </a:cubicBezTo>
                <a:cubicBezTo>
                  <a:pt x="741" y="14612"/>
                  <a:pt x="834" y="14656"/>
                  <a:pt x="932" y="14666"/>
                </a:cubicBezTo>
                <a:cubicBezTo>
                  <a:pt x="1043" y="14679"/>
                  <a:pt x="1152" y="14692"/>
                  <a:pt x="1262" y="14705"/>
                </a:cubicBezTo>
                <a:cubicBezTo>
                  <a:pt x="1482" y="14732"/>
                  <a:pt x="1702" y="14759"/>
                  <a:pt x="1922" y="14784"/>
                </a:cubicBezTo>
                <a:cubicBezTo>
                  <a:pt x="2308" y="14827"/>
                  <a:pt x="2696" y="14860"/>
                  <a:pt x="3083" y="14886"/>
                </a:cubicBezTo>
                <a:cubicBezTo>
                  <a:pt x="3781" y="16235"/>
                  <a:pt x="4773" y="17325"/>
                  <a:pt x="5942" y="18118"/>
                </a:cubicBezTo>
                <a:cubicBezTo>
                  <a:pt x="5935" y="18514"/>
                  <a:pt x="5933" y="18910"/>
                  <a:pt x="5935" y="19307"/>
                </a:cubicBezTo>
                <a:cubicBezTo>
                  <a:pt x="5936" y="19532"/>
                  <a:pt x="5939" y="19758"/>
                  <a:pt x="5941" y="19983"/>
                </a:cubicBezTo>
                <a:cubicBezTo>
                  <a:pt x="5942" y="20095"/>
                  <a:pt x="5943" y="20208"/>
                  <a:pt x="5944" y="20320"/>
                </a:cubicBezTo>
                <a:cubicBezTo>
                  <a:pt x="5942" y="20426"/>
                  <a:pt x="5977" y="20529"/>
                  <a:pt x="6043" y="20612"/>
                </a:cubicBezTo>
                <a:cubicBezTo>
                  <a:pt x="6097" y="20680"/>
                  <a:pt x="6170" y="20730"/>
                  <a:pt x="6252" y="20757"/>
                </a:cubicBezTo>
                <a:cubicBezTo>
                  <a:pt x="6408" y="20809"/>
                  <a:pt x="6563" y="20860"/>
                  <a:pt x="6718" y="20911"/>
                </a:cubicBezTo>
                <a:cubicBezTo>
                  <a:pt x="6975" y="20995"/>
                  <a:pt x="7233" y="21080"/>
                  <a:pt x="7491" y="21165"/>
                </a:cubicBezTo>
                <a:cubicBezTo>
                  <a:pt x="7748" y="21249"/>
                  <a:pt x="8006" y="21334"/>
                  <a:pt x="8264" y="21418"/>
                </a:cubicBezTo>
                <a:cubicBezTo>
                  <a:pt x="8419" y="21469"/>
                  <a:pt x="8574" y="21521"/>
                  <a:pt x="8729" y="21572"/>
                </a:cubicBezTo>
                <a:cubicBezTo>
                  <a:pt x="8817" y="21600"/>
                  <a:pt x="8911" y="21599"/>
                  <a:pt x="8999" y="21572"/>
                </a:cubicBezTo>
                <a:cubicBezTo>
                  <a:pt x="9093" y="21542"/>
                  <a:pt x="9176" y="21482"/>
                  <a:pt x="9233" y="21400"/>
                </a:cubicBezTo>
                <a:cubicBezTo>
                  <a:pt x="9298" y="21309"/>
                  <a:pt x="9364" y="21218"/>
                  <a:pt x="9430" y="21128"/>
                </a:cubicBezTo>
                <a:cubicBezTo>
                  <a:pt x="9562" y="20947"/>
                  <a:pt x="9694" y="20766"/>
                  <a:pt x="9824" y="20584"/>
                </a:cubicBezTo>
                <a:cubicBezTo>
                  <a:pt x="10054" y="20263"/>
                  <a:pt x="10275" y="19937"/>
                  <a:pt x="10489" y="19606"/>
                </a:cubicBezTo>
                <a:cubicBezTo>
                  <a:pt x="11880" y="19655"/>
                  <a:pt x="13299" y="19364"/>
                  <a:pt x="14630" y="18696"/>
                </a:cubicBezTo>
                <a:cubicBezTo>
                  <a:pt x="14968" y="18901"/>
                  <a:pt x="15308" y="19101"/>
                  <a:pt x="15650" y="19298"/>
                </a:cubicBezTo>
                <a:cubicBezTo>
                  <a:pt x="15843" y="19409"/>
                  <a:pt x="16036" y="19519"/>
                  <a:pt x="16230" y="19629"/>
                </a:cubicBezTo>
                <a:cubicBezTo>
                  <a:pt x="16327" y="19684"/>
                  <a:pt x="16424" y="19738"/>
                  <a:pt x="16520" y="19793"/>
                </a:cubicBezTo>
                <a:cubicBezTo>
                  <a:pt x="16611" y="19847"/>
                  <a:pt x="16716" y="19868"/>
                  <a:pt x="16820" y="19851"/>
                </a:cubicBezTo>
                <a:cubicBezTo>
                  <a:pt x="16905" y="19837"/>
                  <a:pt x="16985" y="19799"/>
                  <a:pt x="17049" y="19740"/>
                </a:cubicBezTo>
                <a:cubicBezTo>
                  <a:pt x="17170" y="19629"/>
                  <a:pt x="17291" y="19517"/>
                  <a:pt x="17412" y="19406"/>
                </a:cubicBezTo>
                <a:cubicBezTo>
                  <a:pt x="17612" y="19221"/>
                  <a:pt x="17812" y="19036"/>
                  <a:pt x="18012" y="18851"/>
                </a:cubicBezTo>
                <a:cubicBezTo>
                  <a:pt x="18212" y="18667"/>
                  <a:pt x="18412" y="18483"/>
                  <a:pt x="18613" y="18299"/>
                </a:cubicBezTo>
                <a:cubicBezTo>
                  <a:pt x="18734" y="18187"/>
                  <a:pt x="18854" y="18076"/>
                  <a:pt x="18975" y="17964"/>
                </a:cubicBezTo>
                <a:cubicBezTo>
                  <a:pt x="19043" y="17901"/>
                  <a:pt x="19091" y="17819"/>
                  <a:pt x="19111" y="17727"/>
                </a:cubicBezTo>
                <a:cubicBezTo>
                  <a:pt x="19133" y="17630"/>
                  <a:pt x="19122" y="17527"/>
                  <a:pt x="19080" y="17436"/>
                </a:cubicBezTo>
                <a:cubicBezTo>
                  <a:pt x="19035" y="17333"/>
                  <a:pt x="18990" y="17231"/>
                  <a:pt x="18945" y="17128"/>
                </a:cubicBezTo>
                <a:cubicBezTo>
                  <a:pt x="18856" y="16922"/>
                  <a:pt x="18768" y="16716"/>
                  <a:pt x="18677" y="16511"/>
                </a:cubicBezTo>
                <a:cubicBezTo>
                  <a:pt x="18516" y="16148"/>
                  <a:pt x="18347" y="15789"/>
                  <a:pt x="18169" y="15434"/>
                </a:cubicBezTo>
                <a:cubicBezTo>
                  <a:pt x="18904" y="14229"/>
                  <a:pt x="19342" y="12861"/>
                  <a:pt x="19447" y="11449"/>
                </a:cubicBezTo>
                <a:lnTo>
                  <a:pt x="19448" y="11458"/>
                </a:lnTo>
                <a:cubicBezTo>
                  <a:pt x="19797" y="11265"/>
                  <a:pt x="20144" y="11069"/>
                  <a:pt x="20488" y="10869"/>
                </a:cubicBezTo>
                <a:cubicBezTo>
                  <a:pt x="20680" y="10756"/>
                  <a:pt x="20871" y="10643"/>
                  <a:pt x="21063" y="10530"/>
                </a:cubicBezTo>
                <a:cubicBezTo>
                  <a:pt x="21159" y="10473"/>
                  <a:pt x="21254" y="10416"/>
                  <a:pt x="21350" y="10360"/>
                </a:cubicBezTo>
                <a:cubicBezTo>
                  <a:pt x="21442" y="10308"/>
                  <a:pt x="21514" y="10226"/>
                  <a:pt x="21553" y="10127"/>
                </a:cubicBezTo>
                <a:cubicBezTo>
                  <a:pt x="21584" y="10046"/>
                  <a:pt x="21591" y="9956"/>
                  <a:pt x="21574" y="9871"/>
                </a:cubicBezTo>
                <a:cubicBezTo>
                  <a:pt x="21540" y="9709"/>
                  <a:pt x="21508" y="9547"/>
                  <a:pt x="21475" y="9385"/>
                </a:cubicBezTo>
                <a:cubicBezTo>
                  <a:pt x="21420" y="9116"/>
                  <a:pt x="21365" y="8847"/>
                  <a:pt x="21310" y="8578"/>
                </a:cubicBezTo>
                <a:cubicBezTo>
                  <a:pt x="21255" y="8310"/>
                  <a:pt x="21200" y="8041"/>
                  <a:pt x="21145" y="7772"/>
                </a:cubicBezTo>
                <a:cubicBezTo>
                  <a:pt x="21112" y="7610"/>
                  <a:pt x="21079" y="7448"/>
                  <a:pt x="21046" y="7286"/>
                </a:cubicBezTo>
                <a:cubicBezTo>
                  <a:pt x="21027" y="7194"/>
                  <a:pt x="20980" y="7111"/>
                  <a:pt x="20913" y="7047"/>
                </a:cubicBezTo>
                <a:cubicBezTo>
                  <a:pt x="20841" y="6979"/>
                  <a:pt x="20749" y="6937"/>
                  <a:pt x="20651" y="6927"/>
                </a:cubicBezTo>
                <a:cubicBezTo>
                  <a:pt x="20541" y="6914"/>
                  <a:pt x="20430" y="6901"/>
                  <a:pt x="20320" y="6888"/>
                </a:cubicBezTo>
                <a:cubicBezTo>
                  <a:pt x="20100" y="6861"/>
                  <a:pt x="19880" y="6832"/>
                  <a:pt x="19660" y="6807"/>
                </a:cubicBezTo>
                <a:cubicBezTo>
                  <a:pt x="19269" y="6764"/>
                  <a:pt x="18876" y="6730"/>
                  <a:pt x="18484" y="6704"/>
                </a:cubicBezTo>
                <a:cubicBezTo>
                  <a:pt x="17790" y="5360"/>
                  <a:pt x="16802" y="4270"/>
                  <a:pt x="15640" y="3478"/>
                </a:cubicBezTo>
                <a:cubicBezTo>
                  <a:pt x="15647" y="3080"/>
                  <a:pt x="15649" y="2683"/>
                  <a:pt x="15647" y="2284"/>
                </a:cubicBezTo>
                <a:cubicBezTo>
                  <a:pt x="15646" y="2060"/>
                  <a:pt x="15643" y="1835"/>
                  <a:pt x="15641" y="1610"/>
                </a:cubicBezTo>
                <a:cubicBezTo>
                  <a:pt x="15640" y="1498"/>
                  <a:pt x="15641" y="1385"/>
                  <a:pt x="15640" y="1273"/>
                </a:cubicBezTo>
                <a:cubicBezTo>
                  <a:pt x="15641" y="1167"/>
                  <a:pt x="15605" y="1062"/>
                  <a:pt x="15539" y="980"/>
                </a:cubicBezTo>
                <a:cubicBezTo>
                  <a:pt x="15485" y="912"/>
                  <a:pt x="15412" y="861"/>
                  <a:pt x="15330" y="834"/>
                </a:cubicBezTo>
                <a:cubicBezTo>
                  <a:pt x="15174" y="783"/>
                  <a:pt x="15019" y="733"/>
                  <a:pt x="14864" y="682"/>
                </a:cubicBezTo>
                <a:cubicBezTo>
                  <a:pt x="14607" y="598"/>
                  <a:pt x="14349" y="513"/>
                  <a:pt x="14091" y="428"/>
                </a:cubicBezTo>
                <a:cubicBezTo>
                  <a:pt x="13834" y="344"/>
                  <a:pt x="13577" y="259"/>
                  <a:pt x="13320" y="175"/>
                </a:cubicBezTo>
                <a:cubicBezTo>
                  <a:pt x="13164" y="124"/>
                  <a:pt x="13008" y="72"/>
                  <a:pt x="12853" y="21"/>
                </a:cubicBezTo>
                <a:cubicBezTo>
                  <a:pt x="12809" y="7"/>
                  <a:pt x="12763" y="0"/>
                  <a:pt x="12718" y="0"/>
                </a:cubicBezTo>
                <a:close/>
                <a:moveTo>
                  <a:pt x="10918" y="5173"/>
                </a:moveTo>
                <a:cubicBezTo>
                  <a:pt x="12883" y="5224"/>
                  <a:pt x="14762" y="6336"/>
                  <a:pt x="15719" y="8237"/>
                </a:cubicBezTo>
                <a:cubicBezTo>
                  <a:pt x="17112" y="11001"/>
                  <a:pt x="16030" y="14386"/>
                  <a:pt x="13303" y="15799"/>
                </a:cubicBezTo>
                <a:cubicBezTo>
                  <a:pt x="10577" y="17211"/>
                  <a:pt x="7239" y="16115"/>
                  <a:pt x="5846" y="13350"/>
                </a:cubicBezTo>
                <a:cubicBezTo>
                  <a:pt x="4454" y="10586"/>
                  <a:pt x="5534" y="7199"/>
                  <a:pt x="8261" y="5787"/>
                </a:cubicBezTo>
                <a:cubicBezTo>
                  <a:pt x="9113" y="5345"/>
                  <a:pt x="10024" y="5150"/>
                  <a:pt x="10918" y="5173"/>
                </a:cubicBezTo>
                <a:close/>
              </a:path>
            </a:pathLst>
          </a:custGeom>
          <a:solidFill>
            <a:schemeClr val="tx1"/>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FFFFFF"/>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FFFFFF"/>
              </a:solidFill>
              <a:effectLst/>
              <a:uLnTx/>
              <a:uFillTx/>
              <a:latin typeface="Helvetica Light"/>
              <a:sym typeface="Helvetica Light"/>
            </a:endParaRPr>
          </a:p>
        </p:txBody>
      </p:sp>
      <p:sp>
        <p:nvSpPr>
          <p:cNvPr id="25" name="Shape 948"/>
          <p:cNvSpPr/>
          <p:nvPr userDrawn="1"/>
        </p:nvSpPr>
        <p:spPr>
          <a:xfrm>
            <a:off x="704001" y="1615683"/>
            <a:ext cx="2107603"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D5D9D9"/>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D5D9D9"/>
              </a:solidFill>
              <a:effectLst/>
              <a:uLnTx/>
              <a:uFillTx/>
              <a:latin typeface="Helvetica Light"/>
              <a:sym typeface="Helvetica Light"/>
            </a:endParaRPr>
          </a:p>
        </p:txBody>
      </p:sp>
      <p:sp>
        <p:nvSpPr>
          <p:cNvPr id="28" name="Shape 949"/>
          <p:cNvSpPr/>
          <p:nvPr userDrawn="1"/>
        </p:nvSpPr>
        <p:spPr>
          <a:xfrm>
            <a:off x="5874701" y="1655139"/>
            <a:ext cx="2069385" cy="395703"/>
          </a:xfrm>
          <a:custGeom>
            <a:avLst/>
            <a:gdLst/>
            <a:ahLst/>
            <a:cxnLst>
              <a:cxn ang="0">
                <a:pos x="wd2" y="hd2"/>
              </a:cxn>
              <a:cxn ang="5400000">
                <a:pos x="wd2" y="hd2"/>
              </a:cxn>
              <a:cxn ang="10800000">
                <a:pos x="wd2" y="hd2"/>
              </a:cxn>
              <a:cxn ang="16200000">
                <a:pos x="wd2" y="hd2"/>
              </a:cxn>
            </a:cxnLst>
            <a:rect l="0" t="0" r="r" b="b"/>
            <a:pathLst>
              <a:path w="21600" h="21582" extrusionOk="0">
                <a:moveTo>
                  <a:pt x="21600" y="21"/>
                </a:moveTo>
                <a:cubicBezTo>
                  <a:pt x="19373" y="37"/>
                  <a:pt x="17145" y="37"/>
                  <a:pt x="14918" y="21"/>
                </a:cubicBezTo>
                <a:cubicBezTo>
                  <a:pt x="13804" y="13"/>
                  <a:pt x="12691" y="1"/>
                  <a:pt x="11577" y="21"/>
                </a:cubicBezTo>
                <a:cubicBezTo>
                  <a:pt x="11020" y="31"/>
                  <a:pt x="10463" y="49"/>
                  <a:pt x="9906" y="21"/>
                </a:cubicBezTo>
                <a:cubicBezTo>
                  <a:pt x="9628" y="7"/>
                  <a:pt x="9349" y="-18"/>
                  <a:pt x="9071" y="21"/>
                </a:cubicBezTo>
                <a:cubicBezTo>
                  <a:pt x="8810" y="58"/>
                  <a:pt x="8546" y="157"/>
                  <a:pt x="8303" y="753"/>
                </a:cubicBezTo>
                <a:cubicBezTo>
                  <a:pt x="8069" y="1325"/>
                  <a:pt x="7873" y="2315"/>
                  <a:pt x="7689" y="3361"/>
                </a:cubicBezTo>
                <a:cubicBezTo>
                  <a:pt x="7501" y="4434"/>
                  <a:pt x="7323" y="5573"/>
                  <a:pt x="7141" y="6692"/>
                </a:cubicBezTo>
                <a:cubicBezTo>
                  <a:pt x="6960" y="7811"/>
                  <a:pt x="6776" y="8910"/>
                  <a:pt x="6594" y="10027"/>
                </a:cubicBezTo>
                <a:cubicBezTo>
                  <a:pt x="6503" y="10585"/>
                  <a:pt x="6413" y="11148"/>
                  <a:pt x="6321" y="11695"/>
                </a:cubicBezTo>
                <a:cubicBezTo>
                  <a:pt x="6243" y="12154"/>
                  <a:pt x="6162" y="12605"/>
                  <a:pt x="6065" y="12900"/>
                </a:cubicBezTo>
                <a:cubicBezTo>
                  <a:pt x="5880" y="13465"/>
                  <a:pt x="5666" y="13393"/>
                  <a:pt x="5460" y="13362"/>
                </a:cubicBezTo>
                <a:cubicBezTo>
                  <a:pt x="5264" y="13333"/>
                  <a:pt x="5068" y="13352"/>
                  <a:pt x="4872" y="13362"/>
                </a:cubicBezTo>
                <a:cubicBezTo>
                  <a:pt x="4481" y="13382"/>
                  <a:pt x="4089" y="13366"/>
                  <a:pt x="3698" y="13362"/>
                </a:cubicBezTo>
                <a:cubicBezTo>
                  <a:pt x="3306" y="13358"/>
                  <a:pt x="2915" y="13366"/>
                  <a:pt x="2523" y="13362"/>
                </a:cubicBezTo>
                <a:cubicBezTo>
                  <a:pt x="2327" y="13360"/>
                  <a:pt x="2132" y="13355"/>
                  <a:pt x="1936" y="13362"/>
                </a:cubicBezTo>
                <a:cubicBezTo>
                  <a:pt x="1756" y="13369"/>
                  <a:pt x="1573" y="13389"/>
                  <a:pt x="1405" y="13783"/>
                </a:cubicBezTo>
                <a:cubicBezTo>
                  <a:pt x="1256" y="14134"/>
                  <a:pt x="1129" y="14755"/>
                  <a:pt x="1012" y="15417"/>
                </a:cubicBezTo>
                <a:cubicBezTo>
                  <a:pt x="895" y="16074"/>
                  <a:pt x="785" y="16776"/>
                  <a:pt x="674" y="17472"/>
                </a:cubicBezTo>
                <a:cubicBezTo>
                  <a:pt x="453" y="18864"/>
                  <a:pt x="228" y="20234"/>
                  <a:pt x="0" y="21582"/>
                </a:cubicBezTo>
              </a:path>
            </a:pathLst>
          </a:custGeom>
          <a:ln w="6350">
            <a:solidFill>
              <a:schemeClr val="accent3"/>
            </a:solidFill>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D5D9D9"/>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D5D9D9"/>
              </a:solidFill>
              <a:effectLst/>
              <a:uLnTx/>
              <a:uFillTx/>
              <a:latin typeface="Helvetica Light"/>
              <a:sym typeface="Helvetica Light"/>
            </a:endParaRPr>
          </a:p>
        </p:txBody>
      </p:sp>
      <p:sp>
        <p:nvSpPr>
          <p:cNvPr id="29" name="Shape 950"/>
          <p:cNvSpPr/>
          <p:nvPr userDrawn="1"/>
        </p:nvSpPr>
        <p:spPr>
          <a:xfrm>
            <a:off x="5376013" y="3452008"/>
            <a:ext cx="2533512" cy="495485"/>
          </a:xfrm>
          <a:custGeom>
            <a:avLst/>
            <a:gdLst/>
            <a:ahLst/>
            <a:cxnLst>
              <a:cxn ang="0">
                <a:pos x="wd2" y="hd2"/>
              </a:cxn>
              <a:cxn ang="5400000">
                <a:pos x="wd2" y="hd2"/>
              </a:cxn>
              <a:cxn ang="10800000">
                <a:pos x="wd2" y="hd2"/>
              </a:cxn>
              <a:cxn ang="16200000">
                <a:pos x="wd2" y="hd2"/>
              </a:cxn>
            </a:cxnLst>
            <a:rect l="0" t="0" r="r" b="b"/>
            <a:pathLst>
              <a:path w="21600" h="21591" extrusionOk="0">
                <a:moveTo>
                  <a:pt x="21600" y="2"/>
                </a:moveTo>
                <a:cubicBezTo>
                  <a:pt x="19346" y="0"/>
                  <a:pt x="17092" y="0"/>
                  <a:pt x="14837" y="2"/>
                </a:cubicBezTo>
                <a:cubicBezTo>
                  <a:pt x="13710" y="3"/>
                  <a:pt x="12583" y="4"/>
                  <a:pt x="11456" y="2"/>
                </a:cubicBezTo>
                <a:cubicBezTo>
                  <a:pt x="10892" y="1"/>
                  <a:pt x="10329" y="-1"/>
                  <a:pt x="9765" y="2"/>
                </a:cubicBezTo>
                <a:cubicBezTo>
                  <a:pt x="9484" y="4"/>
                  <a:pt x="9202" y="7"/>
                  <a:pt x="8920" y="2"/>
                </a:cubicBezTo>
                <a:cubicBezTo>
                  <a:pt x="8649" y="-2"/>
                  <a:pt x="8374" y="-9"/>
                  <a:pt x="8120" y="518"/>
                </a:cubicBezTo>
                <a:cubicBezTo>
                  <a:pt x="8008" y="749"/>
                  <a:pt x="7904" y="1078"/>
                  <a:pt x="7811" y="1499"/>
                </a:cubicBezTo>
                <a:cubicBezTo>
                  <a:pt x="7714" y="1942"/>
                  <a:pt x="7632" y="2478"/>
                  <a:pt x="7548" y="2997"/>
                </a:cubicBezTo>
                <a:cubicBezTo>
                  <a:pt x="7379" y="4033"/>
                  <a:pt x="7200" y="5010"/>
                  <a:pt x="7021" y="5991"/>
                </a:cubicBezTo>
                <a:cubicBezTo>
                  <a:pt x="6842" y="6973"/>
                  <a:pt x="6665" y="7960"/>
                  <a:pt x="6490" y="8962"/>
                </a:cubicBezTo>
                <a:cubicBezTo>
                  <a:pt x="6403" y="9464"/>
                  <a:pt x="6316" y="9969"/>
                  <a:pt x="6228" y="10465"/>
                </a:cubicBezTo>
                <a:cubicBezTo>
                  <a:pt x="6149" y="10908"/>
                  <a:pt x="6068" y="11350"/>
                  <a:pt x="5968" y="11622"/>
                </a:cubicBezTo>
                <a:cubicBezTo>
                  <a:pt x="5803" y="12071"/>
                  <a:pt x="5615" y="12001"/>
                  <a:pt x="5433" y="11971"/>
                </a:cubicBezTo>
                <a:cubicBezTo>
                  <a:pt x="5255" y="11941"/>
                  <a:pt x="5076" y="11958"/>
                  <a:pt x="4898" y="11968"/>
                </a:cubicBezTo>
                <a:cubicBezTo>
                  <a:pt x="4542" y="11987"/>
                  <a:pt x="4185" y="11977"/>
                  <a:pt x="3829" y="11980"/>
                </a:cubicBezTo>
                <a:cubicBezTo>
                  <a:pt x="3473" y="11984"/>
                  <a:pt x="3116" y="12000"/>
                  <a:pt x="2760" y="11980"/>
                </a:cubicBezTo>
                <a:cubicBezTo>
                  <a:pt x="2582" y="11970"/>
                  <a:pt x="2404" y="11951"/>
                  <a:pt x="2226" y="11980"/>
                </a:cubicBezTo>
                <a:cubicBezTo>
                  <a:pt x="2061" y="12007"/>
                  <a:pt x="1894" y="12079"/>
                  <a:pt x="1741" y="12426"/>
                </a:cubicBezTo>
                <a:cubicBezTo>
                  <a:pt x="1558" y="12840"/>
                  <a:pt x="1410" y="13606"/>
                  <a:pt x="1268" y="14383"/>
                </a:cubicBezTo>
                <a:cubicBezTo>
                  <a:pt x="1125" y="15170"/>
                  <a:pt x="985" y="15979"/>
                  <a:pt x="845" y="16786"/>
                </a:cubicBezTo>
                <a:cubicBezTo>
                  <a:pt x="566" y="18398"/>
                  <a:pt x="284" y="20000"/>
                  <a:pt x="0" y="21591"/>
                </a:cubicBezTo>
              </a:path>
            </a:pathLst>
          </a:custGeom>
          <a:ln w="6350">
            <a:solidFill>
              <a:schemeClr val="accent3"/>
            </a:solidFill>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D5D9D9"/>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D5D9D9"/>
              </a:solidFill>
              <a:effectLst/>
              <a:uLnTx/>
              <a:uFillTx/>
              <a:latin typeface="Helvetica Light"/>
              <a:sym typeface="Helvetica Light"/>
            </a:endParaRPr>
          </a:p>
        </p:txBody>
      </p:sp>
      <p:sp>
        <p:nvSpPr>
          <p:cNvPr id="39" name="Tijdelijke aanduiding voor tekst 8"/>
          <p:cNvSpPr>
            <a:spLocks noGrp="1" noChangeAspect="1"/>
          </p:cNvSpPr>
          <p:nvPr>
            <p:ph type="body" sz="quarter" idx="10" hasCustomPrompt="1"/>
          </p:nvPr>
        </p:nvSpPr>
        <p:spPr>
          <a:xfrm>
            <a:off x="704001" y="1254349"/>
            <a:ext cx="1265310"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tx1"/>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0" name="Tijdelijke aanduiding voor tekst 8"/>
          <p:cNvSpPr>
            <a:spLocks noGrp="1" noChangeAspect="1"/>
          </p:cNvSpPr>
          <p:nvPr>
            <p:ph type="body" sz="quarter" idx="11" hasCustomPrompt="1"/>
          </p:nvPr>
        </p:nvSpPr>
        <p:spPr>
          <a:xfrm>
            <a:off x="718916" y="1801347"/>
            <a:ext cx="139592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1" name="Tijdelijke aanduiding voor tekst 8"/>
          <p:cNvSpPr>
            <a:spLocks noGrp="1" noChangeAspect="1"/>
          </p:cNvSpPr>
          <p:nvPr>
            <p:ph type="body" sz="quarter" idx="12" hasCustomPrompt="1"/>
          </p:nvPr>
        </p:nvSpPr>
        <p:spPr>
          <a:xfrm>
            <a:off x="6492826" y="1251079"/>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1"/>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3" name="Tijdelijke aanduiding voor tekst 8"/>
          <p:cNvSpPr>
            <a:spLocks noGrp="1" noChangeAspect="1"/>
          </p:cNvSpPr>
          <p:nvPr>
            <p:ph type="body" sz="quarter" idx="13" hasCustomPrompt="1"/>
          </p:nvPr>
        </p:nvSpPr>
        <p:spPr>
          <a:xfrm>
            <a:off x="6492826" y="1801347"/>
            <a:ext cx="1395924" cy="114728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4" name="Tijdelijke aanduiding voor tekst 8"/>
          <p:cNvSpPr>
            <a:spLocks noGrp="1" noChangeAspect="1"/>
          </p:cNvSpPr>
          <p:nvPr>
            <p:ph type="body" sz="quarter" idx="14" hasCustomPrompt="1"/>
          </p:nvPr>
        </p:nvSpPr>
        <p:spPr>
          <a:xfrm>
            <a:off x="6492826" y="3090525"/>
            <a:ext cx="1395924" cy="235039"/>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4"/>
                </a:solidFill>
              </a:defRPr>
            </a:lvl1pPr>
          </a:lstStyle>
          <a:p>
            <a:pPr lvl="0"/>
            <a:r>
              <a:rPr lang="nl-BE" dirty="0"/>
              <a:t>TITEL 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45" name="Tijdelijke aanduiding voor tekst 8"/>
          <p:cNvSpPr>
            <a:spLocks noGrp="1" noChangeAspect="1"/>
          </p:cNvSpPr>
          <p:nvPr>
            <p:ph type="body" sz="quarter" idx="15" hasCustomPrompt="1"/>
          </p:nvPr>
        </p:nvSpPr>
        <p:spPr>
          <a:xfrm>
            <a:off x="6492826" y="3637523"/>
            <a:ext cx="1395924" cy="886810"/>
          </a:xfrm>
          <a:prstGeom prst="rect">
            <a:avLst/>
          </a:prstGeom>
        </p:spPr>
        <p:txBody>
          <a:bodyPr lIns="0" tIns="0" rIns="0" bIns="0" anchor="t">
            <a:noAutofit/>
          </a:bodyPr>
          <a:lstStyle>
            <a:lvl1pPr marL="0" marR="0" indent="0" algn="r"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tx2"/>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17" name="TextBox 16"/>
          <p:cNvSpPr txBox="1"/>
          <p:nvPr userDrawn="1"/>
        </p:nvSpPr>
        <p:spPr>
          <a:xfrm>
            <a:off x="84290" y="4655122"/>
            <a:ext cx="61971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F892E59-3358-9240-BA61-61F51D98566F}" type="slidenum">
              <a:rPr kumimoji="0" lang="uk-UA" sz="1200" b="0" i="0" u="none" strike="noStrike" kern="1200" cap="none" spc="0" normalizeH="0" baseline="0" noProof="0" smtClean="0">
                <a:ln>
                  <a:noFill/>
                </a:ln>
                <a:solidFill>
                  <a:srgbClr val="EE7203"/>
                </a:solidFill>
                <a:effectLst/>
                <a:uLnTx/>
                <a:uFillTx/>
                <a:latin typeface="Trebuchet M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sz="1200" b="0" i="0" u="none" strike="noStrike" kern="1200" cap="none" spc="0" normalizeH="0" baseline="0" noProof="0" dirty="0">
              <a:ln>
                <a:noFill/>
              </a:ln>
              <a:solidFill>
                <a:srgbClr val="EE7203"/>
              </a:solidFill>
              <a:effectLst/>
              <a:uLnTx/>
              <a:uFillTx/>
              <a:latin typeface="Trebuchet MS"/>
              <a:ea typeface="+mn-ea"/>
              <a:cs typeface="+mn-cs"/>
            </a:endParaRPr>
          </a:p>
        </p:txBody>
      </p:sp>
      <p:sp>
        <p:nvSpPr>
          <p:cNvPr id="18" name="Shape 946"/>
          <p:cNvSpPr/>
          <p:nvPr userDrawn="1"/>
        </p:nvSpPr>
        <p:spPr>
          <a:xfrm rot="394968">
            <a:off x="3822870" y="3518297"/>
            <a:ext cx="1663641" cy="1566224"/>
          </a:xfrm>
          <a:custGeom>
            <a:avLst/>
            <a:gdLst/>
            <a:ahLst/>
            <a:cxnLst>
              <a:cxn ang="0">
                <a:pos x="wd2" y="hd2"/>
              </a:cxn>
              <a:cxn ang="5400000">
                <a:pos x="wd2" y="hd2"/>
              </a:cxn>
              <a:cxn ang="10800000">
                <a:pos x="wd2" y="hd2"/>
              </a:cxn>
              <a:cxn ang="16200000">
                <a:pos x="wd2" y="hd2"/>
              </a:cxn>
            </a:cxnLst>
            <a:rect l="0" t="0" r="r" b="b"/>
            <a:pathLst>
              <a:path w="21588" h="21584" extrusionOk="0">
                <a:moveTo>
                  <a:pt x="7693" y="5"/>
                </a:moveTo>
                <a:cubicBezTo>
                  <a:pt x="7608" y="-8"/>
                  <a:pt x="7522" y="6"/>
                  <a:pt x="7443" y="44"/>
                </a:cubicBezTo>
                <a:cubicBezTo>
                  <a:pt x="7296" y="116"/>
                  <a:pt x="7148" y="188"/>
                  <a:pt x="7000" y="261"/>
                </a:cubicBezTo>
                <a:cubicBezTo>
                  <a:pt x="6756" y="380"/>
                  <a:pt x="6510" y="498"/>
                  <a:pt x="6265" y="618"/>
                </a:cubicBezTo>
                <a:cubicBezTo>
                  <a:pt x="6020" y="737"/>
                  <a:pt x="5777" y="858"/>
                  <a:pt x="5532" y="978"/>
                </a:cubicBezTo>
                <a:cubicBezTo>
                  <a:pt x="5384" y="1050"/>
                  <a:pt x="5237" y="1122"/>
                  <a:pt x="5089" y="1194"/>
                </a:cubicBezTo>
                <a:cubicBezTo>
                  <a:pt x="5006" y="1235"/>
                  <a:pt x="4936" y="1302"/>
                  <a:pt x="4890" y="1385"/>
                </a:cubicBezTo>
                <a:cubicBezTo>
                  <a:pt x="4841" y="1475"/>
                  <a:pt x="4821" y="1578"/>
                  <a:pt x="4834" y="1680"/>
                </a:cubicBezTo>
                <a:cubicBezTo>
                  <a:pt x="4847" y="1796"/>
                  <a:pt x="4859" y="1911"/>
                  <a:pt x="4872" y="2026"/>
                </a:cubicBezTo>
                <a:cubicBezTo>
                  <a:pt x="4896" y="2257"/>
                  <a:pt x="4922" y="2488"/>
                  <a:pt x="4949" y="2718"/>
                </a:cubicBezTo>
                <a:cubicBezTo>
                  <a:pt x="4996" y="3121"/>
                  <a:pt x="5054" y="3521"/>
                  <a:pt x="5118" y="3921"/>
                </a:cubicBezTo>
                <a:cubicBezTo>
                  <a:pt x="4061" y="4877"/>
                  <a:pt x="3212" y="6111"/>
                  <a:pt x="2683" y="7571"/>
                </a:cubicBezTo>
                <a:cubicBezTo>
                  <a:pt x="2300" y="7657"/>
                  <a:pt x="1918" y="7749"/>
                  <a:pt x="1537" y="7844"/>
                </a:cubicBezTo>
                <a:cubicBezTo>
                  <a:pt x="1322" y="7898"/>
                  <a:pt x="1108" y="7952"/>
                  <a:pt x="893" y="8007"/>
                </a:cubicBezTo>
                <a:cubicBezTo>
                  <a:pt x="785" y="8034"/>
                  <a:pt x="675" y="8061"/>
                  <a:pt x="568" y="8088"/>
                </a:cubicBezTo>
                <a:cubicBezTo>
                  <a:pt x="466" y="8112"/>
                  <a:pt x="377" y="8171"/>
                  <a:pt x="313" y="8257"/>
                </a:cubicBezTo>
                <a:cubicBezTo>
                  <a:pt x="260" y="8328"/>
                  <a:pt x="226" y="8415"/>
                  <a:pt x="219" y="8505"/>
                </a:cubicBezTo>
                <a:cubicBezTo>
                  <a:pt x="205" y="8675"/>
                  <a:pt x="192" y="8846"/>
                  <a:pt x="179" y="9016"/>
                </a:cubicBezTo>
                <a:cubicBezTo>
                  <a:pt x="156" y="9298"/>
                  <a:pt x="132" y="9578"/>
                  <a:pt x="109" y="9860"/>
                </a:cubicBezTo>
                <a:cubicBezTo>
                  <a:pt x="86" y="10142"/>
                  <a:pt x="64" y="10424"/>
                  <a:pt x="42" y="10706"/>
                </a:cubicBezTo>
                <a:cubicBezTo>
                  <a:pt x="28" y="10876"/>
                  <a:pt x="15" y="11048"/>
                  <a:pt x="1" y="11218"/>
                </a:cubicBezTo>
                <a:cubicBezTo>
                  <a:pt x="-6" y="11314"/>
                  <a:pt x="14" y="11408"/>
                  <a:pt x="60" y="11491"/>
                </a:cubicBezTo>
                <a:cubicBezTo>
                  <a:pt x="110" y="11580"/>
                  <a:pt x="187" y="11651"/>
                  <a:pt x="278" y="11690"/>
                </a:cubicBezTo>
                <a:cubicBezTo>
                  <a:pt x="380" y="11736"/>
                  <a:pt x="482" y="11779"/>
                  <a:pt x="584" y="11825"/>
                </a:cubicBezTo>
                <a:cubicBezTo>
                  <a:pt x="787" y="11917"/>
                  <a:pt x="989" y="12011"/>
                  <a:pt x="1193" y="12101"/>
                </a:cubicBezTo>
                <a:cubicBezTo>
                  <a:pt x="1554" y="12260"/>
                  <a:pt x="1919" y="12407"/>
                  <a:pt x="2286" y="12548"/>
                </a:cubicBezTo>
                <a:cubicBezTo>
                  <a:pt x="2557" y="13985"/>
                  <a:pt x="3155" y="15332"/>
                  <a:pt x="4028" y="16476"/>
                </a:cubicBezTo>
                <a:cubicBezTo>
                  <a:pt x="3905" y="16862"/>
                  <a:pt x="3783" y="17251"/>
                  <a:pt x="3669" y="17640"/>
                </a:cubicBezTo>
                <a:cubicBezTo>
                  <a:pt x="3603" y="17862"/>
                  <a:pt x="3540" y="18085"/>
                  <a:pt x="3475" y="18306"/>
                </a:cubicBezTo>
                <a:cubicBezTo>
                  <a:pt x="3443" y="18417"/>
                  <a:pt x="3411" y="18527"/>
                  <a:pt x="3379" y="18638"/>
                </a:cubicBezTo>
                <a:cubicBezTo>
                  <a:pt x="3346" y="18742"/>
                  <a:pt x="3348" y="18854"/>
                  <a:pt x="3387" y="18956"/>
                </a:cubicBezTo>
                <a:cubicBezTo>
                  <a:pt x="3419" y="19040"/>
                  <a:pt x="3472" y="19112"/>
                  <a:pt x="3543" y="19164"/>
                </a:cubicBezTo>
                <a:cubicBezTo>
                  <a:pt x="3675" y="19263"/>
                  <a:pt x="3810" y="19363"/>
                  <a:pt x="3943" y="19462"/>
                </a:cubicBezTo>
                <a:cubicBezTo>
                  <a:pt x="4163" y="19626"/>
                  <a:pt x="4383" y="19790"/>
                  <a:pt x="4603" y="19954"/>
                </a:cubicBezTo>
                <a:cubicBezTo>
                  <a:pt x="4823" y="20118"/>
                  <a:pt x="5043" y="20280"/>
                  <a:pt x="5263" y="20443"/>
                </a:cubicBezTo>
                <a:cubicBezTo>
                  <a:pt x="5396" y="20542"/>
                  <a:pt x="5528" y="20643"/>
                  <a:pt x="5661" y="20741"/>
                </a:cubicBezTo>
                <a:cubicBezTo>
                  <a:pt x="5736" y="20797"/>
                  <a:pt x="5827" y="20826"/>
                  <a:pt x="5919" y="20826"/>
                </a:cubicBezTo>
                <a:cubicBezTo>
                  <a:pt x="6017" y="20826"/>
                  <a:pt x="6114" y="20793"/>
                  <a:pt x="6192" y="20730"/>
                </a:cubicBezTo>
                <a:cubicBezTo>
                  <a:pt x="6282" y="20662"/>
                  <a:pt x="6371" y="20593"/>
                  <a:pt x="6461" y="20525"/>
                </a:cubicBezTo>
                <a:cubicBezTo>
                  <a:pt x="6640" y="20388"/>
                  <a:pt x="6817" y="20253"/>
                  <a:pt x="6995" y="20114"/>
                </a:cubicBezTo>
                <a:cubicBezTo>
                  <a:pt x="7305" y="19873"/>
                  <a:pt x="7611" y="19622"/>
                  <a:pt x="7911" y="19366"/>
                </a:cubicBezTo>
                <a:cubicBezTo>
                  <a:pt x="9325" y="19889"/>
                  <a:pt x="10781" y="20002"/>
                  <a:pt x="12166" y="19769"/>
                </a:cubicBezTo>
                <a:cubicBezTo>
                  <a:pt x="12427" y="20073"/>
                  <a:pt x="12690" y="20373"/>
                  <a:pt x="12958" y="20671"/>
                </a:cubicBezTo>
                <a:cubicBezTo>
                  <a:pt x="13109" y="20840"/>
                  <a:pt x="13262" y="21009"/>
                  <a:pt x="13414" y="21177"/>
                </a:cubicBezTo>
                <a:cubicBezTo>
                  <a:pt x="13490" y="21261"/>
                  <a:pt x="13567" y="21346"/>
                  <a:pt x="13642" y="21430"/>
                </a:cubicBezTo>
                <a:cubicBezTo>
                  <a:pt x="13713" y="21511"/>
                  <a:pt x="13807" y="21564"/>
                  <a:pt x="13911" y="21579"/>
                </a:cubicBezTo>
                <a:cubicBezTo>
                  <a:pt x="13996" y="21592"/>
                  <a:pt x="14085" y="21578"/>
                  <a:pt x="14163" y="21540"/>
                </a:cubicBezTo>
                <a:cubicBezTo>
                  <a:pt x="14311" y="21468"/>
                  <a:pt x="14459" y="21396"/>
                  <a:pt x="14606" y="21323"/>
                </a:cubicBezTo>
                <a:cubicBezTo>
                  <a:pt x="14851" y="21204"/>
                  <a:pt x="15095" y="21086"/>
                  <a:pt x="15339" y="20966"/>
                </a:cubicBezTo>
                <a:cubicBezTo>
                  <a:pt x="15584" y="20847"/>
                  <a:pt x="15830" y="20726"/>
                  <a:pt x="16075" y="20606"/>
                </a:cubicBezTo>
                <a:cubicBezTo>
                  <a:pt x="16223" y="20534"/>
                  <a:pt x="16370" y="20462"/>
                  <a:pt x="16518" y="20390"/>
                </a:cubicBezTo>
                <a:cubicBezTo>
                  <a:pt x="16601" y="20349"/>
                  <a:pt x="16671" y="20282"/>
                  <a:pt x="16717" y="20199"/>
                </a:cubicBezTo>
                <a:cubicBezTo>
                  <a:pt x="16765" y="20109"/>
                  <a:pt x="16783" y="20006"/>
                  <a:pt x="16770" y="19904"/>
                </a:cubicBezTo>
                <a:cubicBezTo>
                  <a:pt x="16757" y="19788"/>
                  <a:pt x="16745" y="19673"/>
                  <a:pt x="16733" y="19558"/>
                </a:cubicBezTo>
                <a:cubicBezTo>
                  <a:pt x="16708" y="19327"/>
                  <a:pt x="16684" y="19096"/>
                  <a:pt x="16657" y="18866"/>
                </a:cubicBezTo>
                <a:cubicBezTo>
                  <a:pt x="16610" y="18460"/>
                  <a:pt x="16554" y="18057"/>
                  <a:pt x="16488" y="17654"/>
                </a:cubicBezTo>
                <a:cubicBezTo>
                  <a:pt x="17536" y="16702"/>
                  <a:pt x="18379" y="15472"/>
                  <a:pt x="18905" y="14021"/>
                </a:cubicBezTo>
                <a:cubicBezTo>
                  <a:pt x="19288" y="13935"/>
                  <a:pt x="19670" y="13844"/>
                  <a:pt x="20051" y="13749"/>
                </a:cubicBezTo>
                <a:cubicBezTo>
                  <a:pt x="20266" y="13695"/>
                  <a:pt x="20480" y="13640"/>
                  <a:pt x="20695" y="13585"/>
                </a:cubicBezTo>
                <a:cubicBezTo>
                  <a:pt x="20803" y="13558"/>
                  <a:pt x="20913" y="13531"/>
                  <a:pt x="21020" y="13504"/>
                </a:cubicBezTo>
                <a:cubicBezTo>
                  <a:pt x="21122" y="13480"/>
                  <a:pt x="21214" y="13419"/>
                  <a:pt x="21278" y="13332"/>
                </a:cubicBezTo>
                <a:cubicBezTo>
                  <a:pt x="21331" y="13261"/>
                  <a:pt x="21362" y="13178"/>
                  <a:pt x="21369" y="13088"/>
                </a:cubicBezTo>
                <a:cubicBezTo>
                  <a:pt x="21383" y="12918"/>
                  <a:pt x="21396" y="12746"/>
                  <a:pt x="21409" y="12576"/>
                </a:cubicBezTo>
                <a:cubicBezTo>
                  <a:pt x="21432" y="12294"/>
                  <a:pt x="21456" y="12011"/>
                  <a:pt x="21479" y="11730"/>
                </a:cubicBezTo>
                <a:cubicBezTo>
                  <a:pt x="21502" y="11448"/>
                  <a:pt x="21524" y="11168"/>
                  <a:pt x="21546" y="10886"/>
                </a:cubicBezTo>
                <a:cubicBezTo>
                  <a:pt x="21560" y="10716"/>
                  <a:pt x="21573" y="10545"/>
                  <a:pt x="21587" y="10374"/>
                </a:cubicBezTo>
                <a:cubicBezTo>
                  <a:pt x="21594" y="10278"/>
                  <a:pt x="21574" y="10182"/>
                  <a:pt x="21528" y="10099"/>
                </a:cubicBezTo>
                <a:cubicBezTo>
                  <a:pt x="21478" y="10010"/>
                  <a:pt x="21401" y="9941"/>
                  <a:pt x="21310" y="9902"/>
                </a:cubicBezTo>
                <a:cubicBezTo>
                  <a:pt x="21208" y="9856"/>
                  <a:pt x="21106" y="9813"/>
                  <a:pt x="21004" y="9767"/>
                </a:cubicBezTo>
                <a:cubicBezTo>
                  <a:pt x="20801" y="9675"/>
                  <a:pt x="20599" y="9582"/>
                  <a:pt x="20395" y="9492"/>
                </a:cubicBezTo>
                <a:cubicBezTo>
                  <a:pt x="20034" y="9333"/>
                  <a:pt x="19669" y="9180"/>
                  <a:pt x="19302" y="9039"/>
                </a:cubicBezTo>
                <a:cubicBezTo>
                  <a:pt x="19030" y="7605"/>
                  <a:pt x="18433" y="6261"/>
                  <a:pt x="17562" y="5119"/>
                </a:cubicBezTo>
                <a:lnTo>
                  <a:pt x="17573" y="5128"/>
                </a:lnTo>
                <a:cubicBezTo>
                  <a:pt x="17699" y="4734"/>
                  <a:pt x="17818" y="4341"/>
                  <a:pt x="17935" y="3944"/>
                </a:cubicBezTo>
                <a:cubicBezTo>
                  <a:pt x="18001" y="3722"/>
                  <a:pt x="18064" y="3499"/>
                  <a:pt x="18129" y="3278"/>
                </a:cubicBezTo>
                <a:cubicBezTo>
                  <a:pt x="18161" y="3167"/>
                  <a:pt x="18193" y="3057"/>
                  <a:pt x="18225" y="2946"/>
                </a:cubicBezTo>
                <a:cubicBezTo>
                  <a:pt x="18258" y="2842"/>
                  <a:pt x="18256" y="2730"/>
                  <a:pt x="18217" y="2628"/>
                </a:cubicBezTo>
                <a:cubicBezTo>
                  <a:pt x="18186" y="2544"/>
                  <a:pt x="18132" y="2472"/>
                  <a:pt x="18062" y="2420"/>
                </a:cubicBezTo>
                <a:cubicBezTo>
                  <a:pt x="17929" y="2321"/>
                  <a:pt x="17794" y="2221"/>
                  <a:pt x="17662" y="2122"/>
                </a:cubicBezTo>
                <a:cubicBezTo>
                  <a:pt x="17441" y="1958"/>
                  <a:pt x="17221" y="1794"/>
                  <a:pt x="17001" y="1630"/>
                </a:cubicBezTo>
                <a:cubicBezTo>
                  <a:pt x="16781" y="1466"/>
                  <a:pt x="16561" y="1304"/>
                  <a:pt x="16341" y="1141"/>
                </a:cubicBezTo>
                <a:cubicBezTo>
                  <a:pt x="16208" y="1042"/>
                  <a:pt x="16076" y="941"/>
                  <a:pt x="15943" y="843"/>
                </a:cubicBezTo>
                <a:cubicBezTo>
                  <a:pt x="15868" y="787"/>
                  <a:pt x="15778" y="758"/>
                  <a:pt x="15686" y="758"/>
                </a:cubicBezTo>
                <a:cubicBezTo>
                  <a:pt x="15587" y="758"/>
                  <a:pt x="15493" y="791"/>
                  <a:pt x="15414" y="854"/>
                </a:cubicBezTo>
                <a:cubicBezTo>
                  <a:pt x="15325" y="922"/>
                  <a:pt x="15235" y="991"/>
                  <a:pt x="15146" y="1059"/>
                </a:cubicBezTo>
                <a:cubicBezTo>
                  <a:pt x="14967" y="1196"/>
                  <a:pt x="14787" y="1331"/>
                  <a:pt x="14609" y="1470"/>
                </a:cubicBezTo>
                <a:cubicBezTo>
                  <a:pt x="14294" y="1715"/>
                  <a:pt x="13987" y="1969"/>
                  <a:pt x="13683" y="2229"/>
                </a:cubicBezTo>
                <a:cubicBezTo>
                  <a:pt x="12273" y="1707"/>
                  <a:pt x="10822" y="1588"/>
                  <a:pt x="9441" y="1818"/>
                </a:cubicBezTo>
                <a:cubicBezTo>
                  <a:pt x="9180" y="1513"/>
                  <a:pt x="8914" y="1212"/>
                  <a:pt x="8646" y="913"/>
                </a:cubicBezTo>
                <a:cubicBezTo>
                  <a:pt x="8495" y="744"/>
                  <a:pt x="8342" y="575"/>
                  <a:pt x="8190" y="407"/>
                </a:cubicBezTo>
                <a:cubicBezTo>
                  <a:pt x="8114" y="323"/>
                  <a:pt x="8038" y="238"/>
                  <a:pt x="7962" y="154"/>
                </a:cubicBezTo>
                <a:cubicBezTo>
                  <a:pt x="7891" y="73"/>
                  <a:pt x="7797" y="20"/>
                  <a:pt x="7693" y="5"/>
                </a:cubicBezTo>
                <a:close/>
                <a:moveTo>
                  <a:pt x="11057" y="5007"/>
                </a:moveTo>
                <a:cubicBezTo>
                  <a:pt x="11601" y="5034"/>
                  <a:pt x="12149" y="5147"/>
                  <a:pt x="12687" y="5353"/>
                </a:cubicBezTo>
                <a:cubicBezTo>
                  <a:pt x="15557" y="6448"/>
                  <a:pt x="17037" y="9772"/>
                  <a:pt x="15992" y="12779"/>
                </a:cubicBezTo>
                <a:cubicBezTo>
                  <a:pt x="14946" y="15785"/>
                  <a:pt x="11772" y="17335"/>
                  <a:pt x="8901" y="16240"/>
                </a:cubicBezTo>
                <a:cubicBezTo>
                  <a:pt x="6031" y="15145"/>
                  <a:pt x="4551" y="11820"/>
                  <a:pt x="5596" y="8814"/>
                </a:cubicBezTo>
                <a:cubicBezTo>
                  <a:pt x="6446" y="6371"/>
                  <a:pt x="8702" y="4889"/>
                  <a:pt x="11057" y="5007"/>
                </a:cubicBezTo>
                <a:close/>
              </a:path>
            </a:pathLst>
          </a:custGeom>
          <a:solidFill>
            <a:schemeClr val="accent4"/>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FFFFFF"/>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FFFFFF"/>
              </a:solidFill>
              <a:effectLst/>
              <a:uLnTx/>
              <a:uFillTx/>
              <a:latin typeface="Helvetica Light"/>
              <a:sym typeface="Helvetica Light"/>
            </a:endParaRPr>
          </a:p>
        </p:txBody>
      </p:sp>
      <p:sp>
        <p:nvSpPr>
          <p:cNvPr id="19" name="Shape 948"/>
          <p:cNvSpPr/>
          <p:nvPr userDrawn="1"/>
        </p:nvSpPr>
        <p:spPr>
          <a:xfrm>
            <a:off x="704001" y="3686874"/>
            <a:ext cx="1987684" cy="260619"/>
          </a:xfrm>
          <a:custGeom>
            <a:avLst/>
            <a:gdLst/>
            <a:ahLst/>
            <a:cxnLst>
              <a:cxn ang="0">
                <a:pos x="wd2" y="hd2"/>
              </a:cxn>
              <a:cxn ang="5400000">
                <a:pos x="wd2" y="hd2"/>
              </a:cxn>
              <a:cxn ang="10800000">
                <a:pos x="wd2" y="hd2"/>
              </a:cxn>
              <a:cxn ang="16200000">
                <a:pos x="wd2" y="hd2"/>
              </a:cxn>
            </a:cxnLst>
            <a:rect l="0" t="0" r="r" b="b"/>
            <a:pathLst>
              <a:path w="21600" h="21563" extrusionOk="0">
                <a:moveTo>
                  <a:pt x="0" y="21"/>
                </a:moveTo>
                <a:cubicBezTo>
                  <a:pt x="2335" y="37"/>
                  <a:pt x="4670" y="37"/>
                  <a:pt x="7005" y="21"/>
                </a:cubicBezTo>
                <a:cubicBezTo>
                  <a:pt x="8173" y="13"/>
                  <a:pt x="9341" y="1"/>
                  <a:pt x="10508" y="21"/>
                </a:cubicBezTo>
                <a:cubicBezTo>
                  <a:pt x="11092" y="31"/>
                  <a:pt x="11676" y="50"/>
                  <a:pt x="12259" y="21"/>
                </a:cubicBezTo>
                <a:cubicBezTo>
                  <a:pt x="12551" y="7"/>
                  <a:pt x="12843" y="-19"/>
                  <a:pt x="13135" y="21"/>
                </a:cubicBezTo>
                <a:cubicBezTo>
                  <a:pt x="13407" y="58"/>
                  <a:pt x="13682" y="160"/>
                  <a:pt x="13935" y="1003"/>
                </a:cubicBezTo>
                <a:cubicBezTo>
                  <a:pt x="14212" y="1927"/>
                  <a:pt x="14436" y="3649"/>
                  <a:pt x="14649" y="5401"/>
                </a:cubicBezTo>
                <a:cubicBezTo>
                  <a:pt x="14864" y="7172"/>
                  <a:pt x="15074" y="8996"/>
                  <a:pt x="15287" y="10781"/>
                </a:cubicBezTo>
                <a:cubicBezTo>
                  <a:pt x="15501" y="12567"/>
                  <a:pt x="15719" y="14316"/>
                  <a:pt x="15925" y="16162"/>
                </a:cubicBezTo>
                <a:cubicBezTo>
                  <a:pt x="16118" y="17886"/>
                  <a:pt x="16307" y="19729"/>
                  <a:pt x="16565" y="20671"/>
                </a:cubicBezTo>
                <a:cubicBezTo>
                  <a:pt x="16762" y="21388"/>
                  <a:pt x="16979" y="21502"/>
                  <a:pt x="17193" y="21542"/>
                </a:cubicBezTo>
                <a:cubicBezTo>
                  <a:pt x="17403" y="21581"/>
                  <a:pt x="17613" y="21556"/>
                  <a:pt x="17823" y="21542"/>
                </a:cubicBezTo>
                <a:cubicBezTo>
                  <a:pt x="18242" y="21514"/>
                  <a:pt x="18662" y="21531"/>
                  <a:pt x="19082" y="21542"/>
                </a:cubicBezTo>
                <a:cubicBezTo>
                  <a:pt x="19921" y="21564"/>
                  <a:pt x="20761" y="21564"/>
                  <a:pt x="21600" y="21542"/>
                </a:cubicBezTo>
              </a:path>
            </a:pathLst>
          </a:custGeom>
          <a:ln w="6350">
            <a:solidFill>
              <a:schemeClr val="accent3"/>
            </a:solidFill>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aseline="0">
                <a:solidFill>
                  <a:srgbClr val="D5D9D9"/>
                </a:solidFill>
                <a:latin typeface="Helvetica Light"/>
                <a:ea typeface="Helvetica Light"/>
                <a:cs typeface="Helvetica Light"/>
                <a:sym typeface="Helvetica Light"/>
              </a:defRPr>
            </a:pPr>
            <a:endParaRPr kumimoji="0" sz="1000" b="0" i="0" u="none" strike="noStrike" kern="1200" cap="none" spc="0" normalizeH="0" baseline="0" noProof="0">
              <a:ln>
                <a:noFill/>
              </a:ln>
              <a:solidFill>
                <a:srgbClr val="D5D9D9"/>
              </a:solidFill>
              <a:effectLst/>
              <a:uLnTx/>
              <a:uFillTx/>
              <a:latin typeface="Helvetica Light"/>
              <a:sym typeface="Helvetica Light"/>
            </a:endParaRPr>
          </a:p>
        </p:txBody>
      </p:sp>
      <p:sp>
        <p:nvSpPr>
          <p:cNvPr id="20" name="Tijdelijke aanduiding voor tekst 8"/>
          <p:cNvSpPr>
            <a:spLocks noGrp="1" noChangeAspect="1"/>
          </p:cNvSpPr>
          <p:nvPr>
            <p:ph type="body" sz="quarter" idx="16" hasCustomPrompt="1"/>
          </p:nvPr>
        </p:nvSpPr>
        <p:spPr>
          <a:xfrm>
            <a:off x="717400" y="3244283"/>
            <a:ext cx="1270322" cy="213047"/>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200" b="1" kern="0" baseline="0">
                <a:solidFill>
                  <a:schemeClr val="accent3"/>
                </a:solidFill>
              </a:defRPr>
            </a:lvl1pPr>
          </a:lstStyle>
          <a:p>
            <a:pPr lvl="0"/>
            <a:r>
              <a:rPr lang="nl-BE" dirty="0"/>
              <a:t>TITEL 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1" name="Tijdelijke aanduiding voor tekst 8"/>
          <p:cNvSpPr>
            <a:spLocks noGrp="1" noChangeAspect="1"/>
          </p:cNvSpPr>
          <p:nvPr>
            <p:ph type="body" sz="quarter" idx="17" hasCustomPrompt="1"/>
          </p:nvPr>
        </p:nvSpPr>
        <p:spPr>
          <a:xfrm>
            <a:off x="732315" y="3791281"/>
            <a:ext cx="1401454" cy="1147280"/>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20000"/>
              </a:spcBef>
              <a:spcAft>
                <a:spcPts val="0"/>
              </a:spcAft>
              <a:buClr>
                <a:schemeClr val="accent1"/>
              </a:buClr>
              <a:buSzTx/>
              <a:buFont typeface="LucidaGrande" charset="0"/>
              <a:buNone/>
              <a:tabLst/>
              <a:defRPr sz="1000" b="0" kern="0" baseline="0">
                <a:solidFill>
                  <a:schemeClr val="accent3"/>
                </a:solidFill>
              </a:defRPr>
            </a:lvl1pPr>
          </a:lstStyle>
          <a:p>
            <a:pPr lvl="0"/>
            <a:r>
              <a:rPr lang="nl-BE" dirty="0"/>
              <a:t>Klik hier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Tree>
    <p:extLst>
      <p:ext uri="{BB962C8B-B14F-4D97-AF65-F5344CB8AC3E}">
        <p14:creationId xmlns:p14="http://schemas.microsoft.com/office/powerpoint/2010/main" val="231475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1303468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386" y="2"/>
            <a:ext cx="4569142" cy="516338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799" noProof="1">
              <a:solidFill>
                <a:schemeClr val="accent3"/>
              </a:solidFill>
            </a:endParaRPr>
          </a:p>
        </p:txBody>
      </p:sp>
      <p:sp>
        <p:nvSpPr>
          <p:cNvPr id="4" name="Right Triangle 3"/>
          <p:cNvSpPr/>
          <p:nvPr/>
        </p:nvSpPr>
        <p:spPr>
          <a:xfrm flipH="1">
            <a:off x="5716" y="3871476"/>
            <a:ext cx="9138284" cy="129190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799" noProof="1">
              <a:solidFill>
                <a:schemeClr val="accent3"/>
              </a:solidFill>
            </a:endParaRPr>
          </a:p>
        </p:txBody>
      </p:sp>
      <p:sp>
        <p:nvSpPr>
          <p:cNvPr id="7" name="Title 6"/>
          <p:cNvSpPr>
            <a:spLocks noGrp="1"/>
          </p:cNvSpPr>
          <p:nvPr>
            <p:ph type="title"/>
          </p:nvPr>
        </p:nvSpPr>
        <p:spPr>
          <a:xfrm>
            <a:off x="457200" y="772265"/>
            <a:ext cx="3610744" cy="3459585"/>
          </a:xfrm>
        </p:spPr>
        <p:txBody>
          <a:bodyPr>
            <a:normAutofit/>
          </a:bodyPr>
          <a:lstStyle>
            <a:lvl1pPr>
              <a:defRPr sz="3197" b="1">
                <a:solidFill>
                  <a:schemeClr val="bg1"/>
                </a:solidFill>
              </a:defRPr>
            </a:lvl1pPr>
          </a:lstStyle>
          <a:p>
            <a:r>
              <a:rPr lang="en-US"/>
              <a:t>Click to edit Master title style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729" y="4124711"/>
            <a:ext cx="1788769" cy="997130"/>
          </a:xfrm>
          <a:prstGeom prst="rect">
            <a:avLst/>
          </a:prstGeom>
        </p:spPr>
      </p:pic>
    </p:spTree>
    <p:extLst>
      <p:ext uri="{BB962C8B-B14F-4D97-AF65-F5344CB8AC3E}">
        <p14:creationId xmlns:p14="http://schemas.microsoft.com/office/powerpoint/2010/main" val="4248689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63888" y="3387046"/>
            <a:ext cx="3456384" cy="1458046"/>
          </a:xfrm>
          <a:solidFill>
            <a:schemeClr val="bg1"/>
          </a:solidFill>
        </p:spPr>
        <p:txBody>
          <a:bodyPr anchor="t">
            <a:normAutofit/>
          </a:bodyPr>
          <a:lstStyle>
            <a:lvl1pPr algn="l">
              <a:defRPr sz="2698" b="0" cap="none" baseline="0">
                <a:solidFill>
                  <a:schemeClr val="accent6"/>
                </a:solidFill>
              </a:defRPr>
            </a:lvl1pPr>
          </a:lstStyle>
          <a:p>
            <a:r>
              <a:rPr lang="en-US" noProof="1"/>
              <a:t>Click to edit Master title style</a:t>
            </a:r>
          </a:p>
        </p:txBody>
      </p:sp>
    </p:spTree>
    <p:extLst>
      <p:ext uri="{BB962C8B-B14F-4D97-AF65-F5344CB8AC3E}">
        <p14:creationId xmlns:p14="http://schemas.microsoft.com/office/powerpoint/2010/main" val="1854353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04401" y="1791758"/>
            <a:ext cx="3928040" cy="1051273"/>
          </a:xfrm>
        </p:spPr>
        <p:txBody>
          <a:bodyPr>
            <a:noAutofit/>
          </a:bodyPr>
          <a:lstStyle>
            <a:lvl1pPr>
              <a:defRPr sz="4796"/>
            </a:lvl1pPr>
          </a:lstStyle>
          <a:p>
            <a:r>
              <a:rPr lang="en-US" noProof="1"/>
              <a:t>Click to edit Master title style</a:t>
            </a:r>
          </a:p>
        </p:txBody>
      </p:sp>
    </p:spTree>
    <p:extLst>
      <p:ext uri="{BB962C8B-B14F-4D97-AF65-F5344CB8AC3E}">
        <p14:creationId xmlns:p14="http://schemas.microsoft.com/office/powerpoint/2010/main" val="2901086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1972643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dirty="0"/>
          </a:p>
        </p:txBody>
      </p:sp>
      <p:sp>
        <p:nvSpPr>
          <p:cNvPr id="3" name="Content Placeholder 2"/>
          <p:cNvSpPr>
            <a:spLocks noGrp="1"/>
          </p:cNvSpPr>
          <p:nvPr>
            <p:ph sz="half" idx="1"/>
          </p:nvPr>
        </p:nvSpPr>
        <p:spPr>
          <a:xfrm>
            <a:off x="457200" y="1201262"/>
            <a:ext cx="4038600" cy="3397616"/>
          </a:xfrm>
        </p:spPr>
        <p:txBody>
          <a:bodyPr/>
          <a:lstStyle>
            <a:lvl1pPr>
              <a:defRPr sz="2597"/>
            </a:lvl1pPr>
            <a:lvl2pPr>
              <a:defRPr sz="2198"/>
            </a:lvl2pPr>
            <a:lvl3pPr>
              <a:defRPr sz="1799"/>
            </a:lvl3pPr>
            <a:lvl4pPr>
              <a:defRPr sz="1399"/>
            </a:lvl4pPr>
            <a:lvl5pPr>
              <a:defRPr sz="11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p:cNvSpPr>
            <a:spLocks noGrp="1"/>
          </p:cNvSpPr>
          <p:nvPr>
            <p:ph sz="half" idx="2"/>
          </p:nvPr>
        </p:nvSpPr>
        <p:spPr>
          <a:xfrm>
            <a:off x="4648200" y="1201262"/>
            <a:ext cx="4038600" cy="3397616"/>
          </a:xfrm>
        </p:spPr>
        <p:txBody>
          <a:bodyPr/>
          <a:lstStyle>
            <a:lvl1pPr>
              <a:defRPr sz="2597"/>
            </a:lvl1pPr>
            <a:lvl2pPr>
              <a:defRPr sz="2198"/>
            </a:lvl2pPr>
            <a:lvl3pPr>
              <a:defRPr sz="1799"/>
            </a:lvl3pPr>
            <a:lvl4pPr>
              <a:defRPr sz="1399"/>
            </a:lvl4pPr>
            <a:lvl5pPr>
              <a:defRPr sz="11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629817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Tree>
    <p:extLst>
      <p:ext uri="{BB962C8B-B14F-4D97-AF65-F5344CB8AC3E}">
        <p14:creationId xmlns:p14="http://schemas.microsoft.com/office/powerpoint/2010/main" val="597919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03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496"/>
            </a:lvl1pPr>
          </a:lstStyle>
          <a:p>
            <a:r>
              <a:rPr lang="en-US"/>
              <a:t>Click to edit Master title style</a:t>
            </a:r>
            <a:endParaRPr lang="nl-BE"/>
          </a:p>
        </p:txBody>
      </p:sp>
      <p:sp>
        <p:nvSpPr>
          <p:cNvPr id="3" name="Subtitle 2"/>
          <p:cNvSpPr>
            <a:spLocks noGrp="1"/>
          </p:cNvSpPr>
          <p:nvPr>
            <p:ph type="subTitle" idx="1"/>
          </p:nvPr>
        </p:nvSpPr>
        <p:spPr>
          <a:xfrm>
            <a:off x="1143000" y="2704031"/>
            <a:ext cx="6858000" cy="1242971"/>
          </a:xfrm>
        </p:spPr>
        <p:txBody>
          <a:bodyPr/>
          <a:lstStyle>
            <a:lvl1pPr marL="0" indent="0" algn="ctr">
              <a:buNone/>
              <a:defRPr sz="17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101D4E08-CBD3-4FBF-BAC9-4F5A7042CFEF}" type="datetimeFigureOut">
              <a:rPr lang="nl-BE" smtClean="0"/>
              <a:t>21/09/2018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99FCAF0-CCF8-4ED8-B747-73B5C8513FB5}" type="slidenum">
              <a:rPr lang="nl-BE" smtClean="0"/>
              <a:t>‹nr.›</a:t>
            </a:fld>
            <a:endParaRPr lang="nl-BE"/>
          </a:p>
        </p:txBody>
      </p:sp>
    </p:spTree>
    <p:extLst>
      <p:ext uri="{BB962C8B-B14F-4D97-AF65-F5344CB8AC3E}">
        <p14:creationId xmlns:p14="http://schemas.microsoft.com/office/powerpoint/2010/main" val="317932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3"/>
            <a:ext cx="6742800" cy="550331"/>
          </a:xfrm>
        </p:spPr>
        <p:txBody>
          <a:bodyPr/>
          <a:lstStyle>
            <a:lvl1pPr>
              <a:defRPr sz="3194" baseline="0"/>
            </a:lvl1pPr>
          </a:lstStyle>
          <a:p>
            <a:r>
              <a:rPr lang="nl-BE"/>
              <a:t>Titelstijl bewerken</a:t>
            </a:r>
            <a:endParaRPr lang="nl-NL"/>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266" marR="0" indent="-342266" algn="l" defTabSz="456355" rtl="0" eaLnBrk="1" fontAlgn="auto" latinLnBrk="0" hangingPunct="1">
              <a:lnSpc>
                <a:spcPct val="100000"/>
              </a:lnSpc>
              <a:spcBef>
                <a:spcPct val="20000"/>
              </a:spcBef>
              <a:spcAft>
                <a:spcPts val="0"/>
              </a:spcAft>
              <a:buClr>
                <a:schemeClr val="accent1"/>
              </a:buClr>
              <a:buSzTx/>
              <a:buFont typeface="LucidaGrande" charset="0"/>
              <a:buChar char="●"/>
              <a:tabLst/>
              <a:defRPr sz="1398" kern="0">
                <a:solidFill>
                  <a:schemeClr val="tx2"/>
                </a:solidFill>
              </a:defRPr>
            </a:lvl1pPr>
          </a:lstStyle>
          <a:p>
            <a:pPr lvl="0"/>
            <a:r>
              <a:rPr lang="nl-BE"/>
              <a:t>Item 1</a:t>
            </a:r>
          </a:p>
          <a:p>
            <a:pPr marL="342266" marR="0" lvl="0" indent="-342266" algn="l" defTabSz="456355"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8" name="TextBox 7"/>
          <p:cNvSpPr txBox="1"/>
          <p:nvPr userDrawn="1"/>
        </p:nvSpPr>
        <p:spPr>
          <a:xfrm>
            <a:off x="84292" y="4655123"/>
            <a:ext cx="619711" cy="276679"/>
          </a:xfrm>
          <a:prstGeom prst="rect">
            <a:avLst/>
          </a:prstGeom>
          <a:noFill/>
        </p:spPr>
        <p:txBody>
          <a:bodyPr wrap="square" rtlCol="0">
            <a:spAutoFit/>
          </a:bodyPr>
          <a:lstStyle/>
          <a:p>
            <a:pPr algn="ctr"/>
            <a:fld id="{DF892E59-3358-9240-BA61-61F51D98566F}" type="slidenum">
              <a:rPr lang="uk-UA" sz="1198" smtClean="0">
                <a:solidFill>
                  <a:schemeClr val="bg2"/>
                </a:solidFill>
              </a:rPr>
              <a:t>‹nr.›</a:t>
            </a:fld>
            <a:endParaRPr sz="1198">
              <a:solidFill>
                <a:schemeClr val="bg2"/>
              </a:solidFill>
            </a:endParaRPr>
          </a:p>
        </p:txBody>
      </p:sp>
    </p:spTree>
    <p:extLst>
      <p:ext uri="{BB962C8B-B14F-4D97-AF65-F5344CB8AC3E}">
        <p14:creationId xmlns:p14="http://schemas.microsoft.com/office/powerpoint/2010/main" val="1116782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97531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hoofdstuk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8263"/>
          </a:xfrm>
          <a:prstGeom prst="rect">
            <a:avLst/>
          </a:prstGeom>
        </p:spPr>
      </p:pic>
      <p:sp>
        <p:nvSpPr>
          <p:cNvPr id="9" name="Rectangle 8"/>
          <p:cNvSpPr/>
          <p:nvPr userDrawn="1"/>
        </p:nvSpPr>
        <p:spPr>
          <a:xfrm>
            <a:off x="0" y="0"/>
            <a:ext cx="9143999" cy="5148263"/>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a:prstGeom prst="rect">
            <a:avLst/>
          </a:prstGeo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1014962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roces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Proces 01</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cxnSp>
        <p:nvCxnSpPr>
          <p:cNvPr id="31" name="Straight Arrow Connector 30"/>
          <p:cNvCxnSpPr/>
          <p:nvPr userDrawn="1"/>
        </p:nvCxnSpPr>
        <p:spPr>
          <a:xfrm>
            <a:off x="812984" y="2702940"/>
            <a:ext cx="74267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Shape 348"/>
          <p:cNvSpPr/>
          <p:nvPr userDrawn="1"/>
        </p:nvSpPr>
        <p:spPr>
          <a:xfrm>
            <a:off x="2678579" y="2245038"/>
            <a:ext cx="915438" cy="915438"/>
          </a:xfrm>
          <a:prstGeom prst="ellipse">
            <a:avLst/>
          </a:prstGeom>
          <a:solidFill>
            <a:schemeClr val="accent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latin typeface="Trebuchet MS" charset="0"/>
              <a:ea typeface="Trebuchet MS" charset="0"/>
              <a:cs typeface="Trebuchet MS" charset="0"/>
            </a:endParaRPr>
          </a:p>
        </p:txBody>
      </p:sp>
      <p:sp>
        <p:nvSpPr>
          <p:cNvPr id="35" name="Shape 361"/>
          <p:cNvSpPr/>
          <p:nvPr userDrawn="1"/>
        </p:nvSpPr>
        <p:spPr>
          <a:xfrm flipV="1">
            <a:off x="3139310" y="2006582"/>
            <a:ext cx="0" cy="463272"/>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0" name="Shape 349"/>
          <p:cNvSpPr/>
          <p:nvPr userDrawn="1"/>
        </p:nvSpPr>
        <p:spPr>
          <a:xfrm>
            <a:off x="5394390" y="2228864"/>
            <a:ext cx="915438" cy="915438"/>
          </a:xfrm>
          <a:prstGeom prst="ellipse">
            <a:avLst/>
          </a:prstGeom>
          <a:solidFill>
            <a:schemeClr val="accent3"/>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latin typeface="Trebuchet MS" charset="0"/>
              <a:ea typeface="Trebuchet MS" charset="0"/>
              <a:cs typeface="Trebuchet MS" charset="0"/>
            </a:endParaRPr>
          </a:p>
        </p:txBody>
      </p:sp>
      <p:sp>
        <p:nvSpPr>
          <p:cNvPr id="45" name="Shape 364"/>
          <p:cNvSpPr/>
          <p:nvPr userDrawn="1"/>
        </p:nvSpPr>
        <p:spPr>
          <a:xfrm flipV="1">
            <a:off x="5853664" y="2006582"/>
            <a:ext cx="0" cy="463271"/>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48" name="Shape 345"/>
          <p:cNvSpPr/>
          <p:nvPr userDrawn="1"/>
        </p:nvSpPr>
        <p:spPr>
          <a:xfrm>
            <a:off x="1320373" y="2228864"/>
            <a:ext cx="915438" cy="915438"/>
          </a:xfrm>
          <a:prstGeom prst="ellipse">
            <a:avLst/>
          </a:prstGeom>
          <a:solidFill>
            <a:schemeClr val="tx1"/>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0" name="Shape 363"/>
          <p:cNvSpPr/>
          <p:nvPr userDrawn="1"/>
        </p:nvSpPr>
        <p:spPr>
          <a:xfrm flipV="1">
            <a:off x="1779599" y="2928773"/>
            <a:ext cx="0" cy="434424"/>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2" name="Shape 347"/>
          <p:cNvSpPr/>
          <p:nvPr userDrawn="1"/>
        </p:nvSpPr>
        <p:spPr>
          <a:xfrm>
            <a:off x="3880968" y="2063827"/>
            <a:ext cx="1245511" cy="1245511"/>
          </a:xfrm>
          <a:prstGeom prst="ellipse">
            <a:avLst/>
          </a:prstGeom>
          <a:solidFill>
            <a:schemeClr val="accent4"/>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a:solidFill>
                <a:schemeClr val="bg2"/>
              </a:solidFill>
              <a:latin typeface="Trebuchet MS" charset="0"/>
              <a:ea typeface="Trebuchet MS" charset="0"/>
              <a:cs typeface="Trebuchet MS" charset="0"/>
            </a:endParaRPr>
          </a:p>
        </p:txBody>
      </p:sp>
      <p:sp>
        <p:nvSpPr>
          <p:cNvPr id="54" name="Shape 357"/>
          <p:cNvSpPr/>
          <p:nvPr userDrawn="1"/>
        </p:nvSpPr>
        <p:spPr>
          <a:xfrm flipV="1">
            <a:off x="4492995"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55" name="Shape 346"/>
          <p:cNvSpPr/>
          <p:nvPr userDrawn="1"/>
        </p:nvSpPr>
        <p:spPr>
          <a:xfrm>
            <a:off x="6751996" y="2228864"/>
            <a:ext cx="915438" cy="915438"/>
          </a:xfrm>
          <a:prstGeom prst="ellipse">
            <a:avLst/>
          </a:prstGeom>
          <a:solidFill>
            <a:schemeClr val="accent5"/>
          </a:solidFill>
          <a:ln w="19050">
            <a:noFill/>
            <a:miter lim="400000"/>
          </a:ln>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2800">
              <a:solidFill>
                <a:schemeClr val="bg2"/>
              </a:solidFill>
              <a:latin typeface="Trebuchet MS" charset="0"/>
              <a:ea typeface="Trebuchet MS" charset="0"/>
              <a:cs typeface="Trebuchet MS" charset="0"/>
            </a:endParaRPr>
          </a:p>
        </p:txBody>
      </p:sp>
      <p:sp>
        <p:nvSpPr>
          <p:cNvPr id="57" name="Shape 362"/>
          <p:cNvSpPr/>
          <p:nvPr userDrawn="1"/>
        </p:nvSpPr>
        <p:spPr>
          <a:xfrm flipV="1">
            <a:off x="7216979" y="2928773"/>
            <a:ext cx="0" cy="434425"/>
          </a:xfrm>
          <a:prstGeom prst="line">
            <a:avLst/>
          </a:prstGeom>
          <a:ln w="19050">
            <a:solidFill>
              <a:schemeClr val="accent3">
                <a:lumMod val="40000"/>
                <a:lumOff val="60000"/>
              </a:schemeClr>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sz="1000"/>
          </a:p>
        </p:txBody>
      </p:sp>
      <p:sp>
        <p:nvSpPr>
          <p:cNvPr id="62" name="Tijdelijke aanduiding voor tekst 8"/>
          <p:cNvSpPr>
            <a:spLocks noGrp="1" noChangeAspect="1"/>
          </p:cNvSpPr>
          <p:nvPr>
            <p:ph type="body" sz="quarter" idx="15" hasCustomPrompt="1"/>
          </p:nvPr>
        </p:nvSpPr>
        <p:spPr>
          <a:xfrm>
            <a:off x="1500758"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3" name="Tijdelijke aanduiding voor tekst 8"/>
          <p:cNvSpPr>
            <a:spLocks noGrp="1" noChangeAspect="1"/>
          </p:cNvSpPr>
          <p:nvPr>
            <p:ph type="body" sz="quarter" idx="16" hasCustomPrompt="1"/>
          </p:nvPr>
        </p:nvSpPr>
        <p:spPr>
          <a:xfrm>
            <a:off x="2865792"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4" name="Tijdelijke aanduiding voor tekst 8"/>
          <p:cNvSpPr>
            <a:spLocks noGrp="1" noChangeAspect="1"/>
          </p:cNvSpPr>
          <p:nvPr>
            <p:ph type="body" sz="quarter" idx="17" hasCustomPrompt="1"/>
          </p:nvPr>
        </p:nvSpPr>
        <p:spPr>
          <a:xfrm>
            <a:off x="4223997"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5" name="Tijdelijke aanduiding voor tekst 8"/>
          <p:cNvSpPr>
            <a:spLocks noGrp="1" noChangeAspect="1"/>
          </p:cNvSpPr>
          <p:nvPr>
            <p:ph type="body" sz="quarter" idx="18" hasCustomPrompt="1"/>
          </p:nvPr>
        </p:nvSpPr>
        <p:spPr>
          <a:xfrm>
            <a:off x="558311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04</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6" name="Tijdelijke aanduiding voor tekst 8"/>
          <p:cNvSpPr>
            <a:spLocks noGrp="1" noChangeAspect="1"/>
          </p:cNvSpPr>
          <p:nvPr>
            <p:ph type="body" sz="quarter" idx="19" hasCustomPrompt="1"/>
          </p:nvPr>
        </p:nvSpPr>
        <p:spPr>
          <a:xfrm>
            <a:off x="6947981" y="2569174"/>
            <a:ext cx="537995" cy="227272"/>
          </a:xfrm>
        </p:spPr>
        <p:txBody>
          <a:bodyPr lIns="0" tIns="0" rIns="0" bIns="0" anchor="t">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600" b="1" kern="0" baseline="0">
                <a:solidFill>
                  <a:schemeClr val="bg2"/>
                </a:solidFill>
              </a:defRPr>
            </a:lvl1pPr>
          </a:lstStyle>
          <a:p>
            <a:pPr lvl="0"/>
            <a:r>
              <a:rPr lang="nl-BE" dirty="0"/>
              <a:t>05</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7" name="Tijdelijke aanduiding voor tekst 8"/>
          <p:cNvSpPr>
            <a:spLocks noGrp="1" noChangeAspect="1"/>
          </p:cNvSpPr>
          <p:nvPr>
            <p:ph type="body" sz="quarter" idx="10" hasCustomPrompt="1"/>
          </p:nvPr>
        </p:nvSpPr>
        <p:spPr>
          <a:xfrm>
            <a:off x="2073903"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8" name="Tijdelijke aanduiding voor tekst 8"/>
          <p:cNvSpPr>
            <a:spLocks noGrp="1" noChangeAspect="1"/>
          </p:cNvSpPr>
          <p:nvPr>
            <p:ph type="body" sz="quarter" idx="11" hasCustomPrompt="1"/>
          </p:nvPr>
        </p:nvSpPr>
        <p:spPr>
          <a:xfrm>
            <a:off x="4791222" y="1485510"/>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69" name="Tijdelijke aanduiding voor tekst 8"/>
          <p:cNvSpPr>
            <a:spLocks noGrp="1" noChangeAspect="1"/>
          </p:cNvSpPr>
          <p:nvPr>
            <p:ph type="body" sz="quarter" idx="12" hasCustomPrompt="1"/>
          </p:nvPr>
        </p:nvSpPr>
        <p:spPr>
          <a:xfrm>
            <a:off x="717206"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0" name="Tijdelijke aanduiding voor tekst 8"/>
          <p:cNvSpPr>
            <a:spLocks noGrp="1" noChangeAspect="1"/>
          </p:cNvSpPr>
          <p:nvPr>
            <p:ph type="body" sz="quarter" idx="13" hasCustomPrompt="1"/>
          </p:nvPr>
        </p:nvSpPr>
        <p:spPr>
          <a:xfrm>
            <a:off x="3432108"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71" name="Tijdelijke aanduiding voor tekst 8"/>
          <p:cNvSpPr>
            <a:spLocks noGrp="1" noChangeAspect="1"/>
          </p:cNvSpPr>
          <p:nvPr>
            <p:ph type="body" sz="quarter" idx="14" hasCustomPrompt="1"/>
          </p:nvPr>
        </p:nvSpPr>
        <p:spPr>
          <a:xfrm>
            <a:off x="6147010" y="3572426"/>
            <a:ext cx="2121771" cy="497244"/>
          </a:xfrm>
        </p:spPr>
        <p:txBody>
          <a:bodyPr lIns="0" tIns="0" rIns="0" bIns="0">
            <a:noAutofit/>
          </a:bodyPr>
          <a:lstStyle>
            <a:lvl1pPr marL="0" marR="0" indent="0" algn="ctr" defTabSz="457200" rtl="0" eaLnBrk="1" fontAlgn="auto" latinLnBrk="0" hangingPunct="1">
              <a:lnSpc>
                <a:spcPct val="100000"/>
              </a:lnSpc>
              <a:spcBef>
                <a:spcPct val="20000"/>
              </a:spcBef>
              <a:spcAft>
                <a:spcPts val="0"/>
              </a:spcAft>
              <a:buClr>
                <a:schemeClr val="accent1"/>
              </a:buClr>
              <a:buSzTx/>
              <a:buFont typeface="LucidaGrande" charset="0"/>
              <a:buNone/>
              <a:tabLst/>
              <a:defRPr sz="1100" kern="0" baseline="0">
                <a:solidFill>
                  <a:schemeClr val="tx2"/>
                </a:solidFill>
              </a:defRPr>
            </a:lvl1pPr>
          </a:lstStyle>
          <a:p>
            <a:pPr lvl="0"/>
            <a:r>
              <a:rPr lang="nl-BE" dirty="0"/>
              <a:t>Klik om tekst toe te voegen</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dirty="0"/>
          </a:p>
          <a:p>
            <a:pPr lvl="0"/>
            <a:endParaRPr lang="nl-BE" dirty="0"/>
          </a:p>
          <a:p>
            <a:pPr lvl="0"/>
            <a:endParaRPr lang="nl-BE" dirty="0"/>
          </a:p>
        </p:txBody>
      </p:sp>
      <p:sp>
        <p:nvSpPr>
          <p:cNvPr id="26" name="TextBox 25"/>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015531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1598918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853" t="18220" r="28658" b="24963"/>
          <a:stretch/>
        </p:blipFill>
        <p:spPr>
          <a:xfrm>
            <a:off x="1" y="-1"/>
            <a:ext cx="9144000" cy="5136289"/>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itel 1"/>
          <p:cNvSpPr>
            <a:spLocks noGrp="1" noChangeAspect="1"/>
          </p:cNvSpPr>
          <p:nvPr>
            <p:ph type="ctrTitle" hasCustomPrompt="1"/>
          </p:nvPr>
        </p:nvSpPr>
        <p:spPr>
          <a:xfrm>
            <a:off x="608830" y="1445871"/>
            <a:ext cx="3766222" cy="512166"/>
          </a:xfrm>
        </p:spPr>
        <p:txBody>
          <a:bodyPr lIns="0" tIns="0" rIns="0" bIns="0" anchor="t" anchorCtr="0">
            <a:noAutofit/>
          </a:bodyPr>
          <a:lstStyle>
            <a:lvl1pPr algn="l">
              <a:defRPr sz="3000" b="1">
                <a:solidFill>
                  <a:schemeClr val="bg2"/>
                </a:solidFill>
              </a:defRPr>
            </a:lvl1pPr>
          </a:lstStyle>
          <a:p>
            <a:r>
              <a:rPr lang="nl-BE"/>
              <a:t>Titelstijl bewerken</a:t>
            </a:r>
            <a:endParaRPr lang="nl-NL"/>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a:t>Logo klant</a:t>
            </a:r>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err="1"/>
              <a:t>dd</a:t>
            </a:r>
            <a:r>
              <a:rPr lang="nl-NL"/>
              <a:t>/mm/</a:t>
            </a:r>
            <a:r>
              <a:rPr lang="nl-NL" err="1"/>
              <a:t>jjjj</a:t>
            </a:r>
            <a:endParaRPr lang="nl-NL"/>
          </a:p>
        </p:txBody>
      </p:sp>
      <p:sp>
        <p:nvSpPr>
          <p:cNvPr id="11" name="TextBox 10"/>
          <p:cNvSpPr txBox="1"/>
          <p:nvPr userDrawn="1"/>
        </p:nvSpPr>
        <p:spPr>
          <a:xfrm>
            <a:off x="84290" y="4655122"/>
            <a:ext cx="619711" cy="276999"/>
          </a:xfrm>
          <a:prstGeom prst="rect">
            <a:avLst/>
          </a:prstGeom>
          <a:noFill/>
        </p:spPr>
        <p:txBody>
          <a:bodyPr wrap="square" rtlCol="0">
            <a:spAutoFit/>
          </a:bodyPr>
          <a:lstStyle/>
          <a:p>
            <a:pPr algn="ctr"/>
            <a:fld id="{A226952C-1BC3-884E-A148-110AD65937AB}"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3177150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361" b="9581"/>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685925" y="1585695"/>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01</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02</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03</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04</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05</a:t>
            </a:r>
          </a:p>
        </p:txBody>
      </p:sp>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p:spPr>
        <p:txBody>
          <a:bodyPr/>
          <a:lstStyle>
            <a:lvl1pPr>
              <a:defRPr sz="3200" baseline="0">
                <a:solidFill>
                  <a:schemeClr val="bg2"/>
                </a:solidFill>
              </a:defRPr>
            </a:lvl1pPr>
          </a:lstStyle>
          <a:p>
            <a:r>
              <a:rPr lang="nl-BE"/>
              <a:t>Agenda</a:t>
            </a:r>
            <a:endParaRPr lang="nl-NL"/>
          </a:p>
        </p:txBody>
      </p:sp>
      <p:sp>
        <p:nvSpPr>
          <p:cNvPr id="22" name="Tijdelijke aanduiding voor tekst 8"/>
          <p:cNvSpPr>
            <a:spLocks noGrp="1" noChangeAspect="1"/>
          </p:cNvSpPr>
          <p:nvPr>
            <p:ph type="body" sz="quarter" idx="11" hasCustomPrompt="1"/>
          </p:nvPr>
        </p:nvSpPr>
        <p:spPr>
          <a:xfrm>
            <a:off x="5585291" y="1596962"/>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a:t>Item 06</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07</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08</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09</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a:t>Item 10</a:t>
            </a:r>
          </a:p>
        </p:txBody>
      </p:sp>
    </p:spTree>
    <p:extLst>
      <p:ext uri="{BB962C8B-B14F-4D97-AF65-F5344CB8AC3E}">
        <p14:creationId xmlns:p14="http://schemas.microsoft.com/office/powerpoint/2010/main" val="938767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a:t>Titelstijl bewerken</a:t>
            </a:r>
            <a:endParaRPr lang="nl-NL"/>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205345" y="1249752"/>
            <a:ext cx="6742800" cy="2937600"/>
          </a:xfrm>
        </p:spPr>
        <p:txBody>
          <a:bodyPr lIns="0" tIns="0" rIns="0" bIns="0">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a:solidFill>
                  <a:schemeClr val="tx2"/>
                </a:solidFill>
              </a:defRPr>
            </a:lvl1pPr>
          </a:lstStyle>
          <a:p>
            <a:pPr lvl="0"/>
            <a:r>
              <a:rPr lang="nl-BE"/>
              <a:t>Item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a:pPr>
            <a:endParaRPr lang="nl-BE"/>
          </a:p>
          <a:p>
            <a:pPr lvl="0"/>
            <a:endParaRPr lang="nl-BE"/>
          </a:p>
          <a:p>
            <a:pPr lvl="0"/>
            <a:endParaRPr lang="nl-BE"/>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75703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Klantenca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a:solidFill>
                <a:schemeClr val="bg2"/>
              </a:solidFill>
            </a:endParaRPr>
          </a:p>
        </p:txBody>
      </p:sp>
    </p:spTree>
    <p:extLst>
      <p:ext uri="{BB962C8B-B14F-4D97-AF65-F5344CB8AC3E}">
        <p14:creationId xmlns:p14="http://schemas.microsoft.com/office/powerpoint/2010/main" val="1391007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29" name="Picture Placeholder 15"/>
          <p:cNvPicPr>
            <a:picLocks noChangeAspect="1"/>
          </p:cNvPicPr>
          <p:nvPr userDrawn="1"/>
        </p:nvPicPr>
        <p:blipFill rotWithShape="1">
          <a:blip r:embed="rId2">
            <a:extLst>
              <a:ext uri="{28A0092B-C50C-407E-A947-70E740481C1C}">
                <a14:useLocalDpi xmlns:a14="http://schemas.microsoft.com/office/drawing/2010/main" val="0"/>
              </a:ext>
            </a:extLst>
          </a:blip>
          <a:srcRect l="345" t="13644" r="12069" b="15626"/>
          <a:stretch/>
        </p:blipFill>
        <p:spPr>
          <a:xfrm>
            <a:off x="0" y="-1"/>
            <a:ext cx="9144000" cy="5148263"/>
          </a:xfrm>
          <a:prstGeom prst="rect">
            <a:avLst/>
          </a:prstGeom>
        </p:spPr>
      </p:pic>
      <p:sp>
        <p:nvSpPr>
          <p:cNvPr id="30" name="Rectangle 2"/>
          <p:cNvSpPr/>
          <p:nvPr userDrawn="1"/>
        </p:nvSpPr>
        <p:spPr>
          <a:xfrm>
            <a:off x="2" y="3335356"/>
            <a:ext cx="9150094" cy="1827177"/>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1 w 9129665"/>
              <a:gd name="connsiteY0" fmla="*/ 1214370 h 1669421"/>
              <a:gd name="connsiteX1" fmla="*/ 9129665 w 9129665"/>
              <a:gd name="connsiteY1" fmla="*/ 0 h 1669421"/>
              <a:gd name="connsiteX2" fmla="*/ 9124463 w 9129665"/>
              <a:gd name="connsiteY2" fmla="*/ 1669421 h 1669421"/>
              <a:gd name="connsiteX3" fmla="*/ 0 w 9129665"/>
              <a:gd name="connsiteY3" fmla="*/ 1667599 h 1669421"/>
              <a:gd name="connsiteX4" fmla="*/ 1 w 9129665"/>
              <a:gd name="connsiteY4" fmla="*/ 1214370 h 1669421"/>
              <a:gd name="connsiteX0" fmla="*/ 1 w 9131874"/>
              <a:gd name="connsiteY0" fmla="*/ 1214370 h 1669421"/>
              <a:gd name="connsiteX1" fmla="*/ 9129665 w 9131874"/>
              <a:gd name="connsiteY1" fmla="*/ 0 h 1669421"/>
              <a:gd name="connsiteX2" fmla="*/ 9124463 w 9131874"/>
              <a:gd name="connsiteY2" fmla="*/ 1669421 h 1669421"/>
              <a:gd name="connsiteX3" fmla="*/ 0 w 9131874"/>
              <a:gd name="connsiteY3" fmla="*/ 1667599 h 1669421"/>
              <a:gd name="connsiteX4" fmla="*/ 1 w 9131874"/>
              <a:gd name="connsiteY4" fmla="*/ 1214370 h 1669421"/>
              <a:gd name="connsiteX0" fmla="*/ 1 w 9131874"/>
              <a:gd name="connsiteY0" fmla="*/ 1214370 h 1835909"/>
              <a:gd name="connsiteX1" fmla="*/ 9129665 w 9131874"/>
              <a:gd name="connsiteY1" fmla="*/ 0 h 1835909"/>
              <a:gd name="connsiteX2" fmla="*/ 9124463 w 9131874"/>
              <a:gd name="connsiteY2" fmla="*/ 1669421 h 1835909"/>
              <a:gd name="connsiteX3" fmla="*/ 0 w 9131874"/>
              <a:gd name="connsiteY3" fmla="*/ 1835908 h 1835909"/>
              <a:gd name="connsiteX4" fmla="*/ 1 w 9131874"/>
              <a:gd name="connsiteY4" fmla="*/ 1214370 h 1835909"/>
              <a:gd name="connsiteX0" fmla="*/ 1 w 9131874"/>
              <a:gd name="connsiteY0" fmla="*/ 1214370 h 1849752"/>
              <a:gd name="connsiteX1" fmla="*/ 9129665 w 9131874"/>
              <a:gd name="connsiteY1" fmla="*/ 0 h 1849752"/>
              <a:gd name="connsiteX2" fmla="*/ 9124463 w 9131874"/>
              <a:gd name="connsiteY2" fmla="*/ 1849752 h 1849752"/>
              <a:gd name="connsiteX3" fmla="*/ 0 w 9131874"/>
              <a:gd name="connsiteY3" fmla="*/ 1835908 h 1849752"/>
              <a:gd name="connsiteX4" fmla="*/ 1 w 9131874"/>
              <a:gd name="connsiteY4" fmla="*/ 1214370 h 184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874" h="1849752">
                <a:moveTo>
                  <a:pt x="1" y="1214370"/>
                </a:moveTo>
                <a:lnTo>
                  <a:pt x="9129665" y="0"/>
                </a:lnTo>
                <a:cubicBezTo>
                  <a:pt x="9135256" y="907022"/>
                  <a:pt x="9129012" y="958159"/>
                  <a:pt x="9124463" y="1849752"/>
                </a:cubicBezTo>
                <a:lnTo>
                  <a:pt x="0" y="1835908"/>
                </a:lnTo>
                <a:cubicBezTo>
                  <a:pt x="0" y="1349199"/>
                  <a:pt x="1" y="1701079"/>
                  <a:pt x="1" y="121437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1"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71112"/>
            <a:ext cx="1513731" cy="710233"/>
          </a:xfrm>
          <a:prstGeom prst="rect">
            <a:avLst/>
          </a:prstGeom>
        </p:spPr>
      </p:pic>
      <p:sp>
        <p:nvSpPr>
          <p:cNvPr id="33" name="Shape 989"/>
          <p:cNvSpPr/>
          <p:nvPr/>
        </p:nvSpPr>
        <p:spPr>
          <a:xfrm>
            <a:off x="567995" y="-232756"/>
            <a:ext cx="3799431" cy="3989053"/>
          </a:xfrm>
          <a:custGeom>
            <a:avLst/>
            <a:gdLst>
              <a:gd name="connsiteX0" fmla="*/ 0 w 3799431"/>
              <a:gd name="connsiteY0" fmla="*/ 0 h 3524596"/>
              <a:gd name="connsiteX1" fmla="*/ 3799431 w 3799431"/>
              <a:gd name="connsiteY1" fmla="*/ 0 h 3524596"/>
              <a:gd name="connsiteX2" fmla="*/ 3799431 w 3799431"/>
              <a:gd name="connsiteY2" fmla="*/ 3524596 h 3524596"/>
              <a:gd name="connsiteX3" fmla="*/ 0 w 3799431"/>
              <a:gd name="connsiteY3" fmla="*/ 3524596 h 3524596"/>
              <a:gd name="connsiteX4" fmla="*/ 0 w 3799431"/>
              <a:gd name="connsiteY4" fmla="*/ 0 h 3524596"/>
              <a:gd name="connsiteX0" fmla="*/ 0 w 3799431"/>
              <a:gd name="connsiteY0" fmla="*/ 0 h 3989053"/>
              <a:gd name="connsiteX1" fmla="*/ 3799431 w 3799431"/>
              <a:gd name="connsiteY1" fmla="*/ 0 h 3989053"/>
              <a:gd name="connsiteX2" fmla="*/ 3799431 w 3799431"/>
              <a:gd name="connsiteY2" fmla="*/ 3524596 h 3989053"/>
              <a:gd name="connsiteX3" fmla="*/ 0 w 3799431"/>
              <a:gd name="connsiteY3" fmla="*/ 3989053 h 3989053"/>
              <a:gd name="connsiteX4" fmla="*/ 0 w 3799431"/>
              <a:gd name="connsiteY4" fmla="*/ 0 h 39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431" h="3989053">
                <a:moveTo>
                  <a:pt x="0" y="0"/>
                </a:moveTo>
                <a:lnTo>
                  <a:pt x="3799431" y="0"/>
                </a:lnTo>
                <a:lnTo>
                  <a:pt x="3799431" y="3524596"/>
                </a:lnTo>
                <a:lnTo>
                  <a:pt x="0" y="3989053"/>
                </a:lnTo>
                <a:lnTo>
                  <a:pt x="0" y="0"/>
                </a:lnTo>
                <a:close/>
              </a:path>
            </a:pathLst>
          </a:custGeom>
          <a:solidFill>
            <a:schemeClr val="accent1">
              <a:alpha val="90000"/>
            </a:schemeClr>
          </a:solidFill>
          <a:ln w="12700">
            <a:miter lim="400000"/>
          </a:ln>
          <a:effectLst>
            <a:outerShdw blurRad="330200" dist="117724" dir="5400000" rotWithShape="0">
              <a:srgbClr val="000000">
                <a:alpha val="32001"/>
              </a:srgbClr>
            </a:outerShdw>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lang="en-US" sz="1200"/>
          </a:p>
        </p:txBody>
      </p:sp>
      <p:sp>
        <p:nvSpPr>
          <p:cNvPr id="34" name="Shape 990"/>
          <p:cNvSpPr/>
          <p:nvPr/>
        </p:nvSpPr>
        <p:spPr>
          <a:xfrm>
            <a:off x="567995" y="1166735"/>
            <a:ext cx="3799430"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80000"/>
              </a:lnSpc>
              <a:defRPr sz="10000" b="1" baseline="0">
                <a:solidFill>
                  <a:srgbClr val="FFFFFF"/>
                </a:solidFill>
              </a:defRPr>
            </a:lvl1pPr>
          </a:lstStyle>
          <a:p>
            <a:r>
              <a:rPr lang="nl-BE" sz="4000" b="0"/>
              <a:t>Bedankt!</a:t>
            </a:r>
          </a:p>
        </p:txBody>
      </p:sp>
      <p:sp>
        <p:nvSpPr>
          <p:cNvPr id="36" name="TextBox 35">
            <a:hlinkClick r:id="rId4"/>
          </p:cNvPr>
          <p:cNvSpPr txBox="1"/>
          <p:nvPr userDrawn="1"/>
        </p:nvSpPr>
        <p:spPr>
          <a:xfrm>
            <a:off x="561081" y="2422509"/>
            <a:ext cx="3799431" cy="369332"/>
          </a:xfrm>
          <a:prstGeom prst="rect">
            <a:avLst/>
          </a:prstGeom>
          <a:noFill/>
        </p:spPr>
        <p:txBody>
          <a:bodyPr wrap="square" rtlCol="0">
            <a:spAutoFit/>
          </a:bodyPr>
          <a:lstStyle/>
          <a:p>
            <a:pPr algn="ctr"/>
            <a:r>
              <a:rPr lang="nl-BE" u="sng">
                <a:solidFill>
                  <a:schemeClr val="bg2"/>
                </a:solidFill>
              </a:rPr>
              <a:t>www.attentia.be</a:t>
            </a:r>
          </a:p>
        </p:txBody>
      </p:sp>
      <p:pic>
        <p:nvPicPr>
          <p:cNvPr id="37" name="Picture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7866" y="1967895"/>
            <a:ext cx="361937" cy="361243"/>
          </a:xfrm>
          <a:prstGeom prst="rect">
            <a:avLst/>
          </a:prstGeom>
        </p:spPr>
      </p:pic>
      <p:pic>
        <p:nvPicPr>
          <p:cNvPr id="38" name="Picture 3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7771" y="1972440"/>
            <a:ext cx="361937" cy="361243"/>
          </a:xfrm>
          <a:prstGeom prst="rect">
            <a:avLst/>
          </a:prstGeom>
        </p:spPr>
      </p:pic>
      <p:pic>
        <p:nvPicPr>
          <p:cNvPr id="39" name="Picture 3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37676" y="1967895"/>
            <a:ext cx="361937" cy="361243"/>
          </a:xfrm>
          <a:prstGeom prst="rect">
            <a:avLst/>
          </a:prstGeom>
        </p:spPr>
      </p:pic>
      <p:sp>
        <p:nvSpPr>
          <p:cNvPr id="40" name="TextBox 39"/>
          <p:cNvSpPr txBox="1"/>
          <p:nvPr userDrawn="1"/>
        </p:nvSpPr>
        <p:spPr>
          <a:xfrm>
            <a:off x="503305" y="4681792"/>
            <a:ext cx="6767462" cy="553998"/>
          </a:xfrm>
          <a:prstGeom prst="rect">
            <a:avLst/>
          </a:prstGeom>
          <a:noFill/>
        </p:spPr>
        <p:txBody>
          <a:bodyPr wrap="square" rtlCol="0" anchor="t">
            <a:spAutoFit/>
          </a:bodyPr>
          <a:lstStyle/>
          <a:p>
            <a:r>
              <a:rPr lang="en-US" sz="1000" err="1">
                <a:hlinkClick r:id="rId8"/>
              </a:rPr>
              <a:t>linkedin.com</a:t>
            </a:r>
            <a:r>
              <a:rPr lang="en-US" sz="1000">
                <a:hlinkClick r:id="rId8"/>
              </a:rPr>
              <a:t>/company/</a:t>
            </a:r>
            <a:r>
              <a:rPr lang="en-US" sz="1000" err="1">
                <a:hlinkClick r:id="rId8"/>
              </a:rPr>
              <a:t>attentia</a:t>
            </a:r>
            <a:r>
              <a:rPr lang="en-US" sz="1000"/>
              <a:t> ● </a:t>
            </a:r>
            <a:r>
              <a:rPr lang="en-US" sz="1000" err="1">
                <a:hlinkClick r:id="rId9"/>
              </a:rPr>
              <a:t>facebook.com</a:t>
            </a:r>
            <a:r>
              <a:rPr lang="en-US" sz="1000">
                <a:hlinkClick r:id="rId9"/>
              </a:rPr>
              <a:t>/</a:t>
            </a:r>
            <a:r>
              <a:rPr lang="en-US" sz="1000" err="1">
                <a:hlinkClick r:id="rId9"/>
              </a:rPr>
              <a:t>AttentiaGroup</a:t>
            </a:r>
            <a:r>
              <a:rPr lang="en-US" sz="1000"/>
              <a:t> ● </a:t>
            </a:r>
            <a:r>
              <a:rPr lang="en-US" sz="1000" err="1">
                <a:hlinkClick r:id="rId10"/>
              </a:rPr>
              <a:t>twitter.com</a:t>
            </a:r>
            <a:r>
              <a:rPr lang="en-US" sz="1000">
                <a:hlinkClick r:id="rId10"/>
              </a:rPr>
              <a:t>/</a:t>
            </a:r>
            <a:r>
              <a:rPr lang="en-US" sz="1000" err="1">
                <a:hlinkClick r:id="rId10"/>
              </a:rPr>
              <a:t>attentianl</a:t>
            </a:r>
            <a:endParaRPr lang="en-US" sz="1000"/>
          </a:p>
          <a:p>
            <a:endParaRPr lang="en-US" sz="1000"/>
          </a:p>
          <a:p>
            <a:endParaRPr sz="1000"/>
          </a:p>
        </p:txBody>
      </p:sp>
    </p:spTree>
    <p:extLst>
      <p:ext uri="{BB962C8B-B14F-4D97-AF65-F5344CB8AC3E}">
        <p14:creationId xmlns:p14="http://schemas.microsoft.com/office/powerpoint/2010/main" val="493029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02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3056930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el hoofdstuk 2">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5610"/>
          <a:stretch/>
        </p:blipFill>
        <p:spPr>
          <a:xfrm>
            <a:off x="0" y="-14966"/>
            <a:ext cx="9166002" cy="5163230"/>
          </a:xfrm>
          <a:prstGeom prst="rect">
            <a:avLst/>
          </a:prstGeom>
        </p:spPr>
      </p:pic>
      <p:sp>
        <p:nvSpPr>
          <p:cNvPr id="9" name="Rectangle 8"/>
          <p:cNvSpPr/>
          <p:nvPr userDrawn="1"/>
        </p:nvSpPr>
        <p:spPr>
          <a:xfrm>
            <a:off x="0" y="-14967"/>
            <a:ext cx="9166002" cy="5163230"/>
          </a:xfrm>
          <a:prstGeom prst="rect">
            <a:avLst/>
          </a:pr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a:t>Titelstijl van model bewerken</a:t>
            </a: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51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340917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hoofdstuk 2">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966"/>
            <a:ext cx="9166002" cy="5163230"/>
          </a:xfrm>
          <a:prstGeom prst="rect">
            <a:avLst/>
          </a:prstGeom>
        </p:spPr>
      </p:pic>
      <p:sp>
        <p:nvSpPr>
          <p:cNvPr id="9" name="Rectangle 8"/>
          <p:cNvSpPr/>
          <p:nvPr userDrawn="1"/>
        </p:nvSpPr>
        <p:spPr>
          <a:xfrm>
            <a:off x="0" y="-14967"/>
            <a:ext cx="9166002" cy="5163230"/>
          </a:xfrm>
          <a:prstGeom prst="rect">
            <a:avLst/>
          </a:pr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a:prstGeom prst="rect">
            <a:avLst/>
          </a:prstGeo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0510"/>
            <a:ext cx="860062" cy="5148263"/>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4598243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el hoofdstuk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 r="28" b="15529"/>
          <a:stretch/>
        </p:blipFill>
        <p:spPr>
          <a:xfrm>
            <a:off x="1" y="0"/>
            <a:ext cx="9144000" cy="5148263"/>
          </a:xfrm>
          <a:prstGeom prst="rect">
            <a:avLst/>
          </a:prstGeom>
        </p:spPr>
      </p:pic>
      <p:sp>
        <p:nvSpPr>
          <p:cNvPr id="9" name="Rectangle 8"/>
          <p:cNvSpPr/>
          <p:nvPr userDrawn="1"/>
        </p:nvSpPr>
        <p:spPr>
          <a:xfrm>
            <a:off x="1" y="0"/>
            <a:ext cx="9144000" cy="5148263"/>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a:t>Titelstijl van model bewerken</a:t>
            </a: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1350882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numCol="2" rtlCol="0" anchor="ctr"/>
          <a:lstStyle/>
          <a:p>
            <a:pPr algn="ctr"/>
            <a:endParaRPr/>
          </a:p>
        </p:txBody>
      </p:sp>
      <p:sp>
        <p:nvSpPr>
          <p:cNvPr id="9" name="Tijdelijke aanduiding voor tekst 8"/>
          <p:cNvSpPr>
            <a:spLocks noGrp="1" noChangeAspect="1"/>
          </p:cNvSpPr>
          <p:nvPr>
            <p:ph type="body" sz="quarter" idx="10" hasCustomPrompt="1"/>
          </p:nvPr>
        </p:nvSpPr>
        <p:spPr>
          <a:xfrm>
            <a:off x="1205346" y="1585696"/>
            <a:ext cx="7595754" cy="2676867"/>
          </a:xfrm>
          <a:prstGeom prst="rect">
            <a:avLst/>
          </a:prstGeom>
        </p:spPr>
        <p:txBody>
          <a:bodyPr lIns="0" tIns="0" rIns="0" bIns="0" numCol="2">
            <a:noAutofit/>
          </a:bodyPr>
          <a:lstStyle>
            <a:lvl1pPr marL="342900" marR="0" indent="-342900" algn="l" defTabSz="457200" rtl="0" eaLnBrk="1" fontAlgn="auto" latinLnBrk="0" hangingPunct="1">
              <a:lnSpc>
                <a:spcPct val="200000"/>
              </a:lnSpc>
              <a:spcBef>
                <a:spcPct val="20000"/>
              </a:spcBef>
              <a:spcAft>
                <a:spcPts val="0"/>
              </a:spcAft>
              <a:buClr>
                <a:schemeClr val="accent1"/>
              </a:buClr>
              <a:buSzPct val="120000"/>
              <a:buFont typeface="+mj-lt"/>
              <a:buAutoNum type="arabicPeriod"/>
              <a:tabLst/>
              <a:defRPr sz="1600" b="0" kern="0" baseline="0">
                <a:solidFill>
                  <a:schemeClr val="bg2"/>
                </a:solidFill>
              </a:defRPr>
            </a:lvl1pPr>
            <a:lvl2pPr>
              <a:buClr>
                <a:schemeClr val="accent1"/>
              </a:buClr>
              <a:buFont typeface="Arial" charset="0"/>
              <a:buChar char="•"/>
              <a:defRPr sz="1200" baseline="0">
                <a:solidFill>
                  <a:schemeClr val="bg2"/>
                </a:solidFill>
              </a:defRPr>
            </a:lvl2pPr>
          </a:lstStyle>
          <a:p>
            <a:pPr lvl="0"/>
            <a:r>
              <a:rPr lang="nl-BE" dirty="0"/>
              <a:t>Item</a:t>
            </a:r>
          </a:p>
          <a:p>
            <a:pPr lvl="1"/>
            <a:r>
              <a:rPr lang="nl-BE" dirty="0"/>
              <a:t>subitem1</a:t>
            </a:r>
          </a:p>
          <a:p>
            <a:pPr lvl="0"/>
            <a:r>
              <a:rPr lang="nl-BE" dirty="0"/>
              <a:t>Item</a:t>
            </a:r>
          </a:p>
          <a:p>
            <a:pPr lvl="0"/>
            <a:r>
              <a:rPr lang="nl-BE" dirty="0"/>
              <a:t>Item </a:t>
            </a:r>
          </a:p>
          <a:p>
            <a:pPr lvl="0"/>
            <a:r>
              <a:rPr lang="nl-BE" dirty="0"/>
              <a:t>Item </a:t>
            </a:r>
          </a:p>
          <a:p>
            <a:pPr lvl="0"/>
            <a:r>
              <a:rPr lang="nl-BE" dirty="0"/>
              <a:t>Item</a:t>
            </a:r>
          </a:p>
          <a:p>
            <a:pPr lvl="0"/>
            <a:r>
              <a:rPr lang="nl-BE" dirty="0"/>
              <a:t>Item</a:t>
            </a:r>
          </a:p>
          <a:p>
            <a:pPr lvl="0"/>
            <a:r>
              <a:rPr lang="nl-BE" dirty="0"/>
              <a:t>Item</a:t>
            </a:r>
          </a:p>
          <a:p>
            <a:pPr lvl="0"/>
            <a:r>
              <a:rPr lang="nl-BE" dirty="0"/>
              <a:t>Item</a:t>
            </a:r>
          </a:p>
          <a:p>
            <a:pPr lvl="0"/>
            <a:r>
              <a:rPr lang="nl-BE" dirty="0"/>
              <a:t>Item</a:t>
            </a:r>
          </a:p>
          <a:p>
            <a:pPr lvl="0"/>
            <a:r>
              <a:rPr lang="nl-BE" dirty="0"/>
              <a:t>Item </a:t>
            </a:r>
          </a:p>
          <a:p>
            <a:pPr lvl="0"/>
            <a:endParaRPr lang="nl-BE" dirty="0"/>
          </a:p>
        </p:txBody>
      </p:sp>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a:prstGeom prst="rect">
            <a:avLst/>
          </a:prstGeom>
        </p:spPr>
        <p:txBody>
          <a:bodyPr/>
          <a:lstStyle>
            <a:lvl1pPr>
              <a:defRPr sz="3200" baseline="0">
                <a:solidFill>
                  <a:schemeClr val="bg2"/>
                </a:solidFill>
              </a:defRPr>
            </a:lvl1pPr>
          </a:lstStyle>
          <a:p>
            <a:r>
              <a:rPr lang="nl-BE" dirty="0"/>
              <a:t>Agenda</a:t>
            </a:r>
            <a:endParaRPr lang="nl-NL" dirty="0"/>
          </a:p>
        </p:txBody>
      </p:sp>
    </p:spTree>
    <p:extLst>
      <p:ext uri="{BB962C8B-B14F-4D97-AF65-F5344CB8AC3E}">
        <p14:creationId xmlns:p14="http://schemas.microsoft.com/office/powerpoint/2010/main" val="753925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85800" y="1716088"/>
            <a:ext cx="7772400" cy="858044"/>
          </a:xfrm>
        </p:spPr>
        <p:txBody>
          <a:bodyPr/>
          <a:lstStyle>
            <a:lvl1pPr>
              <a:defRPr/>
            </a:lvl1pPr>
          </a:lstStyle>
          <a:p>
            <a:r>
              <a:rPr lang="en-US"/>
              <a:t>Titelstijl van model bewerken</a:t>
            </a:r>
          </a:p>
        </p:txBody>
      </p:sp>
      <p:sp>
        <p:nvSpPr>
          <p:cNvPr id="4100" name="Rectangle 4"/>
          <p:cNvSpPr>
            <a:spLocks noGrp="1" noChangeArrowheads="1"/>
          </p:cNvSpPr>
          <p:nvPr>
            <p:ph type="subTitle" idx="1"/>
          </p:nvPr>
        </p:nvSpPr>
        <p:spPr>
          <a:xfrm>
            <a:off x="1371600" y="2917349"/>
            <a:ext cx="6400800" cy="1315667"/>
          </a:xfrm>
        </p:spPr>
        <p:txBody>
          <a:bodyPr/>
          <a:lstStyle>
            <a:lvl1pPr marL="0" indent="0" algn="ctr">
              <a:buFont typeface="Arial" charset="0"/>
              <a:buNone/>
              <a:defRPr/>
            </a:lvl1pPr>
          </a:lstStyle>
          <a:p>
            <a:r>
              <a:rPr lang="en-US"/>
              <a:t>Klik om de titelstijl van het model te bewerken</a:t>
            </a:r>
          </a:p>
        </p:txBody>
      </p:sp>
      <p:sp>
        <p:nvSpPr>
          <p:cNvPr id="5" name="Rectangle 5"/>
          <p:cNvSpPr>
            <a:spLocks noGrp="1" noChangeArrowheads="1"/>
          </p:cNvSpPr>
          <p:nvPr>
            <p:ph type="dt" sz="half" idx="10"/>
          </p:nvPr>
        </p:nvSpPr>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p:txBody>
          <a:bodyPr/>
          <a:lstStyle>
            <a:lvl1pPr>
              <a:defRPr/>
            </a:lvl1pPr>
          </a:lstStyle>
          <a:p>
            <a:pPr>
              <a:defRPr/>
            </a:pPr>
            <a:fld id="{A08D3A5F-8A08-4E2F-8156-019F3878759E}" type="slidenum">
              <a:rPr lang="en-US"/>
              <a:pPr>
                <a:defRPr/>
              </a:pPr>
              <a:t>‹nr.›</a:t>
            </a:fld>
            <a:endParaRPr lang="en-US" dirty="0"/>
          </a:p>
        </p:txBody>
      </p:sp>
    </p:spTree>
    <p:extLst>
      <p:ext uri="{BB962C8B-B14F-4D97-AF65-F5344CB8AC3E}">
        <p14:creationId xmlns:p14="http://schemas.microsoft.com/office/powerpoint/2010/main" val="3040998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9164F532-855E-41D7-961B-7E399DFFE192}" type="slidenum">
              <a:rPr lang="en-US"/>
              <a:pPr>
                <a:defRPr/>
              </a:pPr>
              <a:t>‹nr.›</a:t>
            </a:fld>
            <a:endParaRPr lang="en-US" dirty="0"/>
          </a:p>
        </p:txBody>
      </p:sp>
    </p:spTree>
    <p:extLst>
      <p:ext uri="{BB962C8B-B14F-4D97-AF65-F5344CB8AC3E}">
        <p14:creationId xmlns:p14="http://schemas.microsoft.com/office/powerpoint/2010/main" val="903108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7"/>
            <a:ext cx="77724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49D95B31-C5A0-4CB3-9F23-E4F2CAD98065}" type="slidenum">
              <a:rPr lang="en-US"/>
              <a:pPr>
                <a:defRPr/>
              </a:pPr>
              <a:t>‹nr.›</a:t>
            </a:fld>
            <a:endParaRPr lang="en-US" dirty="0"/>
          </a:p>
        </p:txBody>
      </p:sp>
    </p:spTree>
    <p:extLst>
      <p:ext uri="{BB962C8B-B14F-4D97-AF65-F5344CB8AC3E}">
        <p14:creationId xmlns:p14="http://schemas.microsoft.com/office/powerpoint/2010/main" val="1166492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7276"/>
            <a:ext cx="3810000" cy="308895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7276"/>
            <a:ext cx="3810000" cy="308895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6073EAE1-B0EB-4F7E-B8A5-4DF44ADAFBAD}" type="slidenum">
              <a:rPr lang="en-US"/>
              <a:pPr>
                <a:defRPr/>
              </a:pPr>
              <a:t>‹nr.›</a:t>
            </a:fld>
            <a:endParaRPr lang="en-US" dirty="0"/>
          </a:p>
        </p:txBody>
      </p:sp>
    </p:spTree>
    <p:extLst>
      <p:ext uri="{BB962C8B-B14F-4D97-AF65-F5344CB8AC3E}">
        <p14:creationId xmlns:p14="http://schemas.microsoft.com/office/powerpoint/2010/main" val="3720053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70"/>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FE82C688-A703-4C28-87CA-A3F98C91665D}" type="slidenum">
              <a:rPr lang="en-US"/>
              <a:pPr>
                <a:defRPr/>
              </a:pPr>
              <a:t>‹nr.›</a:t>
            </a:fld>
            <a:endParaRPr lang="en-US" dirty="0"/>
          </a:p>
        </p:txBody>
      </p:sp>
    </p:spTree>
    <p:extLst>
      <p:ext uri="{BB962C8B-B14F-4D97-AF65-F5344CB8AC3E}">
        <p14:creationId xmlns:p14="http://schemas.microsoft.com/office/powerpoint/2010/main" val="634133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035B8987-A2ED-489C-AB62-38C004C92AAE}" type="slidenum">
              <a:rPr lang="en-US"/>
              <a:pPr>
                <a:defRPr/>
              </a:pPr>
              <a:t>‹nr.›</a:t>
            </a:fld>
            <a:endParaRPr lang="en-US" dirty="0"/>
          </a:p>
        </p:txBody>
      </p:sp>
    </p:spTree>
    <p:extLst>
      <p:ext uri="{BB962C8B-B14F-4D97-AF65-F5344CB8AC3E}">
        <p14:creationId xmlns:p14="http://schemas.microsoft.com/office/powerpoint/2010/main" val="198190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253B2E2B-C7D1-434D-ADD8-75115B02B1BA}" type="slidenum">
              <a:rPr lang="en-US"/>
              <a:pPr>
                <a:defRPr/>
              </a:pPr>
              <a:t>‹nr.›</a:t>
            </a:fld>
            <a:endParaRPr lang="en-US" dirty="0"/>
          </a:p>
        </p:txBody>
      </p:sp>
    </p:spTree>
    <p:extLst>
      <p:ext uri="{BB962C8B-B14F-4D97-AF65-F5344CB8AC3E}">
        <p14:creationId xmlns:p14="http://schemas.microsoft.com/office/powerpoint/2010/main" val="50734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79"/>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3"/>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5563A5B0-3A7A-4340-8275-B8CA8D6B67A5}" type="slidenum">
              <a:rPr lang="en-US"/>
              <a:pPr>
                <a:defRPr/>
              </a:pPr>
              <a:t>‹nr.›</a:t>
            </a:fld>
            <a:endParaRPr lang="en-US" dirty="0"/>
          </a:p>
        </p:txBody>
      </p:sp>
    </p:spTree>
    <p:extLst>
      <p:ext uri="{BB962C8B-B14F-4D97-AF65-F5344CB8AC3E}">
        <p14:creationId xmlns:p14="http://schemas.microsoft.com/office/powerpoint/2010/main" val="74671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1" name="Text Placeholder 2"/>
          <p:cNvSpPr>
            <a:spLocks noGrp="1"/>
          </p:cNvSpPr>
          <p:nvPr>
            <p:ph type="body" sz="quarter" idx="10"/>
          </p:nvPr>
        </p:nvSpPr>
        <p:spPr>
          <a:xfrm>
            <a:off x="704000" y="3378590"/>
            <a:ext cx="7647519" cy="993385"/>
          </a:xfrm>
          <a:prstGeom prst="rect">
            <a:avLst/>
          </a:prstGeom>
        </p:spPr>
        <p:txBody>
          <a:bodyPr>
            <a:normAutofit/>
          </a:bodyPr>
          <a:lstStyle>
            <a:lvl1pPr>
              <a:defRPr sz="1400">
                <a:solidFill>
                  <a:schemeClr val="tx2"/>
                </a:solidFill>
              </a:defRPr>
            </a:lvl1pPr>
          </a:lstStyle>
          <a:p>
            <a:pPr marL="0" lvl="0" indent="0">
              <a:buNone/>
            </a:pPr>
            <a:r>
              <a:rPr lang="en-US"/>
              <a:t>Edit Master text styles</a:t>
            </a:r>
          </a:p>
        </p:txBody>
      </p:sp>
      <p:sp>
        <p:nvSpPr>
          <p:cNvPr id="12" name="Oval 11"/>
          <p:cNvSpPr/>
          <p:nvPr userDrawn="1"/>
        </p:nvSpPr>
        <p:spPr>
          <a:xfrm>
            <a:off x="704001"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HR</a:t>
            </a:r>
          </a:p>
        </p:txBody>
      </p:sp>
      <p:sp>
        <p:nvSpPr>
          <p:cNvPr id="13" name="Oval 12"/>
          <p:cNvSpPr/>
          <p:nvPr userDrawn="1"/>
        </p:nvSpPr>
        <p:spPr>
          <a:xfrm>
            <a:off x="2477427"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Payroll</a:t>
            </a:r>
          </a:p>
        </p:txBody>
      </p:sp>
      <p:sp>
        <p:nvSpPr>
          <p:cNvPr id="14" name="Oval 13"/>
          <p:cNvSpPr/>
          <p:nvPr userDrawn="1"/>
        </p:nvSpPr>
        <p:spPr>
          <a:xfrm>
            <a:off x="4284514"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Well-being</a:t>
            </a:r>
          </a:p>
        </p:txBody>
      </p:sp>
      <p:sp>
        <p:nvSpPr>
          <p:cNvPr id="15" name="Oval 14"/>
          <p:cNvSpPr/>
          <p:nvPr userDrawn="1"/>
        </p:nvSpPr>
        <p:spPr>
          <a:xfrm>
            <a:off x="6102910"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Health &amp; safety</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1821" y="1777799"/>
            <a:ext cx="449276" cy="44927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3837" y="1777799"/>
            <a:ext cx="550074" cy="550074"/>
          </a:xfrm>
          <a:prstGeom prst="rect">
            <a:avLst/>
          </a:prstGeom>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539872" y="1777799"/>
            <a:ext cx="469966" cy="469966"/>
          </a:xfrm>
          <a:prstGeom prst="rect">
            <a:avLst/>
          </a:prstGeom>
        </p:spPr>
      </p:pic>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85020" y="1777799"/>
            <a:ext cx="517195" cy="517195"/>
          </a:xfrm>
          <a:prstGeom prst="rect">
            <a:avLst/>
          </a:prstGeom>
        </p:spPr>
      </p:pic>
      <p:sp>
        <p:nvSpPr>
          <p:cNvPr id="21" name="Titel 1"/>
          <p:cNvSpPr txBox="1">
            <a:spLocks/>
          </p:cNvSpPr>
          <p:nvPr userDrawn="1"/>
        </p:nvSpPr>
        <p:spPr>
          <a:xfrm>
            <a:off x="704001"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Over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1699918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6"/>
            <a:ext cx="54864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9231"/>
            <a:ext cx="54864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578436DF-2B44-45FD-8760-0C63FB1C2BA7}" type="slidenum">
              <a:rPr lang="en-US"/>
              <a:pPr>
                <a:defRPr/>
              </a:pPr>
              <a:t>‹nr.›</a:t>
            </a:fld>
            <a:endParaRPr lang="en-US" dirty="0"/>
          </a:p>
        </p:txBody>
      </p:sp>
    </p:spTree>
    <p:extLst>
      <p:ext uri="{BB962C8B-B14F-4D97-AF65-F5344CB8AC3E}">
        <p14:creationId xmlns:p14="http://schemas.microsoft.com/office/powerpoint/2010/main" val="22297696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ED027A5C-C0C6-47B5-843C-8F449E566D20}" type="slidenum">
              <a:rPr lang="en-US"/>
              <a:pPr>
                <a:defRPr/>
              </a:pPr>
              <a:t>‹nr.›</a:t>
            </a:fld>
            <a:endParaRPr lang="en-US" dirty="0"/>
          </a:p>
        </p:txBody>
      </p:sp>
    </p:spTree>
    <p:extLst>
      <p:ext uri="{BB962C8B-B14F-4D97-AF65-F5344CB8AC3E}">
        <p14:creationId xmlns:p14="http://schemas.microsoft.com/office/powerpoint/2010/main" val="2978116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624"/>
            <a:ext cx="1943100" cy="41186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624"/>
            <a:ext cx="5676900" cy="4118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88F0F092-DC9D-4C7A-AC5A-E82FFE6917E8}" type="slidenum">
              <a:rPr lang="en-US"/>
              <a:pPr>
                <a:defRPr/>
              </a:pPr>
              <a:t>‹nr.›</a:t>
            </a:fld>
            <a:endParaRPr lang="en-US" dirty="0"/>
          </a:p>
        </p:txBody>
      </p:sp>
    </p:spTree>
    <p:extLst>
      <p:ext uri="{BB962C8B-B14F-4D97-AF65-F5344CB8AC3E}">
        <p14:creationId xmlns:p14="http://schemas.microsoft.com/office/powerpoint/2010/main" val="967261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853" t="18220" r="28658" b="24963"/>
          <a:stretch/>
        </p:blipFill>
        <p:spPr>
          <a:xfrm>
            <a:off x="1" y="-1"/>
            <a:ext cx="9144000" cy="5136289"/>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itel 1"/>
          <p:cNvSpPr>
            <a:spLocks noGrp="1" noChangeAspect="1"/>
          </p:cNvSpPr>
          <p:nvPr>
            <p:ph type="ctrTitle" hasCustomPrompt="1"/>
          </p:nvPr>
        </p:nvSpPr>
        <p:spPr>
          <a:xfrm>
            <a:off x="608830" y="1445871"/>
            <a:ext cx="3766222" cy="512166"/>
          </a:xfr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dirty="0"/>
              <a:t>Logo klant</a:t>
            </a:r>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
        <p:nvSpPr>
          <p:cNvPr id="11" name="TextBox 10"/>
          <p:cNvSpPr txBox="1"/>
          <p:nvPr userDrawn="1"/>
        </p:nvSpPr>
        <p:spPr>
          <a:xfrm>
            <a:off x="84290" y="4655122"/>
            <a:ext cx="619711" cy="276999"/>
          </a:xfrm>
          <a:prstGeom prst="rect">
            <a:avLst/>
          </a:prstGeom>
          <a:noFill/>
        </p:spPr>
        <p:txBody>
          <a:bodyPr wrap="square" rtlCol="0">
            <a:spAutoFit/>
          </a:bodyPr>
          <a:lstStyle/>
          <a:p>
            <a:pPr algn="ctr"/>
            <a:fld id="{A226952C-1BC3-884E-A148-110AD65937AB}"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899284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3849" r="19108" b="17950"/>
          <a:stretch/>
        </p:blipFill>
        <p:spPr>
          <a:xfrm>
            <a:off x="-5195" y="-1"/>
            <a:ext cx="9149195" cy="5145025"/>
          </a:xfrm>
          <a:prstGeom prst="rect">
            <a:avLst/>
          </a:prstGeom>
        </p:spPr>
      </p:pic>
      <p:sp>
        <p:nvSpPr>
          <p:cNvPr id="12" name="Rectangle 11"/>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noChangeAspect="1"/>
          </p:cNvSpPr>
          <p:nvPr>
            <p:ph type="ctrTitle" hasCustomPrompt="1"/>
          </p:nvPr>
        </p:nvSpPr>
        <p:spPr>
          <a:xfrm>
            <a:off x="608830" y="1445871"/>
            <a:ext cx="3766222" cy="512165"/>
          </a:xfr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pic>
        <p:nvPicPr>
          <p:cNvPr id="8"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9"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dirty="0"/>
              <a:t>Logo klant</a:t>
            </a:r>
          </a:p>
        </p:txBody>
      </p:sp>
      <p:sp>
        <p:nvSpPr>
          <p:cNvPr id="13"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14"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2004171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7180" r="10479"/>
          <a:stretch/>
        </p:blipFill>
        <p:spPr>
          <a:xfrm>
            <a:off x="1" y="0"/>
            <a:ext cx="9143999" cy="5007176"/>
          </a:xfrm>
          <a:prstGeom prst="rect">
            <a:avLst/>
          </a:prstGeom>
        </p:spPr>
      </p:pic>
      <p:sp>
        <p:nvSpPr>
          <p:cNvPr id="20" name="Rectangle 19"/>
          <p:cNvSpPr/>
          <p:nvPr userDrawn="1"/>
        </p:nvSpPr>
        <p:spPr>
          <a:xfrm>
            <a:off x="0" y="0"/>
            <a:ext cx="4795904" cy="5136288"/>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6"/>
          </a:xfrm>
        </p:spPr>
        <p:txBody>
          <a:bodyPr lIns="0" tIns="0" rIns="0" bIns="0" anchor="t" anchorCtr="0">
            <a:noAutofit/>
          </a:bodyPr>
          <a:lstStyle>
            <a:lvl1pPr algn="l">
              <a:defRPr sz="3000" b="1">
                <a:solidFill>
                  <a:schemeClr val="bg2"/>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bg2"/>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bg2"/>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23946573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5827" t="16202" r="15383" b="2703"/>
          <a:stretch/>
        </p:blipFill>
        <p:spPr>
          <a:xfrm>
            <a:off x="0" y="-1"/>
            <a:ext cx="9144000" cy="5136289"/>
          </a:xfrm>
          <a:prstGeom prst="rect">
            <a:avLst/>
          </a:prstGeom>
        </p:spPr>
      </p:pic>
      <p:sp>
        <p:nvSpPr>
          <p:cNvPr id="20" name="Rectangle 19"/>
          <p:cNvSpPr/>
          <p:nvPr userDrawn="1"/>
        </p:nvSpPr>
        <p:spPr>
          <a:xfrm>
            <a:off x="0" y="0"/>
            <a:ext cx="4795904" cy="5136288"/>
          </a:xfrm>
          <a:prstGeom prst="rect">
            <a:avLst/>
          </a:prstGeom>
          <a:solidFill>
            <a:schemeClr val="bg1">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694" y="4213687"/>
            <a:ext cx="1285560" cy="603177"/>
          </a:xfrm>
          <a:prstGeom prst="rect">
            <a:avLst/>
          </a:prstGeom>
        </p:spPr>
      </p:pic>
      <p:sp>
        <p:nvSpPr>
          <p:cNvPr id="15" name="Rectangle 2"/>
          <p:cNvSpPr/>
          <p:nvPr userDrawn="1"/>
        </p:nvSpPr>
        <p:spPr>
          <a:xfrm>
            <a:off x="-5195" y="3161148"/>
            <a:ext cx="9155386" cy="2001349"/>
          </a:xfrm>
          <a:custGeom>
            <a:avLst/>
            <a:gdLst>
              <a:gd name="connsiteX0" fmla="*/ 0 w 9144000"/>
              <a:gd name="connsiteY0" fmla="*/ 0 h 1937800"/>
              <a:gd name="connsiteX1" fmla="*/ 9144000 w 9144000"/>
              <a:gd name="connsiteY1" fmla="*/ 0 h 1937800"/>
              <a:gd name="connsiteX2" fmla="*/ 9144000 w 9144000"/>
              <a:gd name="connsiteY2" fmla="*/ 1937800 h 1937800"/>
              <a:gd name="connsiteX3" fmla="*/ 0 w 9144000"/>
              <a:gd name="connsiteY3" fmla="*/ 1937800 h 1937800"/>
              <a:gd name="connsiteX4" fmla="*/ 0 w 9144000"/>
              <a:gd name="connsiteY4" fmla="*/ 0 h 1937800"/>
              <a:gd name="connsiteX0" fmla="*/ 40944 w 9144000"/>
              <a:gd name="connsiteY0" fmla="*/ 791570 h 1937800"/>
              <a:gd name="connsiteX1" fmla="*/ 9144000 w 9144000"/>
              <a:gd name="connsiteY1" fmla="*/ 0 h 1937800"/>
              <a:gd name="connsiteX2" fmla="*/ 9144000 w 9144000"/>
              <a:gd name="connsiteY2" fmla="*/ 1937800 h 1937800"/>
              <a:gd name="connsiteX3" fmla="*/ 0 w 9144000"/>
              <a:gd name="connsiteY3" fmla="*/ 1937800 h 1937800"/>
              <a:gd name="connsiteX4" fmla="*/ 40944 w 9144000"/>
              <a:gd name="connsiteY4" fmla="*/ 791570 h 1937800"/>
              <a:gd name="connsiteX0" fmla="*/ 354843 w 9144000"/>
              <a:gd name="connsiteY0" fmla="*/ 1555845 h 1937800"/>
              <a:gd name="connsiteX1" fmla="*/ 9144000 w 9144000"/>
              <a:gd name="connsiteY1" fmla="*/ 0 h 1937800"/>
              <a:gd name="connsiteX2" fmla="*/ 9144000 w 9144000"/>
              <a:gd name="connsiteY2" fmla="*/ 1937800 h 1937800"/>
              <a:gd name="connsiteX3" fmla="*/ 0 w 9144000"/>
              <a:gd name="connsiteY3" fmla="*/ 1937800 h 1937800"/>
              <a:gd name="connsiteX4" fmla="*/ 354843 w 9144000"/>
              <a:gd name="connsiteY4" fmla="*/ 1555845 h 1937800"/>
              <a:gd name="connsiteX0" fmla="*/ 1064526 w 9144000"/>
              <a:gd name="connsiteY0" fmla="*/ 2101755 h 2101755"/>
              <a:gd name="connsiteX1" fmla="*/ 9144000 w 9144000"/>
              <a:gd name="connsiteY1" fmla="*/ 0 h 2101755"/>
              <a:gd name="connsiteX2" fmla="*/ 9144000 w 9144000"/>
              <a:gd name="connsiteY2" fmla="*/ 1937800 h 2101755"/>
              <a:gd name="connsiteX3" fmla="*/ 0 w 9144000"/>
              <a:gd name="connsiteY3" fmla="*/ 1937800 h 2101755"/>
              <a:gd name="connsiteX4" fmla="*/ 1064526 w 9144000"/>
              <a:gd name="connsiteY4" fmla="*/ 2101755 h 2101755"/>
              <a:gd name="connsiteX0" fmla="*/ 0 w 9157647"/>
              <a:gd name="connsiteY0" fmla="*/ 1555845 h 1937800"/>
              <a:gd name="connsiteX1" fmla="*/ 9157647 w 9157647"/>
              <a:gd name="connsiteY1" fmla="*/ 0 h 1937800"/>
              <a:gd name="connsiteX2" fmla="*/ 9157647 w 9157647"/>
              <a:gd name="connsiteY2" fmla="*/ 1937800 h 1937800"/>
              <a:gd name="connsiteX3" fmla="*/ 13647 w 9157647"/>
              <a:gd name="connsiteY3" fmla="*/ 1937800 h 1937800"/>
              <a:gd name="connsiteX4" fmla="*/ 0 w 9157647"/>
              <a:gd name="connsiteY4" fmla="*/ 1555845 h 1937800"/>
              <a:gd name="connsiteX0" fmla="*/ 0 w 9171295"/>
              <a:gd name="connsiteY0" fmla="*/ 286604 h 668559"/>
              <a:gd name="connsiteX1" fmla="*/ 9171295 w 9171295"/>
              <a:gd name="connsiteY1" fmla="*/ 0 h 668559"/>
              <a:gd name="connsiteX2" fmla="*/ 9157647 w 9171295"/>
              <a:gd name="connsiteY2" fmla="*/ 668559 h 668559"/>
              <a:gd name="connsiteX3" fmla="*/ 13647 w 9171295"/>
              <a:gd name="connsiteY3" fmla="*/ 668559 h 668559"/>
              <a:gd name="connsiteX4" fmla="*/ 0 w 9171295"/>
              <a:gd name="connsiteY4" fmla="*/ 286604 h 668559"/>
              <a:gd name="connsiteX0" fmla="*/ 0 w 9171295"/>
              <a:gd name="connsiteY0" fmla="*/ 1228300 h 1610255"/>
              <a:gd name="connsiteX1" fmla="*/ 9171295 w 9171295"/>
              <a:gd name="connsiteY1" fmla="*/ 0 h 1610255"/>
              <a:gd name="connsiteX2" fmla="*/ 9157647 w 9171295"/>
              <a:gd name="connsiteY2" fmla="*/ 1610255 h 1610255"/>
              <a:gd name="connsiteX3" fmla="*/ 13647 w 9171295"/>
              <a:gd name="connsiteY3" fmla="*/ 1610255 h 1610255"/>
              <a:gd name="connsiteX4" fmla="*/ 0 w 9171295"/>
              <a:gd name="connsiteY4" fmla="*/ 1228300 h 1610255"/>
              <a:gd name="connsiteX0" fmla="*/ 1 w 9171296"/>
              <a:gd name="connsiteY0" fmla="*/ 1228300 h 2688428"/>
              <a:gd name="connsiteX1" fmla="*/ 9171296 w 9171296"/>
              <a:gd name="connsiteY1" fmla="*/ 0 h 2688428"/>
              <a:gd name="connsiteX2" fmla="*/ 9157648 w 9171296"/>
              <a:gd name="connsiteY2" fmla="*/ 1610255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171296"/>
              <a:gd name="connsiteY0" fmla="*/ 1228300 h 2688428"/>
              <a:gd name="connsiteX1" fmla="*/ 9171296 w 9171296"/>
              <a:gd name="connsiteY1" fmla="*/ 0 h 2688428"/>
              <a:gd name="connsiteX2" fmla="*/ 9157648 w 9171296"/>
              <a:gd name="connsiteY2" fmla="*/ 2674780 h 2688428"/>
              <a:gd name="connsiteX3" fmla="*/ 0 w 9171296"/>
              <a:gd name="connsiteY3" fmla="*/ 2688428 h 2688428"/>
              <a:gd name="connsiteX4" fmla="*/ 1 w 9171296"/>
              <a:gd name="connsiteY4" fmla="*/ 1228300 h 2688428"/>
              <a:gd name="connsiteX0" fmla="*/ 1 w 9213913"/>
              <a:gd name="connsiteY0" fmla="*/ 1228300 h 2688428"/>
              <a:gd name="connsiteX1" fmla="*/ 9171296 w 9213913"/>
              <a:gd name="connsiteY1" fmla="*/ 0 h 2688428"/>
              <a:gd name="connsiteX2" fmla="*/ 9213628 w 9213913"/>
              <a:gd name="connsiteY2" fmla="*/ 2685999 h 2688428"/>
              <a:gd name="connsiteX3" fmla="*/ 0 w 9213913"/>
              <a:gd name="connsiteY3" fmla="*/ 2688428 h 2688428"/>
              <a:gd name="connsiteX4" fmla="*/ 1 w 9213913"/>
              <a:gd name="connsiteY4" fmla="*/ 1228300 h 2688428"/>
              <a:gd name="connsiteX0" fmla="*/ 1 w 9171296"/>
              <a:gd name="connsiteY0" fmla="*/ 1228300 h 2702829"/>
              <a:gd name="connsiteX1" fmla="*/ 9171296 w 9171296"/>
              <a:gd name="connsiteY1" fmla="*/ 0 h 2702829"/>
              <a:gd name="connsiteX2" fmla="*/ 9096071 w 9171296"/>
              <a:gd name="connsiteY2" fmla="*/ 2702829 h 2702829"/>
              <a:gd name="connsiteX3" fmla="*/ 0 w 9171296"/>
              <a:gd name="connsiteY3" fmla="*/ 2688428 h 2702829"/>
              <a:gd name="connsiteX4" fmla="*/ 1 w 9171296"/>
              <a:gd name="connsiteY4" fmla="*/ 1228300 h 2702829"/>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2688428 h 2697220"/>
              <a:gd name="connsiteX4" fmla="*/ 1 w 9175472"/>
              <a:gd name="connsiteY4" fmla="*/ 1228300 h 2697220"/>
              <a:gd name="connsiteX0" fmla="*/ 1 w 9175472"/>
              <a:gd name="connsiteY0" fmla="*/ 1228300 h 2697220"/>
              <a:gd name="connsiteX1" fmla="*/ 9171296 w 9175472"/>
              <a:gd name="connsiteY1" fmla="*/ 0 h 2697220"/>
              <a:gd name="connsiteX2" fmla="*/ 9174441 w 9175472"/>
              <a:gd name="connsiteY2" fmla="*/ 2697220 h 2697220"/>
              <a:gd name="connsiteX3" fmla="*/ 0 w 9175472"/>
              <a:gd name="connsiteY3" fmla="*/ 1811451 h 2697220"/>
              <a:gd name="connsiteX4" fmla="*/ 1 w 9175472"/>
              <a:gd name="connsiteY4" fmla="*/ 1228300 h 2697220"/>
              <a:gd name="connsiteX0" fmla="*/ 1 w 9171296"/>
              <a:gd name="connsiteY0" fmla="*/ 1228300 h 1811451"/>
              <a:gd name="connsiteX1" fmla="*/ 9171296 w 9171296"/>
              <a:gd name="connsiteY1" fmla="*/ 0 h 1811451"/>
              <a:gd name="connsiteX2" fmla="*/ 9158433 w 9171296"/>
              <a:gd name="connsiteY2" fmla="*/ 927026 h 1811451"/>
              <a:gd name="connsiteX3" fmla="*/ 0 w 9171296"/>
              <a:gd name="connsiteY3" fmla="*/ 1811451 h 1811451"/>
              <a:gd name="connsiteX4" fmla="*/ 1 w 9171296"/>
              <a:gd name="connsiteY4" fmla="*/ 1228300 h 1811451"/>
              <a:gd name="connsiteX0" fmla="*/ 1 w 9171296"/>
              <a:gd name="connsiteY0" fmla="*/ 1228300 h 1811451"/>
              <a:gd name="connsiteX1" fmla="*/ 9171296 w 9171296"/>
              <a:gd name="connsiteY1" fmla="*/ 0 h 1811451"/>
              <a:gd name="connsiteX2" fmla="*/ 9142425 w 9171296"/>
              <a:gd name="connsiteY2" fmla="*/ 1657840 h 1811451"/>
              <a:gd name="connsiteX3" fmla="*/ 0 w 9171296"/>
              <a:gd name="connsiteY3" fmla="*/ 1811451 h 1811451"/>
              <a:gd name="connsiteX4" fmla="*/ 1 w 9171296"/>
              <a:gd name="connsiteY4" fmla="*/ 1228300 h 1811451"/>
              <a:gd name="connsiteX0" fmla="*/ 1 w 9171296"/>
              <a:gd name="connsiteY0" fmla="*/ 1228300 h 1657840"/>
              <a:gd name="connsiteX1" fmla="*/ 9171296 w 9171296"/>
              <a:gd name="connsiteY1" fmla="*/ 0 h 1657840"/>
              <a:gd name="connsiteX2" fmla="*/ 9142425 w 9171296"/>
              <a:gd name="connsiteY2" fmla="*/ 1657840 h 1657840"/>
              <a:gd name="connsiteX3" fmla="*/ 0 w 9171296"/>
              <a:gd name="connsiteY3" fmla="*/ 1584087 h 1657840"/>
              <a:gd name="connsiteX4" fmla="*/ 1 w 9171296"/>
              <a:gd name="connsiteY4" fmla="*/ 1228300 h 1657840"/>
              <a:gd name="connsiteX0" fmla="*/ 1 w 9171296"/>
              <a:gd name="connsiteY0" fmla="*/ 1228300 h 1681529"/>
              <a:gd name="connsiteX1" fmla="*/ 9171296 w 9171296"/>
              <a:gd name="connsiteY1" fmla="*/ 0 h 1681529"/>
              <a:gd name="connsiteX2" fmla="*/ 9142425 w 9171296"/>
              <a:gd name="connsiteY2" fmla="*/ 1657840 h 1681529"/>
              <a:gd name="connsiteX3" fmla="*/ 0 w 9171296"/>
              <a:gd name="connsiteY3" fmla="*/ 1681529 h 1681529"/>
              <a:gd name="connsiteX4" fmla="*/ 1 w 9171296"/>
              <a:gd name="connsiteY4" fmla="*/ 1228300 h 1681529"/>
              <a:gd name="connsiteX0" fmla="*/ 1 w 9142944"/>
              <a:gd name="connsiteY0" fmla="*/ 1224656 h 1677885"/>
              <a:gd name="connsiteX1" fmla="*/ 9124595 w 9142944"/>
              <a:gd name="connsiteY1" fmla="*/ 0 h 1677885"/>
              <a:gd name="connsiteX2" fmla="*/ 9142425 w 9142944"/>
              <a:gd name="connsiteY2" fmla="*/ 1654196 h 1677885"/>
              <a:gd name="connsiteX3" fmla="*/ 0 w 9142944"/>
              <a:gd name="connsiteY3" fmla="*/ 1677885 h 1677885"/>
              <a:gd name="connsiteX4" fmla="*/ 1 w 9142944"/>
              <a:gd name="connsiteY4" fmla="*/ 1224656 h 1677885"/>
              <a:gd name="connsiteX0" fmla="*/ 1 w 9124595"/>
              <a:gd name="connsiteY0" fmla="*/ 1224656 h 1677885"/>
              <a:gd name="connsiteX1" fmla="*/ 9124595 w 9124595"/>
              <a:gd name="connsiteY1" fmla="*/ 0 h 1677885"/>
              <a:gd name="connsiteX2" fmla="*/ 9084947 w 9124595"/>
              <a:gd name="connsiteY2" fmla="*/ 1654196 h 1677885"/>
              <a:gd name="connsiteX3" fmla="*/ 0 w 9124595"/>
              <a:gd name="connsiteY3" fmla="*/ 1677885 h 1677885"/>
              <a:gd name="connsiteX4" fmla="*/ 1 w 9124595"/>
              <a:gd name="connsiteY4" fmla="*/ 1224656 h 1677885"/>
              <a:gd name="connsiteX0" fmla="*/ 1 w 9125791"/>
              <a:gd name="connsiteY0" fmla="*/ 1224656 h 1679707"/>
              <a:gd name="connsiteX1" fmla="*/ 9124595 w 9125791"/>
              <a:gd name="connsiteY1" fmla="*/ 0 h 1679707"/>
              <a:gd name="connsiteX2" fmla="*/ 9124463 w 9125791"/>
              <a:gd name="connsiteY2" fmla="*/ 1679707 h 1679707"/>
              <a:gd name="connsiteX3" fmla="*/ 0 w 9125791"/>
              <a:gd name="connsiteY3" fmla="*/ 1677885 h 1679707"/>
              <a:gd name="connsiteX4" fmla="*/ 1 w 9125791"/>
              <a:gd name="connsiteY4" fmla="*/ 1224656 h 1679707"/>
              <a:gd name="connsiteX0" fmla="*/ 3484 w 9129274"/>
              <a:gd name="connsiteY0" fmla="*/ 1224656 h 2010005"/>
              <a:gd name="connsiteX1" fmla="*/ 9128078 w 9129274"/>
              <a:gd name="connsiteY1" fmla="*/ 0 h 2010005"/>
              <a:gd name="connsiteX2" fmla="*/ 9127946 w 9129274"/>
              <a:gd name="connsiteY2" fmla="*/ 1679707 h 2010005"/>
              <a:gd name="connsiteX3" fmla="*/ 0 w 9129274"/>
              <a:gd name="connsiteY3" fmla="*/ 2010005 h 2010005"/>
              <a:gd name="connsiteX4" fmla="*/ 3484 w 9129274"/>
              <a:gd name="connsiteY4" fmla="*/ 1224656 h 2010005"/>
              <a:gd name="connsiteX0" fmla="*/ 3484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484 w 9128078"/>
              <a:gd name="connsiteY4" fmla="*/ 1224656 h 2015361"/>
              <a:gd name="connsiteX0" fmla="*/ 315 w 9128078"/>
              <a:gd name="connsiteY0" fmla="*/ 1224656 h 2015361"/>
              <a:gd name="connsiteX1" fmla="*/ 9128078 w 9128078"/>
              <a:gd name="connsiteY1" fmla="*/ 0 h 2015361"/>
              <a:gd name="connsiteX2" fmla="*/ 9124463 w 9128078"/>
              <a:gd name="connsiteY2" fmla="*/ 2015361 h 2015361"/>
              <a:gd name="connsiteX3" fmla="*/ 0 w 9128078"/>
              <a:gd name="connsiteY3" fmla="*/ 2010005 h 2015361"/>
              <a:gd name="connsiteX4" fmla="*/ 315 w 9128078"/>
              <a:gd name="connsiteY4" fmla="*/ 1224656 h 2015361"/>
              <a:gd name="connsiteX0" fmla="*/ 6652 w 9134415"/>
              <a:gd name="connsiteY0" fmla="*/ 1224656 h 2026076"/>
              <a:gd name="connsiteX1" fmla="*/ 9134415 w 9134415"/>
              <a:gd name="connsiteY1" fmla="*/ 0 h 2026076"/>
              <a:gd name="connsiteX2" fmla="*/ 9130800 w 9134415"/>
              <a:gd name="connsiteY2" fmla="*/ 2015361 h 2026076"/>
              <a:gd name="connsiteX3" fmla="*/ 0 w 9134415"/>
              <a:gd name="connsiteY3" fmla="*/ 2026076 h 2026076"/>
              <a:gd name="connsiteX4" fmla="*/ 6652 w 9134415"/>
              <a:gd name="connsiteY4" fmla="*/ 1224656 h 202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15" h="2026076">
                <a:moveTo>
                  <a:pt x="6652" y="1224656"/>
                </a:moveTo>
                <a:lnTo>
                  <a:pt x="9134415" y="0"/>
                </a:lnTo>
                <a:cubicBezTo>
                  <a:pt x="9129866" y="891593"/>
                  <a:pt x="9135349" y="1123768"/>
                  <a:pt x="9130800" y="2015361"/>
                </a:cubicBezTo>
                <a:lnTo>
                  <a:pt x="0" y="2026076"/>
                </a:lnTo>
                <a:cubicBezTo>
                  <a:pt x="0" y="1539367"/>
                  <a:pt x="6652" y="1711365"/>
                  <a:pt x="6652" y="122465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Afbeelding 7" descr="logo-groo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4523" y="4182404"/>
            <a:ext cx="1513731" cy="710233"/>
          </a:xfrm>
          <a:prstGeom prst="rect">
            <a:avLst/>
          </a:prstGeom>
        </p:spPr>
      </p:pic>
      <p:sp>
        <p:nvSpPr>
          <p:cNvPr id="17" name="Tijdelijke aanduiding voor afbeelding 12"/>
          <p:cNvSpPr>
            <a:spLocks noGrp="1" noChangeAspect="1"/>
          </p:cNvSpPr>
          <p:nvPr>
            <p:ph type="pic" sz="quarter" idx="11" hasCustomPrompt="1"/>
          </p:nvPr>
        </p:nvSpPr>
        <p:spPr>
          <a:xfrm>
            <a:off x="4795904" y="3950693"/>
            <a:ext cx="1922873" cy="941944"/>
          </a:xfrm>
        </p:spPr>
        <p:txBody>
          <a:bodyPr anchor="ctr">
            <a:normAutofit/>
          </a:bodyPr>
          <a:lstStyle>
            <a:lvl1pPr marL="0" indent="0" algn="ctr">
              <a:buNone/>
              <a:defRPr sz="1200" baseline="0"/>
            </a:lvl1pPr>
          </a:lstStyle>
          <a:p>
            <a:r>
              <a:rPr lang="nl-NL" dirty="0"/>
              <a:t>Logo klant</a:t>
            </a:r>
          </a:p>
        </p:txBody>
      </p:sp>
      <p:sp>
        <p:nvSpPr>
          <p:cNvPr id="12" name="Titel 1"/>
          <p:cNvSpPr>
            <a:spLocks noGrp="1" noChangeAspect="1"/>
          </p:cNvSpPr>
          <p:nvPr>
            <p:ph type="ctrTitle" hasCustomPrompt="1"/>
          </p:nvPr>
        </p:nvSpPr>
        <p:spPr>
          <a:xfrm>
            <a:off x="608830" y="1445871"/>
            <a:ext cx="3766222" cy="512165"/>
          </a:xfrm>
        </p:spPr>
        <p:txBody>
          <a:bodyPr lIns="0" tIns="0" rIns="0" bIns="0" anchor="t" anchorCtr="0">
            <a:noAutofit/>
          </a:bodyPr>
          <a:lstStyle>
            <a:lvl1pPr algn="l">
              <a:defRPr sz="3000" b="1">
                <a:solidFill>
                  <a:schemeClr val="tx1"/>
                </a:solidFill>
              </a:defRPr>
            </a:lvl1pPr>
          </a:lstStyle>
          <a:p>
            <a:r>
              <a:rPr lang="nl-BE" dirty="0"/>
              <a:t>Titelstijl bewerken</a:t>
            </a:r>
            <a:endParaRPr lang="nl-NL" dirty="0"/>
          </a:p>
        </p:txBody>
      </p:sp>
      <p:sp>
        <p:nvSpPr>
          <p:cNvPr id="21" name="Tijdelijke aanduiding voor tekst 2"/>
          <p:cNvSpPr>
            <a:spLocks noGrp="1"/>
          </p:cNvSpPr>
          <p:nvPr>
            <p:ph idx="1" hasCustomPrompt="1"/>
          </p:nvPr>
        </p:nvSpPr>
        <p:spPr>
          <a:xfrm>
            <a:off x="608830" y="1958037"/>
            <a:ext cx="3766222" cy="512166"/>
          </a:xfrm>
          <a:prstGeom prst="rect">
            <a:avLst/>
          </a:prstGeom>
        </p:spPr>
        <p:txBody>
          <a:bodyPr vert="horz" lIns="0" tIns="45720" rIns="91440" bIns="45720" rtlCol="0">
            <a:normAutofit/>
          </a:bodyPr>
          <a:lstStyle>
            <a:lvl1pPr marL="0" indent="0">
              <a:buNone/>
              <a:defRPr sz="2400" baseline="0">
                <a:solidFill>
                  <a:schemeClr val="tx1"/>
                </a:solidFill>
              </a:defRPr>
            </a:lvl1pPr>
          </a:lstStyle>
          <a:p>
            <a:pPr lvl="0"/>
            <a:r>
              <a:rPr lang="nl-NL" dirty="0"/>
              <a:t>Subtitel bewerken</a:t>
            </a:r>
          </a:p>
        </p:txBody>
      </p:sp>
      <p:sp>
        <p:nvSpPr>
          <p:cNvPr id="22" name="Tijdelijke aanduiding voor tekst 2"/>
          <p:cNvSpPr>
            <a:spLocks noGrp="1"/>
          </p:cNvSpPr>
          <p:nvPr>
            <p:ph idx="12" hasCustomPrompt="1"/>
          </p:nvPr>
        </p:nvSpPr>
        <p:spPr>
          <a:xfrm>
            <a:off x="608830" y="2726286"/>
            <a:ext cx="3766222" cy="512166"/>
          </a:xfrm>
          <a:prstGeom prst="rect">
            <a:avLst/>
          </a:prstGeom>
        </p:spPr>
        <p:txBody>
          <a:bodyPr vert="horz" lIns="0" tIns="45720" rIns="91440" bIns="45720" rtlCol="0">
            <a:normAutofit/>
          </a:bodyPr>
          <a:lstStyle>
            <a:lvl1pPr marL="0" indent="0">
              <a:buNone/>
              <a:defRPr sz="1800" baseline="0">
                <a:solidFill>
                  <a:schemeClr val="tx1"/>
                </a:solidFill>
              </a:defRPr>
            </a:lvl1pPr>
          </a:lstStyle>
          <a:p>
            <a:pPr lvl="0"/>
            <a:r>
              <a:rPr lang="nl-NL" dirty="0" err="1"/>
              <a:t>dd</a:t>
            </a:r>
            <a:r>
              <a:rPr lang="nl-NL" dirty="0"/>
              <a:t>/mm/</a:t>
            </a:r>
            <a:r>
              <a:rPr lang="nl-NL" dirty="0" err="1"/>
              <a:t>jjjj</a:t>
            </a:r>
            <a:endParaRPr lang="nl-NL" dirty="0"/>
          </a:p>
        </p:txBody>
      </p:sp>
    </p:spTree>
    <p:extLst>
      <p:ext uri="{BB962C8B-B14F-4D97-AF65-F5344CB8AC3E}">
        <p14:creationId xmlns:p14="http://schemas.microsoft.com/office/powerpoint/2010/main" val="6772939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361" b="9581"/>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685925" y="1585695"/>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dirty="0"/>
              <a:t>Item 01</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02</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03</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04</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05</a:t>
            </a:r>
          </a:p>
        </p:txBody>
      </p:sp>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p:spPr>
        <p:txBody>
          <a:bodyPr/>
          <a:lstStyle>
            <a:lvl1pPr>
              <a:defRPr sz="3200" baseline="0">
                <a:solidFill>
                  <a:schemeClr val="bg2"/>
                </a:solidFill>
              </a:defRPr>
            </a:lvl1pPr>
          </a:lstStyle>
          <a:p>
            <a:r>
              <a:rPr lang="nl-BE" dirty="0"/>
              <a:t>Agenda</a:t>
            </a:r>
            <a:endParaRPr lang="nl-NL" dirty="0"/>
          </a:p>
        </p:txBody>
      </p:sp>
      <p:sp>
        <p:nvSpPr>
          <p:cNvPr id="12" name="Oval 11"/>
          <p:cNvSpPr/>
          <p:nvPr userDrawn="1"/>
        </p:nvSpPr>
        <p:spPr>
          <a:xfrm>
            <a:off x="1205345" y="1740283"/>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1</a:t>
            </a:r>
            <a:endParaRPr sz="1400" dirty="0">
              <a:solidFill>
                <a:schemeClr val="bg2"/>
              </a:solidFill>
              <a:latin typeface="+mj-lt"/>
            </a:endParaRPr>
          </a:p>
        </p:txBody>
      </p:sp>
      <p:sp>
        <p:nvSpPr>
          <p:cNvPr id="13" name="Oval 12"/>
          <p:cNvSpPr/>
          <p:nvPr userDrawn="1"/>
        </p:nvSpPr>
        <p:spPr>
          <a:xfrm>
            <a:off x="1212950" y="2268598"/>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2</a:t>
            </a:r>
            <a:endParaRPr sz="1400" dirty="0">
              <a:solidFill>
                <a:schemeClr val="bg2"/>
              </a:solidFill>
              <a:latin typeface="+mj-lt"/>
            </a:endParaRPr>
          </a:p>
        </p:txBody>
      </p:sp>
      <p:sp>
        <p:nvSpPr>
          <p:cNvPr id="14" name="Oval 13"/>
          <p:cNvSpPr/>
          <p:nvPr userDrawn="1"/>
        </p:nvSpPr>
        <p:spPr>
          <a:xfrm>
            <a:off x="1212950" y="2804170"/>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3</a:t>
            </a:r>
            <a:endParaRPr sz="1400" dirty="0">
              <a:solidFill>
                <a:schemeClr val="bg2"/>
              </a:solidFill>
              <a:latin typeface="+mj-lt"/>
            </a:endParaRPr>
          </a:p>
        </p:txBody>
      </p:sp>
      <p:sp>
        <p:nvSpPr>
          <p:cNvPr id="15" name="Oval 14"/>
          <p:cNvSpPr/>
          <p:nvPr userDrawn="1"/>
        </p:nvSpPr>
        <p:spPr>
          <a:xfrm>
            <a:off x="1212950" y="3339742"/>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4</a:t>
            </a:r>
            <a:endParaRPr sz="1400" dirty="0">
              <a:solidFill>
                <a:schemeClr val="bg2"/>
              </a:solidFill>
              <a:latin typeface="+mj-lt"/>
            </a:endParaRPr>
          </a:p>
        </p:txBody>
      </p:sp>
      <p:sp>
        <p:nvSpPr>
          <p:cNvPr id="16" name="Oval 15"/>
          <p:cNvSpPr/>
          <p:nvPr userDrawn="1"/>
        </p:nvSpPr>
        <p:spPr>
          <a:xfrm>
            <a:off x="5100085" y="1740283"/>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6</a:t>
            </a:r>
            <a:endParaRPr sz="1400" dirty="0">
              <a:solidFill>
                <a:schemeClr val="bg2"/>
              </a:solidFill>
              <a:latin typeface="+mj-lt"/>
            </a:endParaRPr>
          </a:p>
        </p:txBody>
      </p:sp>
      <p:sp>
        <p:nvSpPr>
          <p:cNvPr id="17" name="Oval 16"/>
          <p:cNvSpPr/>
          <p:nvPr userDrawn="1"/>
        </p:nvSpPr>
        <p:spPr>
          <a:xfrm>
            <a:off x="5107690" y="2262697"/>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7</a:t>
            </a:r>
            <a:endParaRPr sz="1400" dirty="0">
              <a:solidFill>
                <a:schemeClr val="bg2"/>
              </a:solidFill>
              <a:latin typeface="+mj-lt"/>
            </a:endParaRPr>
          </a:p>
        </p:txBody>
      </p:sp>
      <p:sp>
        <p:nvSpPr>
          <p:cNvPr id="18" name="Oval 17"/>
          <p:cNvSpPr/>
          <p:nvPr userDrawn="1"/>
        </p:nvSpPr>
        <p:spPr>
          <a:xfrm>
            <a:off x="5107690" y="2804170"/>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8</a:t>
            </a:r>
            <a:endParaRPr sz="1400" dirty="0">
              <a:solidFill>
                <a:schemeClr val="bg2"/>
              </a:solidFill>
              <a:latin typeface="+mj-lt"/>
            </a:endParaRPr>
          </a:p>
        </p:txBody>
      </p:sp>
      <p:sp>
        <p:nvSpPr>
          <p:cNvPr id="19" name="Oval 18"/>
          <p:cNvSpPr/>
          <p:nvPr userDrawn="1"/>
        </p:nvSpPr>
        <p:spPr>
          <a:xfrm>
            <a:off x="5107690" y="3339742"/>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9</a:t>
            </a:r>
            <a:endParaRPr sz="1400" dirty="0">
              <a:solidFill>
                <a:schemeClr val="bg2"/>
              </a:solidFill>
              <a:latin typeface="+mj-lt"/>
            </a:endParaRPr>
          </a:p>
        </p:txBody>
      </p:sp>
      <p:sp>
        <p:nvSpPr>
          <p:cNvPr id="20" name="Oval 19"/>
          <p:cNvSpPr/>
          <p:nvPr userDrawn="1"/>
        </p:nvSpPr>
        <p:spPr>
          <a:xfrm>
            <a:off x="1212950" y="3875314"/>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400" dirty="0">
                <a:solidFill>
                  <a:schemeClr val="bg2"/>
                </a:solidFill>
                <a:latin typeface="+mj-lt"/>
              </a:rPr>
              <a:t>5</a:t>
            </a:r>
            <a:endParaRPr sz="1400" dirty="0">
              <a:solidFill>
                <a:schemeClr val="bg2"/>
              </a:solidFill>
              <a:latin typeface="+mj-lt"/>
            </a:endParaRPr>
          </a:p>
        </p:txBody>
      </p:sp>
      <p:sp>
        <p:nvSpPr>
          <p:cNvPr id="21" name="Oval 20"/>
          <p:cNvSpPr/>
          <p:nvPr userDrawn="1"/>
        </p:nvSpPr>
        <p:spPr>
          <a:xfrm>
            <a:off x="5107690" y="3875314"/>
            <a:ext cx="323630" cy="323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400" dirty="0">
                <a:solidFill>
                  <a:schemeClr val="bg2"/>
                </a:solidFill>
                <a:latin typeface="+mj-lt"/>
              </a:rPr>
              <a:t>10</a:t>
            </a:r>
            <a:endParaRPr sz="1400" dirty="0">
              <a:solidFill>
                <a:schemeClr val="bg2"/>
              </a:solidFill>
              <a:latin typeface="+mj-lt"/>
            </a:endParaRPr>
          </a:p>
        </p:txBody>
      </p:sp>
      <p:sp>
        <p:nvSpPr>
          <p:cNvPr id="22" name="Tijdelijke aanduiding voor tekst 8"/>
          <p:cNvSpPr>
            <a:spLocks noGrp="1" noChangeAspect="1"/>
          </p:cNvSpPr>
          <p:nvPr>
            <p:ph type="body" sz="quarter" idx="11" hasCustomPrompt="1"/>
          </p:nvPr>
        </p:nvSpPr>
        <p:spPr>
          <a:xfrm>
            <a:off x="5585291" y="1596962"/>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dirty="0"/>
              <a:t>Item 06</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07</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08</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09</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10</a:t>
            </a:r>
          </a:p>
        </p:txBody>
      </p:sp>
    </p:spTree>
    <p:extLst>
      <p:ext uri="{BB962C8B-B14F-4D97-AF65-F5344CB8AC3E}">
        <p14:creationId xmlns:p14="http://schemas.microsoft.com/office/powerpoint/2010/main" val="4149391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genda 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361" b="9581"/>
          <a:stretch/>
        </p:blipFill>
        <p:spPr>
          <a:xfrm>
            <a:off x="0" y="0"/>
            <a:ext cx="9145411" cy="5148263"/>
          </a:xfrm>
          <a:prstGeom prst="rect">
            <a:avLst/>
          </a:prstGeom>
        </p:spPr>
      </p:pic>
      <p:sp>
        <p:nvSpPr>
          <p:cNvPr id="6" name="Rectangle 5"/>
          <p:cNvSpPr/>
          <p:nvPr userDrawn="1"/>
        </p:nvSpPr>
        <p:spPr>
          <a:xfrm>
            <a:off x="0" y="0"/>
            <a:ext cx="9144000" cy="5148263"/>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ijdelijke aanduiding voor tekst 8"/>
          <p:cNvSpPr>
            <a:spLocks noGrp="1" noChangeAspect="1"/>
          </p:cNvSpPr>
          <p:nvPr>
            <p:ph type="body" sz="quarter" idx="10" hasCustomPrompt="1"/>
          </p:nvPr>
        </p:nvSpPr>
        <p:spPr>
          <a:xfrm>
            <a:off x="1685925" y="1585695"/>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dirty="0"/>
              <a:t>Item 01</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02</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03</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04</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05</a:t>
            </a:r>
          </a:p>
        </p:txBody>
      </p:sp>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
        <p:nvSpPr>
          <p:cNvPr id="11" name="Titel 1"/>
          <p:cNvSpPr>
            <a:spLocks noGrp="1"/>
          </p:cNvSpPr>
          <p:nvPr>
            <p:ph type="title" hasCustomPrompt="1"/>
          </p:nvPr>
        </p:nvSpPr>
        <p:spPr>
          <a:xfrm>
            <a:off x="1205345" y="395222"/>
            <a:ext cx="6742800" cy="550331"/>
          </a:xfrm>
        </p:spPr>
        <p:txBody>
          <a:bodyPr/>
          <a:lstStyle>
            <a:lvl1pPr>
              <a:defRPr sz="3200" baseline="0">
                <a:solidFill>
                  <a:schemeClr val="bg2"/>
                </a:solidFill>
              </a:defRPr>
            </a:lvl1pPr>
          </a:lstStyle>
          <a:p>
            <a:r>
              <a:rPr lang="nl-BE" dirty="0"/>
              <a:t>Agenda</a:t>
            </a:r>
            <a:endParaRPr lang="nl-NL" dirty="0"/>
          </a:p>
        </p:txBody>
      </p:sp>
      <p:sp>
        <p:nvSpPr>
          <p:cNvPr id="22" name="Tijdelijke aanduiding voor tekst 8"/>
          <p:cNvSpPr>
            <a:spLocks noGrp="1" noChangeAspect="1"/>
          </p:cNvSpPr>
          <p:nvPr>
            <p:ph type="body" sz="quarter" idx="11" hasCustomPrompt="1"/>
          </p:nvPr>
        </p:nvSpPr>
        <p:spPr>
          <a:xfrm>
            <a:off x="5585291" y="1596962"/>
            <a:ext cx="3073503" cy="2613249"/>
          </a:xfrm>
        </p:spPr>
        <p:txBody>
          <a:bodyPr lIns="0" tIns="0" rIns="0" bIns="0">
            <a:noAutofit/>
          </a:bodyPr>
          <a:lstStyle>
            <a:lvl1pPr marL="0" marR="0" indent="0" algn="l" defTabSz="457200" rtl="0" eaLnBrk="1" fontAlgn="auto" latinLnBrk="0" hangingPunct="1">
              <a:lnSpc>
                <a:spcPct val="200000"/>
              </a:lnSpc>
              <a:spcBef>
                <a:spcPct val="20000"/>
              </a:spcBef>
              <a:spcAft>
                <a:spcPts val="0"/>
              </a:spcAft>
              <a:buClrTx/>
              <a:buSzTx/>
              <a:buFont typeface="Lucida Grande"/>
              <a:buNone/>
              <a:tabLst/>
              <a:defRPr sz="1600" kern="0">
                <a:solidFill>
                  <a:schemeClr val="bg2"/>
                </a:solidFill>
              </a:defRPr>
            </a:lvl1pPr>
          </a:lstStyle>
          <a:p>
            <a:pPr lvl="0"/>
            <a:r>
              <a:rPr lang="nl-BE" dirty="0"/>
              <a:t>Item 06</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07</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08</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09</a:t>
            </a:r>
          </a:p>
          <a:p>
            <a:pPr marL="0" marR="0" lvl="0" indent="0" algn="l" defTabSz="457200" rtl="0" eaLnBrk="1" fontAlgn="auto" latinLnBrk="0" hangingPunct="1">
              <a:lnSpc>
                <a:spcPct val="200000"/>
              </a:lnSpc>
              <a:spcBef>
                <a:spcPct val="20000"/>
              </a:spcBef>
              <a:spcAft>
                <a:spcPts val="0"/>
              </a:spcAft>
              <a:buClrTx/>
              <a:buSzTx/>
              <a:buFont typeface="Lucida Grande"/>
              <a:buNone/>
              <a:tabLst/>
              <a:defRPr/>
            </a:pPr>
            <a:r>
              <a:rPr lang="nl-BE" dirty="0"/>
              <a:t>Item 10</a:t>
            </a:r>
          </a:p>
        </p:txBody>
      </p:sp>
    </p:spTree>
    <p:extLst>
      <p:ext uri="{BB962C8B-B14F-4D97-AF65-F5344CB8AC3E}">
        <p14:creationId xmlns:p14="http://schemas.microsoft.com/office/powerpoint/2010/main" val="3501226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el hoofdstuk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 r="28" b="15529"/>
          <a:stretch/>
        </p:blipFill>
        <p:spPr>
          <a:xfrm>
            <a:off x="1" y="0"/>
            <a:ext cx="9144000" cy="5148263"/>
          </a:xfrm>
          <a:prstGeom prst="rect">
            <a:avLst/>
          </a:prstGeom>
        </p:spPr>
      </p:pic>
      <p:sp>
        <p:nvSpPr>
          <p:cNvPr id="9" name="Rectangle 8"/>
          <p:cNvSpPr/>
          <p:nvPr userDrawn="1"/>
        </p:nvSpPr>
        <p:spPr>
          <a:xfrm>
            <a:off x="1" y="0"/>
            <a:ext cx="9144000" cy="5148263"/>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13236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ttentia in cijf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111" y="4491552"/>
            <a:ext cx="1176163" cy="499416"/>
          </a:xfrm>
          <a:prstGeom prst="rect">
            <a:avLst/>
          </a:prstGeom>
        </p:spPr>
      </p:pic>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accent1"/>
                </a:solidFill>
              </a:rPr>
              <a:t>‹nr.›</a:t>
            </a:fld>
            <a:endParaRPr sz="1200" dirty="0">
              <a:solidFill>
                <a:schemeClr val="accent1"/>
              </a:solidFill>
            </a:endParaRPr>
          </a:p>
        </p:txBody>
      </p:sp>
      <p:sp>
        <p:nvSpPr>
          <p:cNvPr id="10" name="Title 1"/>
          <p:cNvSpPr txBox="1">
            <a:spLocks/>
          </p:cNvSpPr>
          <p:nvPr userDrawn="1"/>
        </p:nvSpPr>
        <p:spPr>
          <a:xfrm>
            <a:off x="1147870" y="1650043"/>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40</a:t>
            </a:r>
          </a:p>
          <a:p>
            <a:r>
              <a:rPr lang="en-US" sz="1200" b="0" noProof="1">
                <a:solidFill>
                  <a:schemeClr val="tx1"/>
                </a:solidFill>
                <a:latin typeface="+mn-lt"/>
              </a:rPr>
              <a:t>Bureaus</a:t>
            </a:r>
          </a:p>
        </p:txBody>
      </p:sp>
      <p:sp>
        <p:nvSpPr>
          <p:cNvPr id="11" name="Title 1"/>
          <p:cNvSpPr txBox="1">
            <a:spLocks/>
          </p:cNvSpPr>
          <p:nvPr userDrawn="1"/>
        </p:nvSpPr>
        <p:spPr>
          <a:xfrm>
            <a:off x="2981091" y="1650043"/>
            <a:ext cx="1655476"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750</a:t>
            </a:r>
          </a:p>
          <a:p>
            <a:r>
              <a:rPr lang="en-US" sz="1200" b="0" noProof="1">
                <a:solidFill>
                  <a:schemeClr val="tx1"/>
                </a:solidFill>
                <a:latin typeface="+mn-lt"/>
              </a:rPr>
              <a:t>Werknemers</a:t>
            </a:r>
          </a:p>
        </p:txBody>
      </p:sp>
      <p:sp>
        <p:nvSpPr>
          <p:cNvPr id="12" name="Title 1"/>
          <p:cNvSpPr txBox="1">
            <a:spLocks/>
          </p:cNvSpPr>
          <p:nvPr userDrawn="1"/>
        </p:nvSpPr>
        <p:spPr>
          <a:xfrm>
            <a:off x="530993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80 mln</a:t>
            </a:r>
          </a:p>
          <a:p>
            <a:r>
              <a:rPr lang="en-US" sz="1200" b="0" noProof="1">
                <a:solidFill>
                  <a:schemeClr val="tx1"/>
                </a:solidFill>
                <a:latin typeface="+mn-lt"/>
              </a:rPr>
              <a:t>Omzet per jaar</a:t>
            </a:r>
          </a:p>
        </p:txBody>
      </p:sp>
      <p:sp>
        <p:nvSpPr>
          <p:cNvPr id="13" name="Title 1"/>
          <p:cNvSpPr txBox="1">
            <a:spLocks/>
          </p:cNvSpPr>
          <p:nvPr userDrawn="1"/>
        </p:nvSpPr>
        <p:spPr>
          <a:xfrm>
            <a:off x="7432164" y="1650044"/>
            <a:ext cx="1435110" cy="95601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93%</a:t>
            </a:r>
          </a:p>
          <a:p>
            <a:r>
              <a:rPr lang="en-US" sz="1200" b="0" noProof="1">
                <a:solidFill>
                  <a:schemeClr val="tx1"/>
                </a:solidFill>
                <a:latin typeface="+mn-lt"/>
              </a:rPr>
              <a:t>Tevreden klanten</a:t>
            </a:r>
          </a:p>
        </p:txBody>
      </p:sp>
      <p:sp>
        <p:nvSpPr>
          <p:cNvPr id="14" name="Title 1"/>
          <p:cNvSpPr txBox="1">
            <a:spLocks/>
          </p:cNvSpPr>
          <p:nvPr userDrawn="1"/>
        </p:nvSpPr>
        <p:spPr>
          <a:xfrm>
            <a:off x="1147870" y="3090916"/>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94</a:t>
            </a:r>
          </a:p>
          <a:p>
            <a:r>
              <a:rPr lang="en-US" sz="1200" b="0" noProof="1">
                <a:solidFill>
                  <a:schemeClr val="tx1"/>
                </a:solidFill>
                <a:latin typeface="+mn-lt"/>
              </a:rPr>
              <a:t>Dokters</a:t>
            </a:r>
          </a:p>
        </p:txBody>
      </p:sp>
      <p:sp>
        <p:nvSpPr>
          <p:cNvPr id="15" name="Title 1"/>
          <p:cNvSpPr txBox="1">
            <a:spLocks/>
          </p:cNvSpPr>
          <p:nvPr userDrawn="1"/>
        </p:nvSpPr>
        <p:spPr>
          <a:xfrm>
            <a:off x="2981091" y="3090916"/>
            <a:ext cx="2524830"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219 k</a:t>
            </a:r>
          </a:p>
          <a:p>
            <a:r>
              <a:rPr lang="en-US" sz="1200" b="0" noProof="1">
                <a:solidFill>
                  <a:schemeClr val="tx1"/>
                </a:solidFill>
                <a:latin typeface="+mn-lt"/>
              </a:rPr>
              <a:t>Medische onderzoeken</a:t>
            </a:r>
          </a:p>
        </p:txBody>
      </p:sp>
      <p:sp>
        <p:nvSpPr>
          <p:cNvPr id="16" name="Title 1"/>
          <p:cNvSpPr txBox="1">
            <a:spLocks/>
          </p:cNvSpPr>
          <p:nvPr userDrawn="1"/>
        </p:nvSpPr>
        <p:spPr>
          <a:xfrm>
            <a:off x="5328101"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324 k </a:t>
            </a:r>
          </a:p>
          <a:p>
            <a:r>
              <a:rPr lang="en-US" sz="1200" b="0" noProof="1">
                <a:solidFill>
                  <a:schemeClr val="tx1"/>
                </a:solidFill>
                <a:latin typeface="+mn-lt"/>
              </a:rPr>
              <a:t>Salaris berekeningen</a:t>
            </a:r>
          </a:p>
        </p:txBody>
      </p:sp>
      <p:sp>
        <p:nvSpPr>
          <p:cNvPr id="17" name="Title 1"/>
          <p:cNvSpPr txBox="1">
            <a:spLocks/>
          </p:cNvSpPr>
          <p:nvPr userDrawn="1"/>
        </p:nvSpPr>
        <p:spPr>
          <a:xfrm>
            <a:off x="7432165" y="3090916"/>
            <a:ext cx="1343536" cy="84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15.000</a:t>
            </a:r>
          </a:p>
          <a:p>
            <a:r>
              <a:rPr lang="en-US" sz="1200" b="0" noProof="1">
                <a:solidFill>
                  <a:schemeClr val="tx1"/>
                </a:solidFill>
                <a:latin typeface="+mn-lt"/>
              </a:rPr>
              <a:t> Klanten</a:t>
            </a:r>
          </a:p>
        </p:txBody>
      </p:sp>
      <p:cxnSp>
        <p:nvCxnSpPr>
          <p:cNvPr id="18" name="Straight Connector 17"/>
          <p:cNvCxnSpPr/>
          <p:nvPr userDrawn="1"/>
        </p:nvCxnSpPr>
        <p:spPr>
          <a:xfrm>
            <a:off x="822154" y="1405997"/>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22154" y="2732929"/>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822154" y="4048205"/>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el 1"/>
          <p:cNvSpPr txBox="1">
            <a:spLocks/>
          </p:cNvSpPr>
          <p:nvPr userDrawn="1"/>
        </p:nvSpPr>
        <p:spPr>
          <a:xfrm>
            <a:off x="725817" y="450908"/>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err="1">
                <a:solidFill>
                  <a:schemeClr val="tx1"/>
                </a:solidFill>
              </a:rPr>
              <a:t>Attentia</a:t>
            </a:r>
            <a:r>
              <a:rPr lang="nl-NL" sz="3200" dirty="0">
                <a:solidFill>
                  <a:schemeClr val="tx1"/>
                </a:solidFill>
              </a:rPr>
              <a:t> in cijfers</a:t>
            </a:r>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6972686" y="3257629"/>
            <a:ext cx="421520" cy="421520"/>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2487207" y="3257629"/>
            <a:ext cx="399532" cy="399532"/>
          </a:xfrm>
          <a:prstGeom prst="rect">
            <a:avLst/>
          </a:prstGeom>
        </p:spPr>
      </p:pic>
      <p:pic>
        <p:nvPicPr>
          <p:cNvPr id="24" name="Picture 2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725817" y="3271546"/>
            <a:ext cx="407603" cy="385615"/>
          </a:xfrm>
          <a:prstGeom prst="rect">
            <a:avLst/>
          </a:prstGeom>
        </p:spPr>
      </p:pic>
      <p:pic>
        <p:nvPicPr>
          <p:cNvPr id="25" name="Picture 2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flipH="1">
            <a:off x="6990039" y="1864268"/>
            <a:ext cx="389371" cy="389371"/>
          </a:xfrm>
          <a:prstGeom prst="rect">
            <a:avLst/>
          </a:prstGeom>
        </p:spPr>
      </p:pic>
      <p:pic>
        <p:nvPicPr>
          <p:cNvPr id="26" name="Picture 2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827909" y="1779730"/>
            <a:ext cx="448554" cy="421520"/>
          </a:xfrm>
          <a:prstGeom prst="rect">
            <a:avLst/>
          </a:prstGeom>
        </p:spPr>
      </p:pic>
      <p:pic>
        <p:nvPicPr>
          <p:cNvPr id="27" name="Picture 26"/>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2408722" y="1713648"/>
            <a:ext cx="556502" cy="556502"/>
          </a:xfrm>
          <a:prstGeom prst="rect">
            <a:avLst/>
          </a:prstGeom>
        </p:spPr>
      </p:pic>
      <p:pic>
        <p:nvPicPr>
          <p:cNvPr id="28" name="Picture 2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04001" y="1766347"/>
            <a:ext cx="451234" cy="448285"/>
          </a:xfrm>
          <a:prstGeom prst="rect">
            <a:avLst/>
          </a:prstGeom>
        </p:spPr>
      </p:pic>
      <p:pic>
        <p:nvPicPr>
          <p:cNvPr id="29" name="Picture 2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783593" y="3211574"/>
            <a:ext cx="445587" cy="445587"/>
          </a:xfrm>
          <a:prstGeom prst="rect">
            <a:avLst/>
          </a:prstGeom>
        </p:spPr>
      </p:pic>
    </p:spTree>
    <p:extLst>
      <p:ext uri="{BB962C8B-B14F-4D97-AF65-F5344CB8AC3E}">
        <p14:creationId xmlns:p14="http://schemas.microsoft.com/office/powerpoint/2010/main" val="2106127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el hoofdstuk 2">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5610"/>
          <a:stretch/>
        </p:blipFill>
        <p:spPr>
          <a:xfrm>
            <a:off x="0" y="-14966"/>
            <a:ext cx="9166002" cy="5163230"/>
          </a:xfrm>
          <a:prstGeom prst="rect">
            <a:avLst/>
          </a:prstGeom>
        </p:spPr>
      </p:pic>
      <p:sp>
        <p:nvSpPr>
          <p:cNvPr id="9" name="Rectangle 8"/>
          <p:cNvSpPr/>
          <p:nvPr userDrawn="1"/>
        </p:nvSpPr>
        <p:spPr>
          <a:xfrm>
            <a:off x="0" y="-14967"/>
            <a:ext cx="9166002" cy="5163230"/>
          </a:xfrm>
          <a:prstGeom prst="rect">
            <a:avLst/>
          </a:pr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itel 1"/>
          <p:cNvSpPr>
            <a:spLocks noGrp="1" noChangeAspect="1"/>
          </p:cNvSpPr>
          <p:nvPr>
            <p:ph type="title" hasCustomPrompt="1"/>
          </p:nvPr>
        </p:nvSpPr>
        <p:spPr>
          <a:xfrm>
            <a:off x="1828800" y="444165"/>
            <a:ext cx="6742800" cy="4230000"/>
          </a:xfrm>
        </p:spPr>
        <p:txBody>
          <a:bodyPr anchor="ctr" anchorCtr="0"/>
          <a:lstStyle>
            <a:lvl1pPr>
              <a:defRPr>
                <a:solidFill>
                  <a:schemeClr val="bg2"/>
                </a:solidFill>
              </a:defRPr>
            </a:lvl1pPr>
          </a:lstStyle>
          <a:p>
            <a:r>
              <a:rPr lang="nl-BE" dirty="0"/>
              <a:t>Titelstijl van model bewerken</a:t>
            </a:r>
            <a:endParaRPr lang="nl-NL" dirty="0"/>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510"/>
            <a:ext cx="860062" cy="514826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0015" y="4480050"/>
            <a:ext cx="1220716" cy="450726"/>
          </a:xfrm>
          <a:prstGeom prst="rect">
            <a:avLst/>
          </a:prstGeom>
        </p:spPr>
      </p:pic>
    </p:spTree>
    <p:extLst>
      <p:ext uri="{BB962C8B-B14F-4D97-AF65-F5344CB8AC3E}">
        <p14:creationId xmlns:p14="http://schemas.microsoft.com/office/powerpoint/2010/main" val="146527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ver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1" name="Text Placeholder 2"/>
          <p:cNvSpPr>
            <a:spLocks noGrp="1"/>
          </p:cNvSpPr>
          <p:nvPr>
            <p:ph type="body" sz="quarter" idx="10"/>
          </p:nvPr>
        </p:nvSpPr>
        <p:spPr>
          <a:xfrm>
            <a:off x="1205345" y="3378590"/>
            <a:ext cx="6742800" cy="993385"/>
          </a:xfrm>
        </p:spPr>
        <p:txBody>
          <a:bodyPr>
            <a:normAutofit/>
          </a:bodyPr>
          <a:lstStyle>
            <a:lvl1pPr>
              <a:defRPr sz="1400">
                <a:solidFill>
                  <a:schemeClr val="tx2"/>
                </a:solidFill>
              </a:defRPr>
            </a:lvl1pPr>
          </a:lstStyle>
          <a:p>
            <a:pPr marL="0" indent="0">
              <a:buNone/>
            </a:pPr>
            <a:r>
              <a:rPr lang="en-US" dirty="0" err="1"/>
              <a:t>Omdat</a:t>
            </a:r>
            <a:r>
              <a:rPr lang="en-US" dirty="0"/>
              <a:t> </a:t>
            </a:r>
            <a:r>
              <a:rPr lang="en-US" dirty="0" err="1"/>
              <a:t>wij</a:t>
            </a:r>
            <a:r>
              <a:rPr lang="en-US" dirty="0"/>
              <a:t> </a:t>
            </a:r>
            <a:r>
              <a:rPr lang="en-US" dirty="0" err="1"/>
              <a:t>geloven</a:t>
            </a:r>
            <a:r>
              <a:rPr lang="en-US" dirty="0"/>
              <a:t> </a:t>
            </a:r>
            <a:r>
              <a:rPr lang="en-US" dirty="0" err="1"/>
              <a:t>dat</a:t>
            </a:r>
            <a:r>
              <a:rPr lang="en-US" dirty="0"/>
              <a:t> </a:t>
            </a:r>
            <a:r>
              <a:rPr lang="en-US" dirty="0" err="1"/>
              <a:t>gelukkige</a:t>
            </a:r>
            <a:r>
              <a:rPr lang="en-US" dirty="0"/>
              <a:t> </a:t>
            </a:r>
            <a:r>
              <a:rPr lang="en-US" dirty="0" err="1"/>
              <a:t>mensen</a:t>
            </a:r>
            <a:r>
              <a:rPr lang="en-US" dirty="0"/>
              <a:t> de </a:t>
            </a:r>
            <a:r>
              <a:rPr lang="en-US" dirty="0" err="1"/>
              <a:t>drijvende</a:t>
            </a:r>
            <a:r>
              <a:rPr lang="en-US" dirty="0"/>
              <a:t> </a:t>
            </a:r>
            <a:r>
              <a:rPr lang="en-US" dirty="0" err="1"/>
              <a:t>kracht</a:t>
            </a:r>
            <a:r>
              <a:rPr lang="en-US" dirty="0"/>
              <a:t> </a:t>
            </a:r>
            <a:r>
              <a:rPr lang="en-US" dirty="0" err="1"/>
              <a:t>zijn</a:t>
            </a:r>
            <a:r>
              <a:rPr lang="en-US" dirty="0"/>
              <a:t> </a:t>
            </a:r>
            <a:r>
              <a:rPr lang="en-US" dirty="0" err="1"/>
              <a:t>achter</a:t>
            </a:r>
            <a:r>
              <a:rPr lang="en-US" dirty="0"/>
              <a:t> </a:t>
            </a:r>
            <a:r>
              <a:rPr lang="en-US" dirty="0" err="1"/>
              <a:t>iedere</a:t>
            </a:r>
            <a:r>
              <a:rPr lang="en-US" dirty="0"/>
              <a:t> </a:t>
            </a:r>
            <a:r>
              <a:rPr lang="en-US" dirty="0" err="1"/>
              <a:t>succesvolle</a:t>
            </a:r>
            <a:r>
              <a:rPr lang="en-US" dirty="0"/>
              <a:t> </a:t>
            </a:r>
            <a:r>
              <a:rPr lang="en-US" dirty="0" err="1"/>
              <a:t>onderneming</a:t>
            </a:r>
            <a:r>
              <a:rPr lang="en-US" dirty="0"/>
              <a:t>, </a:t>
            </a:r>
            <a:r>
              <a:rPr lang="en-US" dirty="0" err="1"/>
              <a:t>geven</a:t>
            </a:r>
            <a:r>
              <a:rPr lang="en-US" dirty="0"/>
              <a:t> </a:t>
            </a:r>
            <a:r>
              <a:rPr lang="en-US" dirty="0" err="1"/>
              <a:t>wij</a:t>
            </a:r>
            <a:r>
              <a:rPr lang="en-US" dirty="0"/>
              <a:t> </a:t>
            </a:r>
            <a:r>
              <a:rPr lang="en-US" dirty="0" err="1"/>
              <a:t>onze</a:t>
            </a:r>
            <a:r>
              <a:rPr lang="en-US" dirty="0"/>
              <a:t> </a:t>
            </a:r>
            <a:r>
              <a:rPr lang="en-US" dirty="0" err="1"/>
              <a:t>klanten</a:t>
            </a:r>
            <a:r>
              <a:rPr lang="en-US" dirty="0"/>
              <a:t>, door de </a:t>
            </a:r>
            <a:r>
              <a:rPr lang="en-US" dirty="0" err="1"/>
              <a:t>combinatie</a:t>
            </a:r>
            <a:r>
              <a:rPr lang="en-US" dirty="0"/>
              <a:t> van data van </a:t>
            </a:r>
            <a:r>
              <a:rPr lang="en-US" dirty="0" err="1"/>
              <a:t>onze</a:t>
            </a:r>
            <a:r>
              <a:rPr lang="en-US" dirty="0"/>
              <a:t> </a:t>
            </a:r>
            <a:r>
              <a:rPr lang="en-US" dirty="0" err="1"/>
              <a:t>diensten</a:t>
            </a:r>
            <a:r>
              <a:rPr lang="en-US" dirty="0"/>
              <a:t>, </a:t>
            </a:r>
            <a:r>
              <a:rPr lang="en-US" dirty="0">
                <a:hlinkClick r:id="rId3"/>
              </a:rPr>
              <a:t>sociaal secretariaat</a:t>
            </a:r>
            <a:r>
              <a:rPr lang="en-US" dirty="0"/>
              <a:t> </a:t>
            </a:r>
            <a:r>
              <a:rPr lang="en-US" dirty="0" err="1"/>
              <a:t>en</a:t>
            </a:r>
            <a:r>
              <a:rPr lang="en-US" dirty="0"/>
              <a:t> </a:t>
            </a:r>
            <a:r>
              <a:rPr lang="en-US" dirty="0">
                <a:hlinkClick r:id="rId4"/>
              </a:rPr>
              <a:t>preventie &amp; bescherming</a:t>
            </a:r>
            <a:r>
              <a:rPr lang="en-US" dirty="0"/>
              <a:t>, </a:t>
            </a:r>
            <a:r>
              <a:rPr lang="en-US" dirty="0" err="1"/>
              <a:t>een</a:t>
            </a:r>
            <a:r>
              <a:rPr lang="en-US" dirty="0"/>
              <a:t> </a:t>
            </a:r>
            <a:r>
              <a:rPr lang="en-US" dirty="0" err="1"/>
              <a:t>breder</a:t>
            </a:r>
            <a:r>
              <a:rPr lang="en-US" dirty="0"/>
              <a:t> </a:t>
            </a:r>
            <a:r>
              <a:rPr lang="en-US" dirty="0" err="1"/>
              <a:t>inzicht</a:t>
            </a:r>
            <a:r>
              <a:rPr lang="en-US" dirty="0"/>
              <a:t> </a:t>
            </a:r>
            <a:r>
              <a:rPr lang="en-US" dirty="0" err="1"/>
              <a:t>voor</a:t>
            </a:r>
            <a:r>
              <a:rPr lang="en-US" dirty="0"/>
              <a:t> </a:t>
            </a:r>
            <a:r>
              <a:rPr lang="en-US" dirty="0" err="1"/>
              <a:t>een</a:t>
            </a:r>
            <a:r>
              <a:rPr lang="en-US" dirty="0"/>
              <a:t> </a:t>
            </a:r>
            <a:r>
              <a:rPr lang="en-US" dirty="0" err="1"/>
              <a:t>succesvol</a:t>
            </a:r>
            <a:r>
              <a:rPr lang="en-US" dirty="0"/>
              <a:t> HR &amp; Well-being </a:t>
            </a:r>
            <a:r>
              <a:rPr lang="en-US" dirty="0" err="1"/>
              <a:t>beleid</a:t>
            </a:r>
            <a:r>
              <a:rPr lang="en-US" dirty="0"/>
              <a:t>.</a:t>
            </a:r>
            <a:endParaRPr lang="nl-NL" dirty="0"/>
          </a:p>
        </p:txBody>
      </p:sp>
      <p:sp>
        <p:nvSpPr>
          <p:cNvPr id="12" name="Oval 11"/>
          <p:cNvSpPr/>
          <p:nvPr userDrawn="1"/>
        </p:nvSpPr>
        <p:spPr>
          <a:xfrm>
            <a:off x="1205345"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HR</a:t>
            </a:r>
          </a:p>
        </p:txBody>
      </p:sp>
      <p:sp>
        <p:nvSpPr>
          <p:cNvPr id="13" name="Oval 12"/>
          <p:cNvSpPr/>
          <p:nvPr userDrawn="1"/>
        </p:nvSpPr>
        <p:spPr>
          <a:xfrm>
            <a:off x="2978771"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Payroll</a:t>
            </a:r>
          </a:p>
        </p:txBody>
      </p:sp>
      <p:sp>
        <p:nvSpPr>
          <p:cNvPr id="14" name="Oval 13"/>
          <p:cNvSpPr/>
          <p:nvPr userDrawn="1"/>
        </p:nvSpPr>
        <p:spPr>
          <a:xfrm>
            <a:off x="4785858" y="1592926"/>
            <a:ext cx="1343891" cy="1343891"/>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Well-being</a:t>
            </a:r>
          </a:p>
        </p:txBody>
      </p:sp>
      <p:sp>
        <p:nvSpPr>
          <p:cNvPr id="15" name="Oval 14"/>
          <p:cNvSpPr/>
          <p:nvPr userDrawn="1"/>
        </p:nvSpPr>
        <p:spPr>
          <a:xfrm>
            <a:off x="6604254" y="1592926"/>
            <a:ext cx="1343891" cy="1343891"/>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lIns="0" tIns="503999" rIns="0" rtlCol="0" anchor="ctr"/>
          <a:lstStyle/>
          <a:p>
            <a:pPr algn="ctr"/>
            <a:r>
              <a:rPr lang="nl-BE" sz="1400" dirty="0">
                <a:solidFill>
                  <a:schemeClr val="bg2"/>
                </a:solidFill>
              </a:rPr>
              <a:t>Health &amp; safety</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3165" y="1777799"/>
            <a:ext cx="449276" cy="44927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05181" y="1777799"/>
            <a:ext cx="550074" cy="550074"/>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41216" y="1777799"/>
            <a:ext cx="469966" cy="469966"/>
          </a:xfrm>
          <a:prstGeom prst="rect">
            <a:avLst/>
          </a:prstGeom>
        </p:spPr>
      </p:pic>
      <p:pic>
        <p:nvPicPr>
          <p:cNvPr id="19" name="Picture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86364" y="1777799"/>
            <a:ext cx="517195" cy="517195"/>
          </a:xfrm>
          <a:prstGeom prst="rect">
            <a:avLst/>
          </a:prstGeom>
        </p:spPr>
      </p:pic>
      <p:sp>
        <p:nvSpPr>
          <p:cNvPr id="21" name="Titel 1"/>
          <p:cNvSpPr txBox="1">
            <a:spLocks/>
          </p:cNvSpPr>
          <p:nvPr userDrawn="1"/>
        </p:nvSpPr>
        <p:spPr>
          <a:xfrm>
            <a:off x="1205345"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Over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3806756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ttentia in cijf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0" name="Title 1"/>
          <p:cNvSpPr txBox="1">
            <a:spLocks/>
          </p:cNvSpPr>
          <p:nvPr userDrawn="1"/>
        </p:nvSpPr>
        <p:spPr>
          <a:xfrm>
            <a:off x="1436830" y="1650043"/>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40</a:t>
            </a:r>
          </a:p>
          <a:p>
            <a:r>
              <a:rPr lang="en-US" sz="1200" b="0" noProof="1">
                <a:solidFill>
                  <a:schemeClr val="tx1"/>
                </a:solidFill>
                <a:latin typeface="+mn-lt"/>
              </a:rPr>
              <a:t>Bureaus</a:t>
            </a:r>
          </a:p>
        </p:txBody>
      </p:sp>
      <p:sp>
        <p:nvSpPr>
          <p:cNvPr id="11" name="Title 1"/>
          <p:cNvSpPr txBox="1">
            <a:spLocks/>
          </p:cNvSpPr>
          <p:nvPr userDrawn="1"/>
        </p:nvSpPr>
        <p:spPr>
          <a:xfrm>
            <a:off x="3260540" y="1650043"/>
            <a:ext cx="1655476"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750</a:t>
            </a:r>
          </a:p>
          <a:p>
            <a:r>
              <a:rPr lang="en-US" sz="1200" b="0" noProof="1">
                <a:solidFill>
                  <a:schemeClr val="tx1"/>
                </a:solidFill>
                <a:latin typeface="+mn-lt"/>
              </a:rPr>
              <a:t>Werknemers</a:t>
            </a:r>
          </a:p>
        </p:txBody>
      </p:sp>
      <p:sp>
        <p:nvSpPr>
          <p:cNvPr id="12" name="Title 1"/>
          <p:cNvSpPr txBox="1">
            <a:spLocks/>
          </p:cNvSpPr>
          <p:nvPr userDrawn="1"/>
        </p:nvSpPr>
        <p:spPr>
          <a:xfrm>
            <a:off x="541672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80 mln</a:t>
            </a:r>
          </a:p>
          <a:p>
            <a:r>
              <a:rPr lang="en-US" sz="1200" b="0" noProof="1">
                <a:solidFill>
                  <a:schemeClr val="tx1"/>
                </a:solidFill>
                <a:latin typeface="+mn-lt"/>
              </a:rPr>
              <a:t>Omzet per jaar</a:t>
            </a:r>
          </a:p>
        </p:txBody>
      </p:sp>
      <p:sp>
        <p:nvSpPr>
          <p:cNvPr id="13" name="Title 1"/>
          <p:cNvSpPr txBox="1">
            <a:spLocks/>
          </p:cNvSpPr>
          <p:nvPr userDrawn="1"/>
        </p:nvSpPr>
        <p:spPr>
          <a:xfrm>
            <a:off x="7670324" y="1650043"/>
            <a:ext cx="240052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93%</a:t>
            </a:r>
          </a:p>
          <a:p>
            <a:r>
              <a:rPr lang="en-US" sz="1200" b="0" noProof="1">
                <a:solidFill>
                  <a:schemeClr val="tx1"/>
                </a:solidFill>
                <a:latin typeface="+mn-lt"/>
              </a:rPr>
              <a:t>Tevreden klanten</a:t>
            </a:r>
          </a:p>
        </p:txBody>
      </p:sp>
      <p:sp>
        <p:nvSpPr>
          <p:cNvPr id="14" name="Title 1"/>
          <p:cNvSpPr txBox="1">
            <a:spLocks/>
          </p:cNvSpPr>
          <p:nvPr userDrawn="1"/>
        </p:nvSpPr>
        <p:spPr>
          <a:xfrm>
            <a:off x="1436830" y="3090916"/>
            <a:ext cx="1011382" cy="957289"/>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94</a:t>
            </a:r>
          </a:p>
          <a:p>
            <a:r>
              <a:rPr lang="en-US" sz="1200" b="0" noProof="1">
                <a:solidFill>
                  <a:schemeClr val="tx1"/>
                </a:solidFill>
                <a:latin typeface="+mn-lt"/>
              </a:rPr>
              <a:t>Dokters</a:t>
            </a:r>
          </a:p>
        </p:txBody>
      </p:sp>
      <p:sp>
        <p:nvSpPr>
          <p:cNvPr id="15" name="Title 1"/>
          <p:cNvSpPr txBox="1">
            <a:spLocks/>
          </p:cNvSpPr>
          <p:nvPr userDrawn="1"/>
        </p:nvSpPr>
        <p:spPr>
          <a:xfrm>
            <a:off x="3260540" y="3090916"/>
            <a:ext cx="2524830"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219 k</a:t>
            </a:r>
          </a:p>
          <a:p>
            <a:r>
              <a:rPr lang="en-US" sz="1200" b="0" noProof="1">
                <a:solidFill>
                  <a:schemeClr val="tx1"/>
                </a:solidFill>
                <a:latin typeface="+mn-lt"/>
              </a:rPr>
              <a:t>Medische examens</a:t>
            </a:r>
          </a:p>
        </p:txBody>
      </p:sp>
      <p:sp>
        <p:nvSpPr>
          <p:cNvPr id="16" name="Title 1"/>
          <p:cNvSpPr txBox="1">
            <a:spLocks/>
          </p:cNvSpPr>
          <p:nvPr userDrawn="1"/>
        </p:nvSpPr>
        <p:spPr>
          <a:xfrm>
            <a:off x="5434891"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324 k </a:t>
            </a:r>
          </a:p>
          <a:p>
            <a:r>
              <a:rPr lang="en-US" sz="1200" b="0" noProof="1">
                <a:solidFill>
                  <a:schemeClr val="tx1"/>
                </a:solidFill>
                <a:latin typeface="+mn-lt"/>
              </a:rPr>
              <a:t>Salaris berekeningen</a:t>
            </a:r>
          </a:p>
        </p:txBody>
      </p:sp>
      <p:sp>
        <p:nvSpPr>
          <p:cNvPr id="17" name="Title 1"/>
          <p:cNvSpPr txBox="1">
            <a:spLocks/>
          </p:cNvSpPr>
          <p:nvPr userDrawn="1"/>
        </p:nvSpPr>
        <p:spPr>
          <a:xfrm>
            <a:off x="7670324" y="3090916"/>
            <a:ext cx="2364187" cy="1198696"/>
          </a:xfrm>
          <a:prstGeom prst="rect">
            <a:avLst/>
          </a:prstGeom>
        </p:spPr>
        <p:txBody>
          <a:bodyPr vert="horz" lIns="91440" tIns="45720" rIns="91440" bIns="45720" rtlCol="0" anchor="t">
            <a:normAutofit/>
          </a:bodyPr>
          <a:lstStyle>
            <a:lvl1pPr algn="l" defTabSz="914400" rtl="0" eaLnBrk="1" latinLnBrk="0" hangingPunct="1">
              <a:spcBef>
                <a:spcPct val="0"/>
              </a:spcBef>
              <a:buNone/>
              <a:defRPr sz="2700" b="1"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noProof="1">
                <a:solidFill>
                  <a:schemeClr val="accent1"/>
                </a:solidFill>
                <a:latin typeface="+mn-lt"/>
              </a:rPr>
              <a:t>15.000</a:t>
            </a:r>
          </a:p>
          <a:p>
            <a:r>
              <a:rPr lang="en-US" sz="1200" b="0" noProof="1">
                <a:solidFill>
                  <a:schemeClr val="tx1"/>
                </a:solidFill>
                <a:latin typeface="+mn-lt"/>
              </a:rPr>
              <a:t> Klanten</a:t>
            </a:r>
          </a:p>
        </p:txBody>
      </p:sp>
      <p:cxnSp>
        <p:nvCxnSpPr>
          <p:cNvPr id="18" name="Straight Connector 17"/>
          <p:cNvCxnSpPr/>
          <p:nvPr userDrawn="1"/>
        </p:nvCxnSpPr>
        <p:spPr>
          <a:xfrm>
            <a:off x="1111114" y="1405997"/>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11114" y="2732929"/>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11114" y="4048205"/>
            <a:ext cx="7309068" cy="0"/>
          </a:xfrm>
          <a:prstGeom prst="line">
            <a:avLst/>
          </a:prstGeom>
          <a:ln w="12700">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el 1"/>
          <p:cNvSpPr txBox="1">
            <a:spLocks/>
          </p:cNvSpPr>
          <p:nvPr userDrawn="1"/>
        </p:nvSpPr>
        <p:spPr>
          <a:xfrm>
            <a:off x="1111114" y="450908"/>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err="1">
                <a:solidFill>
                  <a:schemeClr val="tx1"/>
                </a:solidFill>
              </a:rPr>
              <a:t>Attentia</a:t>
            </a:r>
            <a:r>
              <a:rPr lang="nl-NL" sz="3200" dirty="0">
                <a:solidFill>
                  <a:schemeClr val="tx1"/>
                </a:solidFill>
              </a:rPr>
              <a:t> in cijfers</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210846" y="3257629"/>
            <a:ext cx="421520" cy="421520"/>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766656" y="3257629"/>
            <a:ext cx="399532" cy="399532"/>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014777" y="3271546"/>
            <a:ext cx="407603" cy="385615"/>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7228199" y="1864268"/>
            <a:ext cx="389371" cy="389371"/>
          </a:xfrm>
          <a:prstGeom prst="rect">
            <a:avLst/>
          </a:prstGeom>
        </p:spPr>
      </p:pic>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34699" y="1779730"/>
            <a:ext cx="448554" cy="421520"/>
          </a:xfrm>
          <a:prstGeom prst="rect">
            <a:avLst/>
          </a:prstGeom>
        </p:spPr>
      </p:pic>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688171" y="1713648"/>
            <a:ext cx="556502" cy="556502"/>
          </a:xfrm>
          <a:prstGeom prst="rect">
            <a:avLst/>
          </a:prstGeom>
        </p:spPr>
      </p:pic>
      <p:pic>
        <p:nvPicPr>
          <p:cNvPr id="28" name="Picture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2961" y="1766347"/>
            <a:ext cx="451234" cy="448285"/>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90383" y="3211574"/>
            <a:ext cx="445587" cy="445587"/>
          </a:xfrm>
          <a:prstGeom prst="rect">
            <a:avLst/>
          </a:prstGeom>
        </p:spPr>
      </p:pic>
    </p:spTree>
    <p:extLst>
      <p:ext uri="{BB962C8B-B14F-4D97-AF65-F5344CB8AC3E}">
        <p14:creationId xmlns:p14="http://schemas.microsoft.com/office/powerpoint/2010/main" val="21047471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wards dia">
    <p:spTree>
      <p:nvGrpSpPr>
        <p:cNvPr id="1" name=""/>
        <p:cNvGrpSpPr/>
        <p:nvPr/>
      </p:nvGrpSpPr>
      <p:grpSpPr>
        <a:xfrm>
          <a:off x="0" y="0"/>
          <a:ext cx="0" cy="0"/>
          <a:chOff x="0" y="0"/>
          <a:chExt cx="0" cy="0"/>
        </a:xfrm>
      </p:grpSpPr>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el 1"/>
          <p:cNvSpPr>
            <a:spLocks noGrp="1"/>
          </p:cNvSpPr>
          <p:nvPr>
            <p:ph type="title" hasCustomPrompt="1"/>
          </p:nvPr>
        </p:nvSpPr>
        <p:spPr>
          <a:xfrm>
            <a:off x="1205345" y="395222"/>
            <a:ext cx="6742800" cy="550331"/>
          </a:xfrm>
        </p:spPr>
        <p:txBody>
          <a:bodyPr/>
          <a:lstStyle>
            <a:lvl1pPr>
              <a:defRPr sz="3200" baseline="0"/>
            </a:lvl1pPr>
          </a:lstStyle>
          <a:p>
            <a:r>
              <a:rPr lang="nl-BE" dirty="0"/>
              <a:t>Award pagina</a:t>
            </a:r>
            <a:endParaRPr lang="nl-NL"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6" name="Shape 858"/>
          <p:cNvSpPr/>
          <p:nvPr userDrawn="1"/>
        </p:nvSpPr>
        <p:spPr>
          <a:xfrm flipH="1">
            <a:off x="6087321" y="1396307"/>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8" name="Shape 850"/>
          <p:cNvSpPr/>
          <p:nvPr userDrawn="1"/>
        </p:nvSpPr>
        <p:spPr>
          <a:xfrm flipH="1">
            <a:off x="3991219" y="1396307"/>
            <a:ext cx="1481877"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0" name="Shape 842"/>
          <p:cNvSpPr/>
          <p:nvPr userDrawn="1"/>
        </p:nvSpPr>
        <p:spPr>
          <a:xfrm flipH="1">
            <a:off x="1895115" y="1396307"/>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 name="Shape 858"/>
          <p:cNvSpPr/>
          <p:nvPr userDrawn="1"/>
        </p:nvSpPr>
        <p:spPr>
          <a:xfrm flipH="1">
            <a:off x="2896281" y="3138909"/>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 name="Shape 858"/>
          <p:cNvSpPr/>
          <p:nvPr userDrawn="1"/>
        </p:nvSpPr>
        <p:spPr>
          <a:xfrm flipH="1">
            <a:off x="5086153" y="3138909"/>
            <a:ext cx="1481879" cy="1277926"/>
          </a:xfrm>
          <a:custGeom>
            <a:avLst/>
            <a:gdLst/>
            <a:ahLst/>
            <a:cxnLst>
              <a:cxn ang="0">
                <a:pos x="wd2" y="hd2"/>
              </a:cxn>
              <a:cxn ang="5400000">
                <a:pos x="wd2" y="hd2"/>
              </a:cxn>
              <a:cxn ang="10800000">
                <a:pos x="wd2" y="hd2"/>
              </a:cxn>
              <a:cxn ang="16200000">
                <a:pos x="wd2" y="hd2"/>
              </a:cxn>
            </a:cxnLst>
            <a:rect l="0" t="0" r="r" b="b"/>
            <a:pathLst>
              <a:path w="21593" h="21586" extrusionOk="0">
                <a:moveTo>
                  <a:pt x="15810" y="1"/>
                </a:moveTo>
                <a:cubicBezTo>
                  <a:pt x="15732" y="3"/>
                  <a:pt x="15654" y="11"/>
                  <a:pt x="15576" y="23"/>
                </a:cubicBezTo>
                <a:cubicBezTo>
                  <a:pt x="15607" y="762"/>
                  <a:pt x="15918" y="1447"/>
                  <a:pt x="16426" y="1897"/>
                </a:cubicBezTo>
                <a:cubicBezTo>
                  <a:pt x="16881" y="2300"/>
                  <a:pt x="17457" y="2476"/>
                  <a:pt x="18025" y="2387"/>
                </a:cubicBezTo>
                <a:cubicBezTo>
                  <a:pt x="17997" y="1716"/>
                  <a:pt x="17738" y="1086"/>
                  <a:pt x="17306" y="639"/>
                </a:cubicBezTo>
                <a:cubicBezTo>
                  <a:pt x="16893" y="212"/>
                  <a:pt x="16358" y="-14"/>
                  <a:pt x="15810" y="1"/>
                </a:cubicBezTo>
                <a:close/>
                <a:moveTo>
                  <a:pt x="5614" y="4"/>
                </a:moveTo>
                <a:cubicBezTo>
                  <a:pt x="5184" y="6"/>
                  <a:pt x="4761" y="163"/>
                  <a:pt x="4407" y="460"/>
                </a:cubicBezTo>
                <a:cubicBezTo>
                  <a:pt x="3886" y="898"/>
                  <a:pt x="3567" y="1592"/>
                  <a:pt x="3546" y="2338"/>
                </a:cubicBezTo>
                <a:cubicBezTo>
                  <a:pt x="4126" y="2464"/>
                  <a:pt x="4726" y="2303"/>
                  <a:pt x="5199" y="1893"/>
                </a:cubicBezTo>
                <a:cubicBezTo>
                  <a:pt x="5702" y="1457"/>
                  <a:pt x="6012" y="783"/>
                  <a:pt x="6044" y="55"/>
                </a:cubicBezTo>
                <a:cubicBezTo>
                  <a:pt x="5901" y="20"/>
                  <a:pt x="5757" y="3"/>
                  <a:pt x="5614" y="4"/>
                </a:cubicBezTo>
                <a:close/>
                <a:moveTo>
                  <a:pt x="2620" y="286"/>
                </a:moveTo>
                <a:cubicBezTo>
                  <a:pt x="2179" y="703"/>
                  <a:pt x="1893" y="1299"/>
                  <a:pt x="1818" y="1952"/>
                </a:cubicBezTo>
                <a:cubicBezTo>
                  <a:pt x="1739" y="2650"/>
                  <a:pt x="1907" y="3355"/>
                  <a:pt x="2285" y="3906"/>
                </a:cubicBezTo>
                <a:cubicBezTo>
                  <a:pt x="2770" y="3451"/>
                  <a:pt x="3070" y="2781"/>
                  <a:pt x="3108" y="2059"/>
                </a:cubicBezTo>
                <a:cubicBezTo>
                  <a:pt x="3143" y="1418"/>
                  <a:pt x="2968" y="785"/>
                  <a:pt x="2620" y="286"/>
                </a:cubicBezTo>
                <a:close/>
                <a:moveTo>
                  <a:pt x="18985" y="296"/>
                </a:moveTo>
                <a:cubicBezTo>
                  <a:pt x="18568" y="859"/>
                  <a:pt x="18383" y="1604"/>
                  <a:pt x="18479" y="2338"/>
                </a:cubicBezTo>
                <a:cubicBezTo>
                  <a:pt x="18563" y="2977"/>
                  <a:pt x="18856" y="3554"/>
                  <a:pt x="19296" y="3951"/>
                </a:cubicBezTo>
                <a:cubicBezTo>
                  <a:pt x="19648" y="3421"/>
                  <a:pt x="19817" y="2755"/>
                  <a:pt x="19768" y="2087"/>
                </a:cubicBezTo>
                <a:cubicBezTo>
                  <a:pt x="19717" y="1395"/>
                  <a:pt x="19436" y="754"/>
                  <a:pt x="18985" y="296"/>
                </a:cubicBezTo>
                <a:close/>
                <a:moveTo>
                  <a:pt x="17035" y="2863"/>
                </a:moveTo>
                <a:cubicBezTo>
                  <a:pt x="16821" y="2866"/>
                  <a:pt x="16607" y="2916"/>
                  <a:pt x="16404" y="3013"/>
                </a:cubicBezTo>
                <a:cubicBezTo>
                  <a:pt x="16524" y="3598"/>
                  <a:pt x="16840" y="4102"/>
                  <a:pt x="17281" y="4416"/>
                </a:cubicBezTo>
                <a:cubicBezTo>
                  <a:pt x="17725" y="4732"/>
                  <a:pt x="18259" y="4830"/>
                  <a:pt x="18765" y="4688"/>
                </a:cubicBezTo>
                <a:cubicBezTo>
                  <a:pt x="18726" y="4100"/>
                  <a:pt x="18463" y="3563"/>
                  <a:pt x="18047" y="3225"/>
                </a:cubicBezTo>
                <a:cubicBezTo>
                  <a:pt x="17746" y="2981"/>
                  <a:pt x="17391" y="2857"/>
                  <a:pt x="17035" y="2863"/>
                </a:cubicBezTo>
                <a:close/>
                <a:moveTo>
                  <a:pt x="4621" y="2877"/>
                </a:moveTo>
                <a:cubicBezTo>
                  <a:pt x="4248" y="2865"/>
                  <a:pt x="3874" y="2986"/>
                  <a:pt x="3554" y="3233"/>
                </a:cubicBezTo>
                <a:cubicBezTo>
                  <a:pt x="3138" y="3555"/>
                  <a:pt x="2856" y="4062"/>
                  <a:pt x="2773" y="4634"/>
                </a:cubicBezTo>
                <a:cubicBezTo>
                  <a:pt x="3347" y="4780"/>
                  <a:pt x="3947" y="4651"/>
                  <a:pt x="4438" y="4277"/>
                </a:cubicBezTo>
                <a:cubicBezTo>
                  <a:pt x="4826" y="3982"/>
                  <a:pt x="5122" y="3549"/>
                  <a:pt x="5282" y="3042"/>
                </a:cubicBezTo>
                <a:cubicBezTo>
                  <a:pt x="5069" y="2939"/>
                  <a:pt x="4845" y="2884"/>
                  <a:pt x="4621" y="2877"/>
                </a:cubicBezTo>
                <a:close/>
                <a:moveTo>
                  <a:pt x="877" y="3316"/>
                </a:moveTo>
                <a:cubicBezTo>
                  <a:pt x="650" y="3913"/>
                  <a:pt x="629" y="4587"/>
                  <a:pt x="818" y="5202"/>
                </a:cubicBezTo>
                <a:cubicBezTo>
                  <a:pt x="1026" y="5876"/>
                  <a:pt x="1467" y="6418"/>
                  <a:pt x="2036" y="6697"/>
                </a:cubicBezTo>
                <a:cubicBezTo>
                  <a:pt x="2290" y="6069"/>
                  <a:pt x="2307" y="5347"/>
                  <a:pt x="2084" y="4703"/>
                </a:cubicBezTo>
                <a:cubicBezTo>
                  <a:pt x="1863" y="4068"/>
                  <a:pt x="1426" y="3567"/>
                  <a:pt x="877" y="3316"/>
                </a:cubicBezTo>
                <a:close/>
                <a:moveTo>
                  <a:pt x="20787" y="3360"/>
                </a:moveTo>
                <a:cubicBezTo>
                  <a:pt x="20194" y="3591"/>
                  <a:pt x="19720" y="4116"/>
                  <a:pt x="19491" y="4791"/>
                </a:cubicBezTo>
                <a:cubicBezTo>
                  <a:pt x="19281" y="5411"/>
                  <a:pt x="19298" y="6103"/>
                  <a:pt x="19538" y="6707"/>
                </a:cubicBezTo>
                <a:cubicBezTo>
                  <a:pt x="20037" y="6472"/>
                  <a:pt x="20445" y="6035"/>
                  <a:pt x="20689" y="5479"/>
                </a:cubicBezTo>
                <a:cubicBezTo>
                  <a:pt x="20979" y="4820"/>
                  <a:pt x="21014" y="4051"/>
                  <a:pt x="20787" y="3360"/>
                </a:cubicBezTo>
                <a:close/>
                <a:moveTo>
                  <a:pt x="4178" y="5024"/>
                </a:moveTo>
                <a:cubicBezTo>
                  <a:pt x="3835" y="5047"/>
                  <a:pt x="3500" y="5183"/>
                  <a:pt x="3215" y="5423"/>
                </a:cubicBezTo>
                <a:cubicBezTo>
                  <a:pt x="2781" y="5788"/>
                  <a:pt x="2507" y="6355"/>
                  <a:pt x="2467" y="6974"/>
                </a:cubicBezTo>
                <a:cubicBezTo>
                  <a:pt x="2987" y="7071"/>
                  <a:pt x="3520" y="6932"/>
                  <a:pt x="3954" y="6586"/>
                </a:cubicBezTo>
                <a:cubicBezTo>
                  <a:pt x="4390" y="6237"/>
                  <a:pt x="4692" y="5707"/>
                  <a:pt x="4798" y="5105"/>
                </a:cubicBezTo>
                <a:cubicBezTo>
                  <a:pt x="4595" y="5036"/>
                  <a:pt x="4384" y="5010"/>
                  <a:pt x="4178" y="5024"/>
                </a:cubicBezTo>
                <a:close/>
                <a:moveTo>
                  <a:pt x="17264" y="5024"/>
                </a:moveTo>
                <a:cubicBezTo>
                  <a:pt x="17130" y="5021"/>
                  <a:pt x="16996" y="5034"/>
                  <a:pt x="16863" y="5063"/>
                </a:cubicBezTo>
                <a:cubicBezTo>
                  <a:pt x="16941" y="5574"/>
                  <a:pt x="17156" y="6044"/>
                  <a:pt x="17477" y="6407"/>
                </a:cubicBezTo>
                <a:cubicBezTo>
                  <a:pt x="17917" y="6906"/>
                  <a:pt x="18521" y="7164"/>
                  <a:pt x="19135" y="7118"/>
                </a:cubicBezTo>
                <a:cubicBezTo>
                  <a:pt x="19104" y="6468"/>
                  <a:pt x="18827" y="5867"/>
                  <a:pt x="18379" y="5474"/>
                </a:cubicBezTo>
                <a:cubicBezTo>
                  <a:pt x="18055" y="5189"/>
                  <a:pt x="17664" y="5034"/>
                  <a:pt x="17264" y="5024"/>
                </a:cubicBezTo>
                <a:close/>
                <a:moveTo>
                  <a:pt x="1" y="6282"/>
                </a:moveTo>
                <a:cubicBezTo>
                  <a:pt x="-7" y="7004"/>
                  <a:pt x="242" y="7699"/>
                  <a:pt x="687" y="8205"/>
                </a:cubicBezTo>
                <a:cubicBezTo>
                  <a:pt x="1091" y="8663"/>
                  <a:pt x="1628" y="8931"/>
                  <a:pt x="2193" y="8955"/>
                </a:cubicBezTo>
                <a:cubicBezTo>
                  <a:pt x="2182" y="8305"/>
                  <a:pt x="1972" y="7681"/>
                  <a:pt x="1600" y="7196"/>
                </a:cubicBezTo>
                <a:cubicBezTo>
                  <a:pt x="1190" y="6661"/>
                  <a:pt x="616" y="6333"/>
                  <a:pt x="1" y="6282"/>
                </a:cubicBezTo>
                <a:close/>
                <a:moveTo>
                  <a:pt x="21593" y="6320"/>
                </a:moveTo>
                <a:cubicBezTo>
                  <a:pt x="20979" y="6340"/>
                  <a:pt x="20399" y="6644"/>
                  <a:pt x="19979" y="7164"/>
                </a:cubicBezTo>
                <a:cubicBezTo>
                  <a:pt x="19589" y="7647"/>
                  <a:pt x="19367" y="8281"/>
                  <a:pt x="19360" y="8943"/>
                </a:cubicBezTo>
                <a:cubicBezTo>
                  <a:pt x="20013" y="8901"/>
                  <a:pt x="20624" y="8548"/>
                  <a:pt x="21045" y="7968"/>
                </a:cubicBezTo>
                <a:cubicBezTo>
                  <a:pt x="21381" y="7505"/>
                  <a:pt x="21573" y="6925"/>
                  <a:pt x="21593" y="6320"/>
                </a:cubicBezTo>
                <a:close/>
                <a:moveTo>
                  <a:pt x="4435" y="6983"/>
                </a:moveTo>
                <a:cubicBezTo>
                  <a:pt x="3907" y="6986"/>
                  <a:pt x="3401" y="7256"/>
                  <a:pt x="3056" y="7730"/>
                </a:cubicBezTo>
                <a:cubicBezTo>
                  <a:pt x="2733" y="8172"/>
                  <a:pt x="2584" y="8750"/>
                  <a:pt x="2645" y="9325"/>
                </a:cubicBezTo>
                <a:cubicBezTo>
                  <a:pt x="3209" y="9352"/>
                  <a:pt x="3756" y="9092"/>
                  <a:pt x="4142" y="8613"/>
                </a:cubicBezTo>
                <a:cubicBezTo>
                  <a:pt x="4494" y="8177"/>
                  <a:pt x="4682" y="7595"/>
                  <a:pt x="4662" y="6998"/>
                </a:cubicBezTo>
                <a:cubicBezTo>
                  <a:pt x="4586" y="6987"/>
                  <a:pt x="4510" y="6982"/>
                  <a:pt x="4435" y="6983"/>
                </a:cubicBezTo>
                <a:close/>
                <a:moveTo>
                  <a:pt x="17003" y="6998"/>
                </a:moveTo>
                <a:cubicBezTo>
                  <a:pt x="17010" y="7570"/>
                  <a:pt x="17187" y="8122"/>
                  <a:pt x="17504" y="8561"/>
                </a:cubicBezTo>
                <a:cubicBezTo>
                  <a:pt x="17858" y="9051"/>
                  <a:pt x="18361" y="9365"/>
                  <a:pt x="18908" y="9440"/>
                </a:cubicBezTo>
                <a:cubicBezTo>
                  <a:pt x="18961" y="8866"/>
                  <a:pt x="18818" y="8292"/>
                  <a:pt x="18509" y="7840"/>
                </a:cubicBezTo>
                <a:cubicBezTo>
                  <a:pt x="18144" y="7307"/>
                  <a:pt x="17589" y="6997"/>
                  <a:pt x="17003" y="6998"/>
                </a:cubicBezTo>
                <a:close/>
                <a:moveTo>
                  <a:pt x="65" y="8836"/>
                </a:moveTo>
                <a:cubicBezTo>
                  <a:pt x="62" y="9570"/>
                  <a:pt x="327" y="10271"/>
                  <a:pt x="792" y="10768"/>
                </a:cubicBezTo>
                <a:cubicBezTo>
                  <a:pt x="1206" y="11210"/>
                  <a:pt x="1747" y="11454"/>
                  <a:pt x="2310" y="11454"/>
                </a:cubicBezTo>
                <a:cubicBezTo>
                  <a:pt x="2272" y="10824"/>
                  <a:pt x="2054" y="10227"/>
                  <a:pt x="1689" y="9759"/>
                </a:cubicBezTo>
                <a:cubicBezTo>
                  <a:pt x="1269" y="9222"/>
                  <a:pt x="688" y="8892"/>
                  <a:pt x="65" y="8836"/>
                </a:cubicBezTo>
                <a:close/>
                <a:moveTo>
                  <a:pt x="21510" y="8862"/>
                </a:moveTo>
                <a:cubicBezTo>
                  <a:pt x="20875" y="8842"/>
                  <a:pt x="20265" y="9149"/>
                  <a:pt x="19844" y="9700"/>
                </a:cubicBezTo>
                <a:cubicBezTo>
                  <a:pt x="19458" y="10205"/>
                  <a:pt x="19266" y="10871"/>
                  <a:pt x="19313" y="11544"/>
                </a:cubicBezTo>
                <a:cubicBezTo>
                  <a:pt x="19917" y="11473"/>
                  <a:pt x="20476" y="11144"/>
                  <a:pt x="20883" y="10623"/>
                </a:cubicBezTo>
                <a:cubicBezTo>
                  <a:pt x="21261" y="10137"/>
                  <a:pt x="21483" y="9515"/>
                  <a:pt x="21510" y="8862"/>
                </a:cubicBezTo>
                <a:close/>
                <a:moveTo>
                  <a:pt x="4509" y="9124"/>
                </a:moveTo>
                <a:cubicBezTo>
                  <a:pt x="3932" y="9190"/>
                  <a:pt x="3408" y="9547"/>
                  <a:pt x="3078" y="10100"/>
                </a:cubicBezTo>
                <a:cubicBezTo>
                  <a:pt x="2774" y="10609"/>
                  <a:pt x="2662" y="11238"/>
                  <a:pt x="2766" y="11844"/>
                </a:cubicBezTo>
                <a:cubicBezTo>
                  <a:pt x="3323" y="11796"/>
                  <a:pt x="3835" y="11471"/>
                  <a:pt x="4170" y="10952"/>
                </a:cubicBezTo>
                <a:cubicBezTo>
                  <a:pt x="4507" y="10429"/>
                  <a:pt x="4631" y="9762"/>
                  <a:pt x="4509" y="9124"/>
                </a:cubicBezTo>
                <a:close/>
                <a:moveTo>
                  <a:pt x="17204" y="9174"/>
                </a:moveTo>
                <a:cubicBezTo>
                  <a:pt x="17065" y="9809"/>
                  <a:pt x="17176" y="10483"/>
                  <a:pt x="17506" y="11015"/>
                </a:cubicBezTo>
                <a:cubicBezTo>
                  <a:pt x="17816" y="11514"/>
                  <a:pt x="18292" y="11841"/>
                  <a:pt x="18819" y="11915"/>
                </a:cubicBezTo>
                <a:cubicBezTo>
                  <a:pt x="18904" y="11326"/>
                  <a:pt x="18796" y="10722"/>
                  <a:pt x="18516" y="10220"/>
                </a:cubicBezTo>
                <a:cubicBezTo>
                  <a:pt x="18216" y="9683"/>
                  <a:pt x="17744" y="9306"/>
                  <a:pt x="17204" y="9174"/>
                </a:cubicBezTo>
                <a:close/>
                <a:moveTo>
                  <a:pt x="4690" y="11005"/>
                </a:moveTo>
                <a:cubicBezTo>
                  <a:pt x="4183" y="11315"/>
                  <a:pt x="3816" y="11862"/>
                  <a:pt x="3678" y="12507"/>
                </a:cubicBezTo>
                <a:cubicBezTo>
                  <a:pt x="3549" y="13113"/>
                  <a:pt x="3635" y="13756"/>
                  <a:pt x="3919" y="14288"/>
                </a:cubicBezTo>
                <a:cubicBezTo>
                  <a:pt x="4422" y="13959"/>
                  <a:pt x="4782" y="13400"/>
                  <a:pt x="4914" y="12748"/>
                </a:cubicBezTo>
                <a:cubicBezTo>
                  <a:pt x="5035" y="12155"/>
                  <a:pt x="4954" y="11531"/>
                  <a:pt x="4690" y="11005"/>
                </a:cubicBezTo>
                <a:close/>
                <a:moveTo>
                  <a:pt x="16934" y="11089"/>
                </a:moveTo>
                <a:cubicBezTo>
                  <a:pt x="16635" y="11683"/>
                  <a:pt x="16577" y="12402"/>
                  <a:pt x="16778" y="13049"/>
                </a:cubicBezTo>
                <a:cubicBezTo>
                  <a:pt x="16944" y="13582"/>
                  <a:pt x="17273" y="14023"/>
                  <a:pt x="17702" y="14293"/>
                </a:cubicBezTo>
                <a:cubicBezTo>
                  <a:pt x="17956" y="13781"/>
                  <a:pt x="18032" y="13178"/>
                  <a:pt x="17917" y="12603"/>
                </a:cubicBezTo>
                <a:cubicBezTo>
                  <a:pt x="17787" y="11961"/>
                  <a:pt x="17431" y="11411"/>
                  <a:pt x="16934" y="11089"/>
                </a:cubicBezTo>
                <a:close/>
                <a:moveTo>
                  <a:pt x="20395" y="12037"/>
                </a:moveTo>
                <a:cubicBezTo>
                  <a:pt x="19967" y="12063"/>
                  <a:pt x="19549" y="12224"/>
                  <a:pt x="19186" y="12508"/>
                </a:cubicBezTo>
                <a:cubicBezTo>
                  <a:pt x="18756" y="12846"/>
                  <a:pt x="18434" y="13340"/>
                  <a:pt x="18272" y="13913"/>
                </a:cubicBezTo>
                <a:cubicBezTo>
                  <a:pt x="18841" y="14075"/>
                  <a:pt x="19442" y="13996"/>
                  <a:pt x="19965" y="13690"/>
                </a:cubicBezTo>
                <a:cubicBezTo>
                  <a:pt x="20519" y="13365"/>
                  <a:pt x="20947" y="12811"/>
                  <a:pt x="21163" y="12137"/>
                </a:cubicBezTo>
                <a:cubicBezTo>
                  <a:pt x="20910" y="12054"/>
                  <a:pt x="20651" y="12021"/>
                  <a:pt x="20395" y="12037"/>
                </a:cubicBezTo>
                <a:close/>
                <a:moveTo>
                  <a:pt x="968" y="12047"/>
                </a:moveTo>
                <a:cubicBezTo>
                  <a:pt x="820" y="12051"/>
                  <a:pt x="672" y="12071"/>
                  <a:pt x="525" y="12108"/>
                </a:cubicBezTo>
                <a:cubicBezTo>
                  <a:pt x="664" y="12751"/>
                  <a:pt x="1016" y="13304"/>
                  <a:pt x="1505" y="13647"/>
                </a:cubicBezTo>
                <a:cubicBezTo>
                  <a:pt x="2019" y="14008"/>
                  <a:pt x="2640" y="14106"/>
                  <a:pt x="3219" y="13918"/>
                </a:cubicBezTo>
                <a:cubicBezTo>
                  <a:pt x="3054" y="13309"/>
                  <a:pt x="2707" y="12788"/>
                  <a:pt x="2240" y="12451"/>
                </a:cubicBezTo>
                <a:cubicBezTo>
                  <a:pt x="1856" y="12175"/>
                  <a:pt x="1413" y="12036"/>
                  <a:pt x="968" y="12047"/>
                </a:cubicBezTo>
                <a:close/>
                <a:moveTo>
                  <a:pt x="16000" y="12872"/>
                </a:moveTo>
                <a:cubicBezTo>
                  <a:pt x="15599" y="13347"/>
                  <a:pt x="15399" y="14003"/>
                  <a:pt x="15453" y="14665"/>
                </a:cubicBezTo>
                <a:cubicBezTo>
                  <a:pt x="15503" y="15270"/>
                  <a:pt x="15763" y="15828"/>
                  <a:pt x="16173" y="16207"/>
                </a:cubicBezTo>
                <a:cubicBezTo>
                  <a:pt x="16542" y="15824"/>
                  <a:pt x="16760" y="15285"/>
                  <a:pt x="16780" y="14712"/>
                </a:cubicBezTo>
                <a:cubicBezTo>
                  <a:pt x="16805" y="13985"/>
                  <a:pt x="16511" y="13293"/>
                  <a:pt x="16000" y="12872"/>
                </a:cubicBezTo>
                <a:close/>
                <a:moveTo>
                  <a:pt x="5610" y="12887"/>
                </a:moveTo>
                <a:cubicBezTo>
                  <a:pt x="5148" y="13223"/>
                  <a:pt x="4846" y="13788"/>
                  <a:pt x="4793" y="14418"/>
                </a:cubicBezTo>
                <a:cubicBezTo>
                  <a:pt x="4738" y="15085"/>
                  <a:pt x="4968" y="15743"/>
                  <a:pt x="5409" y="16177"/>
                </a:cubicBezTo>
                <a:cubicBezTo>
                  <a:pt x="5724" y="15734"/>
                  <a:pt x="5916" y="15190"/>
                  <a:pt x="5960" y="14617"/>
                </a:cubicBezTo>
                <a:cubicBezTo>
                  <a:pt x="6005" y="14013"/>
                  <a:pt x="5882" y="13405"/>
                  <a:pt x="5610" y="12887"/>
                </a:cubicBezTo>
                <a:close/>
                <a:moveTo>
                  <a:pt x="14936" y="14323"/>
                </a:moveTo>
                <a:cubicBezTo>
                  <a:pt x="14510" y="14718"/>
                  <a:pt x="14253" y="15309"/>
                  <a:pt x="14232" y="15940"/>
                </a:cubicBezTo>
                <a:cubicBezTo>
                  <a:pt x="14211" y="16548"/>
                  <a:pt x="14410" y="17137"/>
                  <a:pt x="14781" y="17566"/>
                </a:cubicBezTo>
                <a:cubicBezTo>
                  <a:pt x="15074" y="17223"/>
                  <a:pt x="15273" y="16786"/>
                  <a:pt x="15351" y="16312"/>
                </a:cubicBezTo>
                <a:cubicBezTo>
                  <a:pt x="15467" y="15611"/>
                  <a:pt x="15315" y="14886"/>
                  <a:pt x="14936" y="14323"/>
                </a:cubicBezTo>
                <a:close/>
                <a:moveTo>
                  <a:pt x="6761" y="14372"/>
                </a:moveTo>
                <a:cubicBezTo>
                  <a:pt x="6287" y="14802"/>
                  <a:pt x="6045" y="15490"/>
                  <a:pt x="6124" y="16182"/>
                </a:cubicBezTo>
                <a:cubicBezTo>
                  <a:pt x="6190" y="16755"/>
                  <a:pt x="6472" y="17264"/>
                  <a:pt x="6894" y="17571"/>
                </a:cubicBezTo>
                <a:cubicBezTo>
                  <a:pt x="7204" y="17122"/>
                  <a:pt x="7366" y="16559"/>
                  <a:pt x="7350" y="15984"/>
                </a:cubicBezTo>
                <a:cubicBezTo>
                  <a:pt x="7334" y="15381"/>
                  <a:pt x="7124" y="14806"/>
                  <a:pt x="6761" y="14372"/>
                </a:cubicBezTo>
                <a:close/>
                <a:moveTo>
                  <a:pt x="2823" y="14489"/>
                </a:moveTo>
                <a:cubicBezTo>
                  <a:pt x="2333" y="14465"/>
                  <a:pt x="1846" y="14631"/>
                  <a:pt x="1442" y="14970"/>
                </a:cubicBezTo>
                <a:cubicBezTo>
                  <a:pt x="1788" y="15522"/>
                  <a:pt x="2300" y="15904"/>
                  <a:pt x="2877" y="16040"/>
                </a:cubicBezTo>
                <a:cubicBezTo>
                  <a:pt x="3466" y="16179"/>
                  <a:pt x="4078" y="16051"/>
                  <a:pt x="4589" y="15684"/>
                </a:cubicBezTo>
                <a:cubicBezTo>
                  <a:pt x="4300" y="15140"/>
                  <a:pt x="3841" y="14745"/>
                  <a:pt x="3310" y="14577"/>
                </a:cubicBezTo>
                <a:cubicBezTo>
                  <a:pt x="3149" y="14526"/>
                  <a:pt x="2986" y="14497"/>
                  <a:pt x="2823" y="14489"/>
                </a:cubicBezTo>
                <a:close/>
                <a:moveTo>
                  <a:pt x="18799" y="14507"/>
                </a:moveTo>
                <a:cubicBezTo>
                  <a:pt x="18640" y="14506"/>
                  <a:pt x="18481" y="14527"/>
                  <a:pt x="18323" y="14567"/>
                </a:cubicBezTo>
                <a:cubicBezTo>
                  <a:pt x="17787" y="14703"/>
                  <a:pt x="17317" y="15074"/>
                  <a:pt x="17010" y="15602"/>
                </a:cubicBezTo>
                <a:cubicBezTo>
                  <a:pt x="17512" y="15999"/>
                  <a:pt x="18127" y="16152"/>
                  <a:pt x="18724" y="16025"/>
                </a:cubicBezTo>
                <a:cubicBezTo>
                  <a:pt x="19277" y="15907"/>
                  <a:pt x="19774" y="15558"/>
                  <a:pt x="20119" y="15045"/>
                </a:cubicBezTo>
                <a:cubicBezTo>
                  <a:pt x="19739" y="14698"/>
                  <a:pt x="19273" y="14511"/>
                  <a:pt x="18799" y="14507"/>
                </a:cubicBezTo>
                <a:close/>
                <a:moveTo>
                  <a:pt x="17574" y="16451"/>
                </a:moveTo>
                <a:cubicBezTo>
                  <a:pt x="17496" y="16449"/>
                  <a:pt x="17418" y="16453"/>
                  <a:pt x="17340" y="16461"/>
                </a:cubicBezTo>
                <a:cubicBezTo>
                  <a:pt x="16769" y="16518"/>
                  <a:pt x="16238" y="16822"/>
                  <a:pt x="15851" y="17311"/>
                </a:cubicBezTo>
                <a:cubicBezTo>
                  <a:pt x="16355" y="17776"/>
                  <a:pt x="16997" y="17988"/>
                  <a:pt x="17637" y="17904"/>
                </a:cubicBezTo>
                <a:cubicBezTo>
                  <a:pt x="18173" y="17833"/>
                  <a:pt x="18673" y="17557"/>
                  <a:pt x="19057" y="17116"/>
                </a:cubicBezTo>
                <a:cubicBezTo>
                  <a:pt x="18644" y="16696"/>
                  <a:pt x="18119" y="16460"/>
                  <a:pt x="17574" y="16451"/>
                </a:cubicBezTo>
                <a:close/>
                <a:moveTo>
                  <a:pt x="4130" y="16463"/>
                </a:moveTo>
                <a:cubicBezTo>
                  <a:pt x="3577" y="16466"/>
                  <a:pt x="3043" y="16696"/>
                  <a:pt x="2623" y="17113"/>
                </a:cubicBezTo>
                <a:cubicBezTo>
                  <a:pt x="3038" y="17587"/>
                  <a:pt x="3596" y="17857"/>
                  <a:pt x="4178" y="17867"/>
                </a:cubicBezTo>
                <a:cubicBezTo>
                  <a:pt x="4752" y="17876"/>
                  <a:pt x="5306" y="17633"/>
                  <a:pt x="5731" y="17186"/>
                </a:cubicBezTo>
                <a:cubicBezTo>
                  <a:pt x="5295" y="16718"/>
                  <a:pt x="4724" y="16459"/>
                  <a:pt x="4130" y="16463"/>
                </a:cubicBezTo>
                <a:close/>
                <a:moveTo>
                  <a:pt x="8204" y="17711"/>
                </a:moveTo>
                <a:lnTo>
                  <a:pt x="8273" y="18232"/>
                </a:lnTo>
                <a:lnTo>
                  <a:pt x="10172" y="19251"/>
                </a:lnTo>
                <a:lnTo>
                  <a:pt x="6993" y="20472"/>
                </a:lnTo>
                <a:lnTo>
                  <a:pt x="6298" y="21502"/>
                </a:lnTo>
                <a:lnTo>
                  <a:pt x="10334" y="19715"/>
                </a:lnTo>
                <a:cubicBezTo>
                  <a:pt x="10480" y="19649"/>
                  <a:pt x="10635" y="19616"/>
                  <a:pt x="10792" y="19617"/>
                </a:cubicBezTo>
                <a:cubicBezTo>
                  <a:pt x="10942" y="19619"/>
                  <a:pt x="11091" y="19652"/>
                  <a:pt x="11230" y="19715"/>
                </a:cubicBezTo>
                <a:lnTo>
                  <a:pt x="15351" y="21586"/>
                </a:lnTo>
                <a:lnTo>
                  <a:pt x="14808" y="20550"/>
                </a:lnTo>
                <a:lnTo>
                  <a:pt x="11426" y="19237"/>
                </a:lnTo>
                <a:lnTo>
                  <a:pt x="13318" y="18200"/>
                </a:lnTo>
                <a:lnTo>
                  <a:pt x="13370" y="17733"/>
                </a:lnTo>
                <a:lnTo>
                  <a:pt x="11158" y="18781"/>
                </a:lnTo>
                <a:cubicBezTo>
                  <a:pt x="11029" y="18738"/>
                  <a:pt x="10896" y="18715"/>
                  <a:pt x="10763" y="18713"/>
                </a:cubicBezTo>
                <a:cubicBezTo>
                  <a:pt x="10618" y="18712"/>
                  <a:pt x="10474" y="18735"/>
                  <a:pt x="10335" y="18781"/>
                </a:cubicBezTo>
                <a:lnTo>
                  <a:pt x="8204" y="17711"/>
                </a:lnTo>
                <a:close/>
                <a:moveTo>
                  <a:pt x="5996" y="18026"/>
                </a:moveTo>
                <a:cubicBezTo>
                  <a:pt x="5915" y="18025"/>
                  <a:pt x="5835" y="18028"/>
                  <a:pt x="5754" y="18037"/>
                </a:cubicBezTo>
                <a:cubicBezTo>
                  <a:pt x="5231" y="18095"/>
                  <a:pt x="4741" y="18358"/>
                  <a:pt x="4365" y="18783"/>
                </a:cubicBezTo>
                <a:cubicBezTo>
                  <a:pt x="4812" y="19278"/>
                  <a:pt x="5416" y="19539"/>
                  <a:pt x="6034" y="19502"/>
                </a:cubicBezTo>
                <a:cubicBezTo>
                  <a:pt x="6600" y="19469"/>
                  <a:pt x="7134" y="19187"/>
                  <a:pt x="7528" y="18715"/>
                </a:cubicBezTo>
                <a:cubicBezTo>
                  <a:pt x="7104" y="18275"/>
                  <a:pt x="6559" y="18032"/>
                  <a:pt x="5996" y="18026"/>
                </a:cubicBezTo>
                <a:close/>
                <a:moveTo>
                  <a:pt x="15630" y="18027"/>
                </a:moveTo>
                <a:cubicBezTo>
                  <a:pt x="15100" y="18018"/>
                  <a:pt x="14584" y="18217"/>
                  <a:pt x="14165" y="18592"/>
                </a:cubicBezTo>
                <a:cubicBezTo>
                  <a:pt x="14583" y="19085"/>
                  <a:pt x="15146" y="19377"/>
                  <a:pt x="15742" y="19411"/>
                </a:cubicBezTo>
                <a:cubicBezTo>
                  <a:pt x="16297" y="19443"/>
                  <a:pt x="16843" y="19247"/>
                  <a:pt x="17286" y="18857"/>
                </a:cubicBezTo>
                <a:cubicBezTo>
                  <a:pt x="16850" y="18336"/>
                  <a:pt x="16255" y="18038"/>
                  <a:pt x="15630" y="18027"/>
                </a:cubicBezTo>
                <a:close/>
              </a:path>
            </a:pathLst>
          </a:custGeom>
          <a:solidFill>
            <a:srgbClr val="D5D9D9">
              <a:alpha val="50096"/>
            </a:srgbClr>
          </a:solidFill>
          <a:ln w="12700" cap="flat">
            <a:noFill/>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 name="Picture Placeholder 2"/>
          <p:cNvSpPr>
            <a:spLocks noGrp="1"/>
          </p:cNvSpPr>
          <p:nvPr>
            <p:ph type="pic" sz="quarter" idx="26" hasCustomPrompt="1"/>
          </p:nvPr>
        </p:nvSpPr>
        <p:spPr>
          <a:xfrm>
            <a:off x="2117946" y="1410229"/>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4" name="Picture Placeholder 2"/>
          <p:cNvSpPr>
            <a:spLocks noGrp="1"/>
          </p:cNvSpPr>
          <p:nvPr>
            <p:ph type="pic" sz="quarter" idx="27" hasCustomPrompt="1"/>
          </p:nvPr>
        </p:nvSpPr>
        <p:spPr>
          <a:xfrm>
            <a:off x="4225885" y="1410229"/>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5" name="Picture Placeholder 2"/>
          <p:cNvSpPr>
            <a:spLocks noGrp="1"/>
          </p:cNvSpPr>
          <p:nvPr>
            <p:ph type="pic" sz="quarter" idx="28" hasCustomPrompt="1"/>
          </p:nvPr>
        </p:nvSpPr>
        <p:spPr>
          <a:xfrm>
            <a:off x="6310152" y="1410229"/>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6" name="Picture Placeholder 2"/>
          <p:cNvSpPr>
            <a:spLocks noGrp="1"/>
          </p:cNvSpPr>
          <p:nvPr>
            <p:ph type="pic" sz="quarter" idx="29" hasCustomPrompt="1"/>
          </p:nvPr>
        </p:nvSpPr>
        <p:spPr>
          <a:xfrm>
            <a:off x="5308984" y="3138909"/>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7" name="Picture Placeholder 2"/>
          <p:cNvSpPr>
            <a:spLocks noGrp="1"/>
          </p:cNvSpPr>
          <p:nvPr>
            <p:ph type="pic" sz="quarter" idx="30" hasCustomPrompt="1"/>
          </p:nvPr>
        </p:nvSpPr>
        <p:spPr>
          <a:xfrm>
            <a:off x="3119112" y="3138909"/>
            <a:ext cx="1036216" cy="1036216"/>
          </a:xfrm>
          <a:prstGeom prst="ellipse">
            <a:avLst/>
          </a:prstGeom>
        </p:spPr>
        <p:txBody>
          <a:bodyPr anchor="ctr">
            <a:normAutofit/>
          </a:bodyPr>
          <a:lstStyle>
            <a:lvl1pPr marL="0" indent="0" algn="ctr">
              <a:buNone/>
              <a:defRPr sz="1000"/>
            </a:lvl1pPr>
          </a:lstStyle>
          <a:p>
            <a:r>
              <a:rPr lang="en-US" dirty="0" err="1"/>
              <a:t>Foto</a:t>
            </a:r>
            <a:endParaRPr lang="en-US" dirty="0"/>
          </a:p>
        </p:txBody>
      </p:sp>
      <p:sp>
        <p:nvSpPr>
          <p:cNvPr id="18" name="TextBox 1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Tree>
    <p:extLst>
      <p:ext uri="{BB962C8B-B14F-4D97-AF65-F5344CB8AC3E}">
        <p14:creationId xmlns:p14="http://schemas.microsoft.com/office/powerpoint/2010/main" val="30024371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ganigram Attent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0" name="Rectangle 9"/>
          <p:cNvSpPr/>
          <p:nvPr userDrawn="1"/>
        </p:nvSpPr>
        <p:spPr>
          <a:xfrm>
            <a:off x="3288486"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DOTS</a:t>
            </a:r>
          </a:p>
          <a:p>
            <a:pPr algn="ctr"/>
            <a:r>
              <a:rPr lang="nl-BE" sz="500" b="1" noProof="1">
                <a:solidFill>
                  <a:schemeClr val="bg2"/>
                </a:solidFill>
              </a:rPr>
              <a:t>Stijn Verstraete</a:t>
            </a:r>
          </a:p>
        </p:txBody>
      </p:sp>
      <p:sp>
        <p:nvSpPr>
          <p:cNvPr id="11" name="Rectangle 10"/>
          <p:cNvSpPr/>
          <p:nvPr userDrawn="1"/>
        </p:nvSpPr>
        <p:spPr>
          <a:xfrm>
            <a:off x="4369540"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Payroll</a:t>
            </a:r>
          </a:p>
          <a:p>
            <a:pPr algn="ctr"/>
            <a:r>
              <a:rPr lang="nl-BE" sz="500" b="1" noProof="1">
                <a:solidFill>
                  <a:schemeClr val="bg2"/>
                </a:solidFill>
              </a:rPr>
              <a:t>Tim De Troch</a:t>
            </a:r>
          </a:p>
        </p:txBody>
      </p:sp>
      <p:sp>
        <p:nvSpPr>
          <p:cNvPr id="12" name="Rectangle 11"/>
          <p:cNvSpPr/>
          <p:nvPr userDrawn="1"/>
        </p:nvSpPr>
        <p:spPr>
          <a:xfrm>
            <a:off x="5450595"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Health&amp;Safety</a:t>
            </a:r>
          </a:p>
          <a:p>
            <a:pPr algn="ctr"/>
            <a:r>
              <a:rPr lang="nl-BE" sz="500" b="1" noProof="1">
                <a:solidFill>
                  <a:schemeClr val="bg2"/>
                </a:solidFill>
              </a:rPr>
              <a:t>Kristel Bracke</a:t>
            </a:r>
          </a:p>
        </p:txBody>
      </p:sp>
      <p:sp>
        <p:nvSpPr>
          <p:cNvPr id="13" name="Rectangle 12"/>
          <p:cNvSpPr/>
          <p:nvPr userDrawn="1"/>
        </p:nvSpPr>
        <p:spPr>
          <a:xfrm>
            <a:off x="6531651"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SME</a:t>
            </a:r>
          </a:p>
          <a:p>
            <a:pPr algn="ctr"/>
            <a:r>
              <a:rPr lang="nl-BE" sz="500" b="1" noProof="1">
                <a:solidFill>
                  <a:schemeClr val="bg2"/>
                </a:solidFill>
              </a:rPr>
              <a:t>Berlinde Van Eeno</a:t>
            </a:r>
          </a:p>
        </p:txBody>
      </p:sp>
      <p:sp>
        <p:nvSpPr>
          <p:cNvPr id="14" name="Rectangle 13"/>
          <p:cNvSpPr/>
          <p:nvPr userDrawn="1"/>
        </p:nvSpPr>
        <p:spPr>
          <a:xfrm>
            <a:off x="2286398"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Business Line Director SAP</a:t>
            </a:r>
          </a:p>
          <a:p>
            <a:pPr algn="ctr"/>
            <a:r>
              <a:rPr lang="nl-BE" sz="500" b="1" noProof="1">
                <a:solidFill>
                  <a:schemeClr val="bg2"/>
                </a:solidFill>
              </a:rPr>
              <a:t>Tim De Troch</a:t>
            </a:r>
          </a:p>
        </p:txBody>
      </p:sp>
      <p:sp>
        <p:nvSpPr>
          <p:cNvPr id="15" name="Rectangle 14"/>
          <p:cNvSpPr/>
          <p:nvPr userDrawn="1"/>
        </p:nvSpPr>
        <p:spPr>
          <a:xfrm>
            <a:off x="3458542" y="1104606"/>
            <a:ext cx="1297893" cy="34632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noProof="1">
                <a:solidFill>
                  <a:schemeClr val="bg2"/>
                </a:solidFill>
              </a:rPr>
              <a:t>Managing Director &amp; CEO</a:t>
            </a:r>
          </a:p>
          <a:p>
            <a:pPr algn="ctr"/>
            <a:r>
              <a:rPr lang="nl-BE" sz="600" noProof="1">
                <a:solidFill>
                  <a:schemeClr val="bg2"/>
                </a:solidFill>
              </a:rPr>
              <a:t>Carine Huysveld</a:t>
            </a:r>
          </a:p>
        </p:txBody>
      </p:sp>
      <p:sp>
        <p:nvSpPr>
          <p:cNvPr id="16" name="Rectangle 15"/>
          <p:cNvSpPr/>
          <p:nvPr userDrawn="1"/>
        </p:nvSpPr>
        <p:spPr>
          <a:xfrm>
            <a:off x="2164930" y="2383935"/>
            <a:ext cx="1303309" cy="34733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CHRO</a:t>
            </a:r>
          </a:p>
          <a:p>
            <a:pPr algn="ctr"/>
            <a:r>
              <a:rPr lang="nl-BE" sz="600" b="1" noProof="1">
                <a:solidFill>
                  <a:schemeClr val="accent1"/>
                </a:solidFill>
              </a:rPr>
              <a:t>Sandra Boel</a:t>
            </a:r>
          </a:p>
        </p:txBody>
      </p:sp>
      <p:sp>
        <p:nvSpPr>
          <p:cNvPr id="17" name="Rectangle 16"/>
          <p:cNvSpPr/>
          <p:nvPr userDrawn="1"/>
        </p:nvSpPr>
        <p:spPr>
          <a:xfrm>
            <a:off x="2159064" y="1964304"/>
            <a:ext cx="1315042"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Finance &amp; Controlling</a:t>
            </a:r>
          </a:p>
          <a:p>
            <a:pPr algn="ctr"/>
            <a:r>
              <a:rPr lang="nl-BE" sz="600" b="1" noProof="1">
                <a:solidFill>
                  <a:schemeClr val="accent1"/>
                </a:solidFill>
              </a:rPr>
              <a:t>Els Temmerman</a:t>
            </a:r>
          </a:p>
        </p:txBody>
      </p:sp>
      <p:cxnSp>
        <p:nvCxnSpPr>
          <p:cNvPr id="18" name="Elbow Connector 17"/>
          <p:cNvCxnSpPr/>
          <p:nvPr userDrawn="1"/>
        </p:nvCxnSpPr>
        <p:spPr>
          <a:xfrm flipV="1">
            <a:off x="3460456" y="1444055"/>
            <a:ext cx="647940" cy="70239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userDrawn="1"/>
        </p:nvCxnSpPr>
        <p:spPr>
          <a:xfrm flipV="1">
            <a:off x="3452672" y="1444055"/>
            <a:ext cx="655724" cy="1101266"/>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userDrawn="1"/>
        </p:nvCxnSpPr>
        <p:spPr>
          <a:xfrm rot="10800000">
            <a:off x="4108395" y="1477786"/>
            <a:ext cx="655724" cy="435972"/>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4770271" y="1739656"/>
            <a:ext cx="1299140"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Sales &amp; Marketing</a:t>
            </a:r>
          </a:p>
          <a:p>
            <a:pPr algn="ctr"/>
            <a:r>
              <a:rPr lang="nl-BE" sz="600" b="1" noProof="1">
                <a:solidFill>
                  <a:schemeClr val="accent1"/>
                </a:solidFill>
              </a:rPr>
              <a:t>Dirk Broodcooren</a:t>
            </a:r>
          </a:p>
        </p:txBody>
      </p:sp>
      <p:sp>
        <p:nvSpPr>
          <p:cNvPr id="22" name="Rectangle 21"/>
          <p:cNvSpPr/>
          <p:nvPr userDrawn="1"/>
        </p:nvSpPr>
        <p:spPr>
          <a:xfrm>
            <a:off x="4766060" y="2176252"/>
            <a:ext cx="1307562" cy="344625"/>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Director IT</a:t>
            </a:r>
          </a:p>
          <a:p>
            <a:pPr algn="ctr"/>
            <a:r>
              <a:rPr lang="nl-BE" sz="600" b="1" noProof="1">
                <a:solidFill>
                  <a:schemeClr val="accent1"/>
                </a:solidFill>
              </a:rPr>
              <a:t>Vic Cleuren</a:t>
            </a:r>
          </a:p>
        </p:txBody>
      </p:sp>
      <p:sp>
        <p:nvSpPr>
          <p:cNvPr id="23" name="Rectangle 22"/>
          <p:cNvSpPr/>
          <p:nvPr userDrawn="1"/>
        </p:nvSpPr>
        <p:spPr>
          <a:xfrm>
            <a:off x="2161424" y="1542114"/>
            <a:ext cx="1302185" cy="35046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nl-BE" sz="600" b="1" noProof="1">
                <a:solidFill>
                  <a:schemeClr val="accent1"/>
                </a:solidFill>
              </a:rPr>
              <a:t>Delivery Director HR&amp;WB</a:t>
            </a:r>
          </a:p>
          <a:p>
            <a:pPr algn="ctr"/>
            <a:r>
              <a:rPr lang="nl-BE" sz="600" b="1" noProof="1">
                <a:solidFill>
                  <a:schemeClr val="accent1"/>
                </a:solidFill>
              </a:rPr>
              <a:t>Nathalie Constant</a:t>
            </a:r>
          </a:p>
        </p:txBody>
      </p:sp>
      <p:sp>
        <p:nvSpPr>
          <p:cNvPr id="24" name="Rectangle 23"/>
          <p:cNvSpPr/>
          <p:nvPr userDrawn="1"/>
        </p:nvSpPr>
        <p:spPr>
          <a:xfrm>
            <a:off x="1205345" y="3120799"/>
            <a:ext cx="879822"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HR&amp;WB</a:t>
            </a:r>
          </a:p>
          <a:p>
            <a:pPr algn="ctr"/>
            <a:r>
              <a:rPr lang="nl-BE" sz="500" b="1" noProof="1">
                <a:solidFill>
                  <a:schemeClr val="bg2"/>
                </a:solidFill>
              </a:rPr>
              <a:t>Guy Van Hauwermeiren</a:t>
            </a:r>
          </a:p>
        </p:txBody>
      </p:sp>
      <p:cxnSp>
        <p:nvCxnSpPr>
          <p:cNvPr id="25" name="Elbow Connector 141"/>
          <p:cNvCxnSpPr/>
          <p:nvPr userDrawn="1"/>
        </p:nvCxnSpPr>
        <p:spPr>
          <a:xfrm rot="16200000" flipH="1">
            <a:off x="4002837" y="1584108"/>
            <a:ext cx="866842" cy="655723"/>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Elbow Connector 140"/>
          <p:cNvCxnSpPr/>
          <p:nvPr userDrawn="1"/>
        </p:nvCxnSpPr>
        <p:spPr>
          <a:xfrm flipV="1">
            <a:off x="3468239" y="1444055"/>
            <a:ext cx="640156" cy="235415"/>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110649" y="2098712"/>
            <a:ext cx="0" cy="35117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148"/>
          <p:cNvCxnSpPr/>
          <p:nvPr userDrawn="1"/>
        </p:nvCxnSpPr>
        <p:spPr>
          <a:xfrm rot="16200000" flipH="1">
            <a:off x="5259066" y="293384"/>
            <a:ext cx="1404714" cy="3706057"/>
          </a:xfrm>
          <a:prstGeom prst="bentConnector2">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2710683"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663793" y="2848767"/>
            <a:ext cx="0" cy="27423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764119"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845172" y="2848767"/>
            <a:ext cx="0" cy="27409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944102"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22768" y="2848767"/>
            <a:ext cx="0" cy="27396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ctangle 34"/>
          <p:cNvSpPr/>
          <p:nvPr userDrawn="1"/>
        </p:nvSpPr>
        <p:spPr>
          <a:xfrm>
            <a:off x="7504031" y="3120799"/>
            <a:ext cx="848567" cy="380392"/>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b="1" noProof="1">
                <a:solidFill>
                  <a:schemeClr val="bg2"/>
                </a:solidFill>
              </a:rPr>
              <a:t>Director KB</a:t>
            </a:r>
          </a:p>
          <a:p>
            <a:pPr algn="ctr"/>
            <a:r>
              <a:rPr lang="nl-BE" sz="500" b="1" noProof="1">
                <a:solidFill>
                  <a:schemeClr val="bg2"/>
                </a:solidFill>
              </a:rPr>
              <a:t>Freddy Bassens </a:t>
            </a:r>
          </a:p>
        </p:txBody>
      </p:sp>
      <p:cxnSp>
        <p:nvCxnSpPr>
          <p:cNvPr id="36" name="Straight Connector 35"/>
          <p:cNvCxnSpPr/>
          <p:nvPr userDrawn="1"/>
        </p:nvCxnSpPr>
        <p:spPr>
          <a:xfrm flipH="1">
            <a:off x="4108394" y="2538611"/>
            <a:ext cx="1092" cy="310156"/>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a:off x="1203420" y="3738158"/>
            <a:ext cx="879822" cy="13918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Academy</a:t>
            </a:r>
          </a:p>
        </p:txBody>
      </p:sp>
      <p:sp>
        <p:nvSpPr>
          <p:cNvPr id="38" name="Rectangle 37"/>
          <p:cNvSpPr/>
          <p:nvPr userDrawn="1"/>
        </p:nvSpPr>
        <p:spPr>
          <a:xfrm>
            <a:off x="1205878" y="3919224"/>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Sourcing &amp; Outsourcing</a:t>
            </a:r>
          </a:p>
        </p:txBody>
      </p:sp>
      <p:sp>
        <p:nvSpPr>
          <p:cNvPr id="39" name="Rectangle 38"/>
          <p:cNvSpPr/>
          <p:nvPr userDrawn="1"/>
        </p:nvSpPr>
        <p:spPr>
          <a:xfrm>
            <a:off x="1203830" y="3550759"/>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Product mgt</a:t>
            </a:r>
          </a:p>
        </p:txBody>
      </p:sp>
      <p:sp>
        <p:nvSpPr>
          <p:cNvPr id="40" name="Rectangle 39"/>
          <p:cNvSpPr/>
          <p:nvPr userDrawn="1"/>
        </p:nvSpPr>
        <p:spPr>
          <a:xfrm>
            <a:off x="1204240" y="4106623"/>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Corporate Vitality</a:t>
            </a:r>
          </a:p>
        </p:txBody>
      </p:sp>
      <p:sp>
        <p:nvSpPr>
          <p:cNvPr id="41" name="Rectangle 40"/>
          <p:cNvSpPr/>
          <p:nvPr userDrawn="1"/>
        </p:nvSpPr>
        <p:spPr>
          <a:xfrm>
            <a:off x="1204650" y="42940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Strategic Reward</a:t>
            </a:r>
          </a:p>
        </p:txBody>
      </p:sp>
      <p:sp>
        <p:nvSpPr>
          <p:cNvPr id="42" name="Rectangle 41"/>
          <p:cNvSpPr/>
          <p:nvPr userDrawn="1"/>
        </p:nvSpPr>
        <p:spPr>
          <a:xfrm>
            <a:off x="1205060" y="4481421"/>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and Legal</a:t>
            </a:r>
          </a:p>
        </p:txBody>
      </p:sp>
      <p:sp>
        <p:nvSpPr>
          <p:cNvPr id="43" name="Rectangle 42"/>
          <p:cNvSpPr/>
          <p:nvPr userDrawn="1"/>
        </p:nvSpPr>
        <p:spPr>
          <a:xfrm>
            <a:off x="1205470" y="4668822"/>
            <a:ext cx="879822"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checkup</a:t>
            </a:r>
          </a:p>
        </p:txBody>
      </p:sp>
      <p:cxnSp>
        <p:nvCxnSpPr>
          <p:cNvPr id="44" name="Straight Connector 148"/>
          <p:cNvCxnSpPr/>
          <p:nvPr userDrawn="1"/>
        </p:nvCxnSpPr>
        <p:spPr>
          <a:xfrm rot="5400000">
            <a:off x="2038455" y="1050857"/>
            <a:ext cx="1676744" cy="2463140"/>
          </a:xfrm>
          <a:prstGeom prst="bentConnector3">
            <a:avLst>
              <a:gd name="adj1" fmla="val 84168"/>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p:cNvSpPr/>
          <p:nvPr userDrawn="1"/>
        </p:nvSpPr>
        <p:spPr>
          <a:xfrm>
            <a:off x="2286398" y="355811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SAP</a:t>
            </a:r>
          </a:p>
        </p:txBody>
      </p:sp>
      <p:sp>
        <p:nvSpPr>
          <p:cNvPr id="46" name="Rectangle 45"/>
          <p:cNvSpPr/>
          <p:nvPr userDrawn="1"/>
        </p:nvSpPr>
        <p:spPr>
          <a:xfrm>
            <a:off x="2286398" y="3732183"/>
            <a:ext cx="848567" cy="1447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SucessFactors</a:t>
            </a:r>
          </a:p>
        </p:txBody>
      </p:sp>
      <p:sp>
        <p:nvSpPr>
          <p:cNvPr id="47" name="Rectangle 46"/>
          <p:cNvSpPr/>
          <p:nvPr userDrawn="1"/>
        </p:nvSpPr>
        <p:spPr>
          <a:xfrm>
            <a:off x="3291437" y="3732183"/>
            <a:ext cx="848567" cy="470161"/>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(Time, people management, payroll &amp; reward, Well-being, BI platform)</a:t>
            </a:r>
          </a:p>
        </p:txBody>
      </p:sp>
      <p:sp>
        <p:nvSpPr>
          <p:cNvPr id="48" name="Rectangle 47"/>
          <p:cNvSpPr/>
          <p:nvPr userDrawn="1"/>
        </p:nvSpPr>
        <p:spPr>
          <a:xfrm>
            <a:off x="3297340" y="4423138"/>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49" name="Rectangle 48"/>
          <p:cNvSpPr/>
          <p:nvPr userDrawn="1"/>
        </p:nvSpPr>
        <p:spPr>
          <a:xfrm>
            <a:off x="4367079"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50" name="Rectangle 49"/>
          <p:cNvSpPr/>
          <p:nvPr userDrawn="1"/>
        </p:nvSpPr>
        <p:spPr>
          <a:xfrm>
            <a:off x="4367079" y="373218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51" name="Rectangle 50"/>
          <p:cNvSpPr/>
          <p:nvPr userDrawn="1"/>
        </p:nvSpPr>
        <p:spPr>
          <a:xfrm>
            <a:off x="4367079" y="3909605"/>
            <a:ext cx="848567" cy="15137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52" name="Rectangle 51"/>
          <p:cNvSpPr/>
          <p:nvPr userDrawn="1"/>
        </p:nvSpPr>
        <p:spPr>
          <a:xfrm>
            <a:off x="4367079" y="4106623"/>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3" name="Rectangle 52"/>
          <p:cNvSpPr/>
          <p:nvPr userDrawn="1"/>
        </p:nvSpPr>
        <p:spPr>
          <a:xfrm>
            <a:off x="4367079" y="459003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4" name="Rectangle 53"/>
          <p:cNvSpPr/>
          <p:nvPr userDrawn="1"/>
        </p:nvSpPr>
        <p:spPr>
          <a:xfrm>
            <a:off x="5443767" y="3553076"/>
            <a:ext cx="855395" cy="14551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Medical Supervison</a:t>
            </a:r>
          </a:p>
        </p:txBody>
      </p:sp>
      <p:sp>
        <p:nvSpPr>
          <p:cNvPr id="55" name="Rectangle 54"/>
          <p:cNvSpPr/>
          <p:nvPr userDrawn="1"/>
        </p:nvSpPr>
        <p:spPr>
          <a:xfrm>
            <a:off x="5442721" y="374444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Risk</a:t>
            </a:r>
          </a:p>
        </p:txBody>
      </p:sp>
      <p:sp>
        <p:nvSpPr>
          <p:cNvPr id="56" name="Rectangle 55"/>
          <p:cNvSpPr/>
          <p:nvPr userDrawn="1"/>
        </p:nvSpPr>
        <p:spPr>
          <a:xfrm>
            <a:off x="5435821" y="42977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a:t>
            </a:r>
          </a:p>
        </p:txBody>
      </p:sp>
      <p:sp>
        <p:nvSpPr>
          <p:cNvPr id="57" name="Rectangle 56"/>
          <p:cNvSpPr/>
          <p:nvPr userDrawn="1"/>
        </p:nvSpPr>
        <p:spPr>
          <a:xfrm>
            <a:off x="5435821" y="448950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sp>
        <p:nvSpPr>
          <p:cNvPr id="58" name="Rectangle 57"/>
          <p:cNvSpPr/>
          <p:nvPr userDrawn="1"/>
        </p:nvSpPr>
        <p:spPr>
          <a:xfrm>
            <a:off x="5435821" y="467250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59" name="Rectangle 58"/>
          <p:cNvSpPr/>
          <p:nvPr userDrawn="1"/>
        </p:nvSpPr>
        <p:spPr>
          <a:xfrm>
            <a:off x="5442720" y="3930992"/>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0" name="Rectangle 59"/>
          <p:cNvSpPr/>
          <p:nvPr userDrawn="1"/>
        </p:nvSpPr>
        <p:spPr>
          <a:xfrm>
            <a:off x="5435821" y="411279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Planning</a:t>
            </a:r>
          </a:p>
        </p:txBody>
      </p:sp>
      <p:sp>
        <p:nvSpPr>
          <p:cNvPr id="61" name="Rectangle 60"/>
          <p:cNvSpPr/>
          <p:nvPr userDrawn="1"/>
        </p:nvSpPr>
        <p:spPr>
          <a:xfrm>
            <a:off x="4367079" y="4284779"/>
            <a:ext cx="848567" cy="260127"/>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Product (RSZ, payroll technology, interface)</a:t>
            </a:r>
          </a:p>
        </p:txBody>
      </p:sp>
      <p:sp>
        <p:nvSpPr>
          <p:cNvPr id="62" name="Rectangle 61"/>
          <p:cNvSpPr/>
          <p:nvPr userDrawn="1"/>
        </p:nvSpPr>
        <p:spPr>
          <a:xfrm>
            <a:off x="6531651" y="3552440"/>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a:t>
            </a:r>
          </a:p>
        </p:txBody>
      </p:sp>
      <p:sp>
        <p:nvSpPr>
          <p:cNvPr id="63" name="Rectangle 62"/>
          <p:cNvSpPr/>
          <p:nvPr userDrawn="1"/>
        </p:nvSpPr>
        <p:spPr>
          <a:xfrm>
            <a:off x="6531649" y="3738751"/>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Post Payroll</a:t>
            </a:r>
          </a:p>
        </p:txBody>
      </p:sp>
      <p:sp>
        <p:nvSpPr>
          <p:cNvPr id="64" name="Rectangle 63"/>
          <p:cNvSpPr/>
          <p:nvPr userDrawn="1"/>
        </p:nvSpPr>
        <p:spPr>
          <a:xfrm>
            <a:off x="6531651" y="392431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65" name="Rectangle 64"/>
          <p:cNvSpPr/>
          <p:nvPr userDrawn="1"/>
        </p:nvSpPr>
        <p:spPr>
          <a:xfrm>
            <a:off x="6531651" y="4104106"/>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Tax &amp; Legal</a:t>
            </a:r>
          </a:p>
        </p:txBody>
      </p:sp>
      <p:sp>
        <p:nvSpPr>
          <p:cNvPr id="66" name="Rectangle 65"/>
          <p:cNvSpPr/>
          <p:nvPr userDrawn="1"/>
        </p:nvSpPr>
        <p:spPr>
          <a:xfrm>
            <a:off x="6531649" y="428497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BB level 2</a:t>
            </a:r>
          </a:p>
        </p:txBody>
      </p:sp>
      <p:sp>
        <p:nvSpPr>
          <p:cNvPr id="67" name="Rectangle 66"/>
          <p:cNvSpPr/>
          <p:nvPr userDrawn="1"/>
        </p:nvSpPr>
        <p:spPr>
          <a:xfrm>
            <a:off x="6531648" y="4464770"/>
            <a:ext cx="848567" cy="143483"/>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Business Account mgt</a:t>
            </a:r>
          </a:p>
        </p:txBody>
      </p:sp>
      <p:sp>
        <p:nvSpPr>
          <p:cNvPr id="68" name="Rectangle 67"/>
          <p:cNvSpPr/>
          <p:nvPr userDrawn="1"/>
        </p:nvSpPr>
        <p:spPr>
          <a:xfrm>
            <a:off x="3296345" y="4243154"/>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Cockpit</a:t>
            </a:r>
          </a:p>
        </p:txBody>
      </p:sp>
      <p:sp>
        <p:nvSpPr>
          <p:cNvPr id="69" name="Rectangle 68"/>
          <p:cNvSpPr/>
          <p:nvPr userDrawn="1"/>
        </p:nvSpPr>
        <p:spPr>
          <a:xfrm>
            <a:off x="3295350" y="355811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l-BE" sz="500" noProof="1">
                <a:solidFill>
                  <a:schemeClr val="tx1"/>
                </a:solidFill>
              </a:rPr>
              <a:t>Project &amp; Progr. mgt</a:t>
            </a:r>
          </a:p>
        </p:txBody>
      </p:sp>
      <p:sp>
        <p:nvSpPr>
          <p:cNvPr id="70" name="Rectangle 69"/>
          <p:cNvSpPr/>
          <p:nvPr userDrawn="1"/>
        </p:nvSpPr>
        <p:spPr>
          <a:xfrm>
            <a:off x="7504031" y="3552650"/>
            <a:ext cx="848567" cy="215104"/>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Service Delivery (regional)</a:t>
            </a:r>
          </a:p>
        </p:txBody>
      </p:sp>
      <p:sp>
        <p:nvSpPr>
          <p:cNvPr id="71" name="Rectangle 70"/>
          <p:cNvSpPr/>
          <p:nvPr userDrawn="1"/>
        </p:nvSpPr>
        <p:spPr>
          <a:xfrm>
            <a:off x="7504031" y="4173185"/>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Support</a:t>
            </a:r>
          </a:p>
        </p:txBody>
      </p:sp>
      <p:sp>
        <p:nvSpPr>
          <p:cNvPr id="72" name="Rectangle 71"/>
          <p:cNvSpPr/>
          <p:nvPr userDrawn="1"/>
        </p:nvSpPr>
        <p:spPr>
          <a:xfrm>
            <a:off x="7504031" y="3809797"/>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Knowledge centre</a:t>
            </a:r>
          </a:p>
        </p:txBody>
      </p:sp>
      <p:sp>
        <p:nvSpPr>
          <p:cNvPr id="73" name="Rectangle 72"/>
          <p:cNvSpPr/>
          <p:nvPr userDrawn="1"/>
        </p:nvSpPr>
        <p:spPr>
          <a:xfrm>
            <a:off x="7504031" y="3991899"/>
            <a:ext cx="848567" cy="138159"/>
          </a:xfrm>
          <a:prstGeom prst="rect">
            <a:avLst/>
          </a:prstGeom>
          <a:solidFill>
            <a:schemeClr val="tx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500" noProof="1">
                <a:solidFill>
                  <a:schemeClr val="tx1"/>
                </a:solidFill>
              </a:rPr>
              <a:t>Process &amp; Quality</a:t>
            </a:r>
          </a:p>
        </p:txBody>
      </p:sp>
      <p:cxnSp>
        <p:nvCxnSpPr>
          <p:cNvPr id="74" name="Straight Connector 73"/>
          <p:cNvCxnSpPr/>
          <p:nvPr userDrawn="1"/>
        </p:nvCxnSpPr>
        <p:spPr>
          <a:xfrm>
            <a:off x="7689273" y="2848767"/>
            <a:ext cx="233494" cy="0"/>
          </a:xfrm>
          <a:prstGeom prst="line">
            <a:avLst/>
          </a:prstGeom>
          <a:ln w="63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6" name="Titel 1"/>
          <p:cNvSpPr txBox="1">
            <a:spLocks/>
          </p:cNvSpPr>
          <p:nvPr userDrawn="1"/>
        </p:nvSpPr>
        <p:spPr>
          <a:xfrm>
            <a:off x="1205345" y="433641"/>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Organigram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1105403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ductoverzicht d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1" name="Rectangle 10"/>
          <p:cNvSpPr/>
          <p:nvPr userDrawn="1"/>
        </p:nvSpPr>
        <p:spPr>
          <a:xfrm>
            <a:off x="5611204" y="1007417"/>
            <a:ext cx="3031804" cy="3505764"/>
          </a:xfrm>
          <a:prstGeom prst="rect">
            <a:avLst/>
          </a:prstGeom>
          <a:solidFill>
            <a:schemeClr val="accent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r>
              <a:rPr lang="nl-BE" sz="500" noProof="1">
                <a:solidFill>
                  <a:srgbClr val="AA1B1D"/>
                </a:solidFill>
                <a:latin typeface="Trebuchet MS" charset="0"/>
                <a:ea typeface="Trebuchet MS" charset="0"/>
                <a:cs typeface="Trebuchet MS" charset="0"/>
              </a:rPr>
              <a:t>Well-being</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2" name="Rectangle 11"/>
          <p:cNvSpPr/>
          <p:nvPr userDrawn="1"/>
        </p:nvSpPr>
        <p:spPr>
          <a:xfrm>
            <a:off x="2431340" y="1007417"/>
            <a:ext cx="3031804" cy="3505764"/>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500" noProof="1">
                <a:solidFill>
                  <a:srgbClr val="AA1B1D"/>
                </a:solidFill>
                <a:latin typeface="Trebuchet MS" charset="0"/>
                <a:ea typeface="Trebuchet MS" charset="0"/>
                <a:cs typeface="Trebuchet MS" charset="0"/>
              </a:rPr>
              <a:t>HR</a:t>
            </a: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AA1B1D"/>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a:p>
            <a:pPr algn="ctr" defTabSz="1219170">
              <a:defRPr/>
            </a:pPr>
            <a:endParaRPr lang="nl-BE" sz="500" noProof="1">
              <a:solidFill>
                <a:srgbClr val="58595B"/>
              </a:solidFill>
              <a:latin typeface="Trebuchet MS" charset="0"/>
              <a:ea typeface="Trebuchet MS" charset="0"/>
              <a:cs typeface="Trebuchet MS" charset="0"/>
            </a:endParaRPr>
          </a:p>
        </p:txBody>
      </p:sp>
      <p:sp>
        <p:nvSpPr>
          <p:cNvPr id="13" name="Rectangle 12"/>
          <p:cNvSpPr/>
          <p:nvPr userDrawn="1"/>
        </p:nvSpPr>
        <p:spPr>
          <a:xfrm>
            <a:off x="1205345" y="3002850"/>
            <a:ext cx="7528457" cy="1077945"/>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DOTS-suite</a:t>
            </a:r>
          </a:p>
        </p:txBody>
      </p:sp>
      <p:sp>
        <p:nvSpPr>
          <p:cNvPr id="14" name="Rectangle 13"/>
          <p:cNvSpPr/>
          <p:nvPr userDrawn="1"/>
        </p:nvSpPr>
        <p:spPr>
          <a:xfrm>
            <a:off x="1205345" y="2289997"/>
            <a:ext cx="7528457" cy="63522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Sourcing &amp;</a:t>
            </a:r>
          </a:p>
          <a:p>
            <a:pPr defTabSz="1219170">
              <a:defRPr/>
            </a:pPr>
            <a:r>
              <a:rPr lang="nl-BE" sz="1000" noProof="1">
                <a:solidFill>
                  <a:schemeClr val="tx1"/>
                </a:solidFill>
                <a:latin typeface="Trebuchet MS" charset="0"/>
                <a:ea typeface="Trebuchet MS" charset="0"/>
                <a:cs typeface="Trebuchet MS" charset="0"/>
              </a:rPr>
              <a:t>Outsourcing</a:t>
            </a:r>
          </a:p>
        </p:txBody>
      </p:sp>
      <p:sp>
        <p:nvSpPr>
          <p:cNvPr id="15" name="Rectangle 14"/>
          <p:cNvSpPr/>
          <p:nvPr userDrawn="1"/>
        </p:nvSpPr>
        <p:spPr>
          <a:xfrm>
            <a:off x="1205345" y="1310539"/>
            <a:ext cx="7528457" cy="890886"/>
          </a:xfrm>
          <a:prstGeom prst="rect">
            <a:avLst/>
          </a:prstGeom>
          <a:solidFill>
            <a:schemeClr val="bg2">
              <a:alpha val="86000"/>
            </a:schemeClr>
          </a:solidFill>
          <a:ln w="9525">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Value HR &amp;</a:t>
            </a:r>
          </a:p>
          <a:p>
            <a:pPr defTabSz="1219170">
              <a:defRPr/>
            </a:pPr>
            <a:r>
              <a:rPr lang="nl-BE" sz="1000" noProof="1">
                <a:solidFill>
                  <a:schemeClr val="tx1"/>
                </a:solidFill>
                <a:latin typeface="Trebuchet MS" charset="0"/>
                <a:ea typeface="Trebuchet MS" charset="0"/>
                <a:cs typeface="Trebuchet MS" charset="0"/>
              </a:rPr>
              <a:t>Well-being</a:t>
            </a:r>
          </a:p>
        </p:txBody>
      </p:sp>
      <p:sp>
        <p:nvSpPr>
          <p:cNvPr id="16" name="TextBox 15"/>
          <p:cNvSpPr txBox="1"/>
          <p:nvPr userDrawn="1"/>
        </p:nvSpPr>
        <p:spPr>
          <a:xfrm>
            <a:off x="2561810" y="2999099"/>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DOTS Platform: </a:t>
            </a:r>
            <a:r>
              <a:rPr lang="nl-NL" sz="500" i="1" dirty="0" err="1">
                <a:latin typeface="Trebuchet MS" charset="0"/>
                <a:ea typeface="Trebuchet MS" charset="0"/>
                <a:cs typeface="Trebuchet MS" charset="0"/>
              </a:rPr>
              <a:t>every</a:t>
            </a:r>
            <a:r>
              <a:rPr lang="nl-NL" sz="500" i="1" dirty="0">
                <a:latin typeface="Trebuchet MS" charset="0"/>
                <a:ea typeface="Trebuchet MS" charset="0"/>
                <a:cs typeface="Trebuchet MS" charset="0"/>
              </a:rPr>
              <a:t> employee has access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the</a:t>
            </a:r>
            <a:r>
              <a:rPr lang="nl-NL" sz="500" i="1" dirty="0">
                <a:latin typeface="Trebuchet MS" charset="0"/>
                <a:ea typeface="Trebuchet MS" charset="0"/>
                <a:cs typeface="Trebuchet MS" charset="0"/>
              </a:rPr>
              <a:t> DOTS platform &amp;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is </a:t>
            </a:r>
            <a:r>
              <a:rPr lang="nl-NL" sz="500" i="1" dirty="0" err="1">
                <a:latin typeface="Trebuchet MS" charset="0"/>
                <a:ea typeface="Trebuchet MS" charset="0"/>
                <a:cs typeface="Trebuchet MS" charset="0"/>
              </a:rPr>
              <a:t>who</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functionality</a:t>
            </a:r>
            <a:endParaRPr lang="nl-NL" sz="500" i="1" dirty="0">
              <a:latin typeface="Trebuchet MS" charset="0"/>
              <a:ea typeface="Trebuchet MS" charset="0"/>
              <a:cs typeface="Trebuchet MS" charset="0"/>
            </a:endParaRPr>
          </a:p>
        </p:txBody>
      </p:sp>
      <p:sp>
        <p:nvSpPr>
          <p:cNvPr id="17" name="TextBox 16"/>
          <p:cNvSpPr txBox="1"/>
          <p:nvPr userDrawn="1"/>
        </p:nvSpPr>
        <p:spPr>
          <a:xfrm>
            <a:off x="2561810" y="3168850"/>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time management &amp; team planning: </a:t>
            </a:r>
            <a:r>
              <a:rPr lang="nl-NL" sz="500" i="1" dirty="0" err="1">
                <a:latin typeface="Trebuchet MS" charset="0"/>
                <a:ea typeface="Trebuchet MS" charset="0"/>
                <a:cs typeface="Trebuchet MS" charset="0"/>
              </a:rPr>
              <a:t>self-service</a:t>
            </a:r>
            <a:r>
              <a:rPr lang="nl-NL" sz="500" i="1" dirty="0">
                <a:latin typeface="Trebuchet MS" charset="0"/>
                <a:ea typeface="Trebuchet MS" charset="0"/>
                <a:cs typeface="Trebuchet MS" charset="0"/>
              </a:rPr>
              <a:t> planning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events, </a:t>
            </a:r>
            <a:r>
              <a:rPr lang="nl-NL" sz="500" i="1" dirty="0" err="1">
                <a:latin typeface="Trebuchet MS" charset="0"/>
                <a:ea typeface="Trebuchet MS" charset="0"/>
                <a:cs typeface="Trebuchet MS" charset="0"/>
              </a:rPr>
              <a:t>linked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to</a:t>
            </a:r>
            <a:r>
              <a:rPr lang="nl-NL" sz="500" i="1" dirty="0">
                <a:latin typeface="Trebuchet MS" charset="0"/>
                <a:ea typeface="Trebuchet MS" charset="0"/>
                <a:cs typeface="Trebuchet MS" charset="0"/>
              </a:rPr>
              <a:t> payroll  </a:t>
            </a:r>
          </a:p>
        </p:txBody>
      </p:sp>
      <p:sp>
        <p:nvSpPr>
          <p:cNvPr id="18" name="TextBox 17"/>
          <p:cNvSpPr txBox="1"/>
          <p:nvPr userDrawn="1"/>
        </p:nvSpPr>
        <p:spPr>
          <a:xfrm>
            <a:off x="2563602" y="3325656"/>
            <a:ext cx="6024802"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Document management: </a:t>
            </a:r>
            <a:r>
              <a:rPr lang="nl-NL" sz="500" i="1" dirty="0">
                <a:latin typeface="Trebuchet MS" charset="0"/>
                <a:ea typeface="Trebuchet MS" charset="0"/>
                <a:cs typeface="Trebuchet MS" charset="0"/>
              </a:rPr>
              <a:t>digital </a:t>
            </a:r>
            <a:r>
              <a:rPr lang="nl-NL" sz="500" i="1" dirty="0" err="1">
                <a:latin typeface="Trebuchet MS" charset="0"/>
                <a:ea typeface="Trebuchet MS" charset="0"/>
                <a:cs typeface="Trebuchet MS" charset="0"/>
              </a:rPr>
              <a:t>archive</a:t>
            </a:r>
            <a:r>
              <a:rPr lang="nl-NL" sz="500" i="1" dirty="0">
                <a:latin typeface="Trebuchet MS" charset="0"/>
                <a:ea typeface="Trebuchet MS" charset="0"/>
                <a:cs typeface="Trebuchet MS" charset="0"/>
              </a:rPr>
              <a:t> of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documents</a:t>
            </a:r>
            <a:r>
              <a:rPr lang="nl-NL" sz="500" i="1" dirty="0">
                <a:latin typeface="Trebuchet MS" charset="0"/>
                <a:ea typeface="Trebuchet MS" charset="0"/>
                <a:cs typeface="Trebuchet MS" charset="0"/>
              </a:rPr>
              <a:t> </a:t>
            </a:r>
          </a:p>
        </p:txBody>
      </p:sp>
      <p:sp>
        <p:nvSpPr>
          <p:cNvPr id="19" name="TextBox 18"/>
          <p:cNvSpPr txBox="1"/>
          <p:nvPr userDrawn="1"/>
        </p:nvSpPr>
        <p:spPr>
          <a:xfrm>
            <a:off x="2561810" y="3486081"/>
            <a:ext cx="6026593"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Reporting &amp; </a:t>
            </a:r>
            <a:r>
              <a:rPr lang="nl-NL" sz="500" dirty="0" err="1">
                <a:latin typeface="Trebuchet MS" charset="0"/>
                <a:ea typeface="Trebuchet MS" charset="0"/>
                <a:cs typeface="Trebuchet MS" charset="0"/>
              </a:rPr>
              <a:t>analytics</a:t>
            </a:r>
            <a:r>
              <a:rPr lang="nl-NL" sz="500" dirty="0">
                <a:latin typeface="Trebuchet MS" charset="0"/>
                <a:ea typeface="Trebuchet MS" charset="0"/>
                <a:cs typeface="Trebuchet MS" charset="0"/>
              </a:rPr>
              <a:t>: </a:t>
            </a:r>
            <a:r>
              <a:rPr lang="nl-NL" sz="500" i="1" dirty="0" err="1">
                <a:latin typeface="Trebuchet MS" charset="0"/>
                <a:ea typeface="Trebuchet MS" charset="0"/>
                <a:cs typeface="Trebuchet MS" charset="0"/>
              </a:rPr>
              <a:t>integrated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reporting</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analytics</a:t>
            </a:r>
            <a:r>
              <a:rPr lang="nl-NL" sz="500" i="1" dirty="0">
                <a:latin typeface="Trebuchet MS" charset="0"/>
                <a:ea typeface="Trebuchet MS" charset="0"/>
                <a:cs typeface="Trebuchet MS" charset="0"/>
              </a:rPr>
              <a:t> on HR &amp;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data</a:t>
            </a:r>
          </a:p>
        </p:txBody>
      </p:sp>
      <p:sp>
        <p:nvSpPr>
          <p:cNvPr id="20" name="TextBox 19"/>
          <p:cNvSpPr txBox="1"/>
          <p:nvPr userDrawn="1"/>
        </p:nvSpPr>
        <p:spPr>
          <a:xfrm>
            <a:off x="2561810" y="3638611"/>
            <a:ext cx="6026593"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Configurable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collaboration</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workflows</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involving</a:t>
            </a:r>
            <a:r>
              <a:rPr lang="nl-NL" sz="500" i="1" dirty="0">
                <a:latin typeface="Trebuchet MS" charset="0"/>
                <a:ea typeface="Trebuchet MS" charset="0"/>
                <a:cs typeface="Trebuchet MS" charset="0"/>
              </a:rPr>
              <a:t> HR, Well-</a:t>
            </a:r>
            <a:r>
              <a:rPr lang="nl-NL" sz="500" i="1" dirty="0" err="1">
                <a:latin typeface="Trebuchet MS" charset="0"/>
                <a:ea typeface="Trebuchet MS" charset="0"/>
                <a:cs typeface="Trebuchet MS" charset="0"/>
              </a:rPr>
              <a:t>being</a:t>
            </a:r>
            <a:r>
              <a:rPr lang="nl-NL" sz="500" i="1" dirty="0">
                <a:latin typeface="Trebuchet MS" charset="0"/>
                <a:ea typeface="Trebuchet MS" charset="0"/>
                <a:cs typeface="Trebuchet MS" charset="0"/>
              </a:rPr>
              <a:t> &amp; prevention </a:t>
            </a:r>
            <a:r>
              <a:rPr lang="nl-NL" sz="500" i="1" dirty="0" err="1">
                <a:latin typeface="Trebuchet MS" charset="0"/>
                <a:ea typeface="Trebuchet MS" charset="0"/>
                <a:cs typeface="Trebuchet MS" charset="0"/>
              </a:rPr>
              <a:t>and</a:t>
            </a:r>
            <a:r>
              <a:rPr lang="nl-NL" sz="500" i="1" dirty="0">
                <a:latin typeface="Trebuchet MS" charset="0"/>
                <a:ea typeface="Trebuchet MS" charset="0"/>
                <a:cs typeface="Trebuchet MS" charset="0"/>
              </a:rPr>
              <a:t> </a:t>
            </a:r>
            <a:r>
              <a:rPr lang="nl-NL" sz="500" i="1" dirty="0" err="1">
                <a:latin typeface="Trebuchet MS" charset="0"/>
                <a:ea typeface="Trebuchet MS" charset="0"/>
                <a:cs typeface="Trebuchet MS" charset="0"/>
              </a:rPr>
              <a:t>all</a:t>
            </a:r>
            <a:r>
              <a:rPr lang="nl-NL" sz="500" i="1" dirty="0">
                <a:latin typeface="Trebuchet MS" charset="0"/>
                <a:ea typeface="Trebuchet MS" charset="0"/>
                <a:cs typeface="Trebuchet MS" charset="0"/>
              </a:rPr>
              <a:t> employees</a:t>
            </a:r>
          </a:p>
        </p:txBody>
      </p:sp>
      <p:sp>
        <p:nvSpPr>
          <p:cNvPr id="21" name="TextBox 20"/>
          <p:cNvSpPr txBox="1"/>
          <p:nvPr userDrawn="1"/>
        </p:nvSpPr>
        <p:spPr>
          <a:xfrm>
            <a:off x="5643911" y="3834574"/>
            <a:ext cx="626792" cy="323165"/>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Health &amp; Safety Essentials</a:t>
            </a:r>
          </a:p>
        </p:txBody>
      </p:sp>
      <p:sp>
        <p:nvSpPr>
          <p:cNvPr id="22" name="TextBox 21"/>
          <p:cNvSpPr txBox="1"/>
          <p:nvPr userDrawn="1"/>
        </p:nvSpPr>
        <p:spPr>
          <a:xfrm>
            <a:off x="2561810" y="3834574"/>
            <a:ext cx="888349"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Essentials/</a:t>
            </a:r>
            <a:r>
              <a:rPr lang="nl-NL" sz="500" dirty="0" err="1">
                <a:latin typeface="Trebuchet MS" charset="0"/>
                <a:ea typeface="Trebuchet MS" charset="0"/>
                <a:cs typeface="Trebuchet MS" charset="0"/>
              </a:rPr>
              <a:t>Custom</a:t>
            </a:r>
            <a:endParaRPr lang="nl-NL" sz="500" dirty="0">
              <a:latin typeface="Trebuchet MS" charset="0"/>
              <a:ea typeface="Trebuchet MS" charset="0"/>
              <a:cs typeface="Trebuchet MS" charset="0"/>
            </a:endParaRPr>
          </a:p>
        </p:txBody>
      </p:sp>
      <p:sp>
        <p:nvSpPr>
          <p:cNvPr id="23" name="TextBox 22"/>
          <p:cNvSpPr txBox="1"/>
          <p:nvPr userDrawn="1"/>
        </p:nvSpPr>
        <p:spPr>
          <a:xfrm>
            <a:off x="3564048" y="3834574"/>
            <a:ext cx="53313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Financial </a:t>
            </a:r>
            <a:r>
              <a:rPr lang="nl-NL" sz="500" dirty="0" err="1">
                <a:latin typeface="Trebuchet MS" charset="0"/>
                <a:ea typeface="Trebuchet MS" charset="0"/>
                <a:cs typeface="Trebuchet MS" charset="0"/>
              </a:rPr>
              <a:t>reporting</a:t>
            </a:r>
            <a:endParaRPr lang="nl-NL" sz="500" dirty="0">
              <a:latin typeface="Trebuchet MS" charset="0"/>
              <a:ea typeface="Trebuchet MS" charset="0"/>
              <a:cs typeface="Trebuchet MS" charset="0"/>
            </a:endParaRPr>
          </a:p>
        </p:txBody>
      </p:sp>
      <p:sp>
        <p:nvSpPr>
          <p:cNvPr id="24" name="TextBox 23"/>
          <p:cNvSpPr txBox="1"/>
          <p:nvPr userDrawn="1"/>
        </p:nvSpPr>
        <p:spPr>
          <a:xfrm>
            <a:off x="4198754" y="3834574"/>
            <a:ext cx="608521"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Xpenditure</a:t>
            </a:r>
            <a:endParaRPr lang="nl-NL" sz="500" dirty="0">
              <a:latin typeface="Trebuchet MS" charset="0"/>
              <a:ea typeface="Trebuchet MS" charset="0"/>
              <a:cs typeface="Trebuchet MS" charset="0"/>
            </a:endParaRPr>
          </a:p>
          <a:p>
            <a:pPr algn="ctr"/>
            <a:endParaRPr lang="nl-NL" sz="500" dirty="0">
              <a:latin typeface="Trebuchet MS" charset="0"/>
              <a:ea typeface="Trebuchet MS" charset="0"/>
              <a:cs typeface="Trebuchet MS" charset="0"/>
            </a:endParaRPr>
          </a:p>
        </p:txBody>
      </p:sp>
      <p:sp>
        <p:nvSpPr>
          <p:cNvPr id="25" name="TextBox 24"/>
          <p:cNvSpPr txBox="1"/>
          <p:nvPr userDrawn="1"/>
        </p:nvSpPr>
        <p:spPr>
          <a:xfrm>
            <a:off x="4881924" y="3834574"/>
            <a:ext cx="51697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Smart</a:t>
            </a:r>
          </a:p>
          <a:p>
            <a:pPr algn="ctr"/>
            <a:r>
              <a:rPr lang="nl-NL" sz="500" dirty="0">
                <a:latin typeface="Trebuchet MS" charset="0"/>
                <a:ea typeface="Trebuchet MS" charset="0"/>
                <a:cs typeface="Trebuchet MS" charset="0"/>
              </a:rPr>
              <a:t>Connect</a:t>
            </a:r>
          </a:p>
        </p:txBody>
      </p:sp>
      <p:sp>
        <p:nvSpPr>
          <p:cNvPr id="26" name="TextBox 25"/>
          <p:cNvSpPr txBox="1"/>
          <p:nvPr userDrawn="1"/>
        </p:nvSpPr>
        <p:spPr>
          <a:xfrm>
            <a:off x="6342689" y="3834574"/>
            <a:ext cx="72171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Self</a:t>
            </a:r>
            <a:r>
              <a:rPr lang="nl-NL" sz="500" dirty="0">
                <a:latin typeface="Trebuchet MS" charset="0"/>
                <a:ea typeface="Trebuchet MS" charset="0"/>
                <a:cs typeface="Trebuchet MS" charset="0"/>
              </a:rPr>
              <a:t> Assessment</a:t>
            </a:r>
          </a:p>
          <a:p>
            <a:pPr algn="ctr"/>
            <a:r>
              <a:rPr lang="nl-NL" sz="500" dirty="0">
                <a:latin typeface="Trebuchet MS" charset="0"/>
                <a:ea typeface="Trebuchet MS" charset="0"/>
                <a:cs typeface="Trebuchet MS" charset="0"/>
              </a:rPr>
              <a:t>Screen </a:t>
            </a:r>
            <a:r>
              <a:rPr lang="nl-NL" sz="500" dirty="0" err="1">
                <a:latin typeface="Trebuchet MS" charset="0"/>
                <a:ea typeface="Trebuchet MS" charset="0"/>
                <a:cs typeface="Trebuchet MS" charset="0"/>
              </a:rPr>
              <a:t>work</a:t>
            </a:r>
            <a:endParaRPr lang="nl-NL" sz="500" dirty="0">
              <a:latin typeface="Trebuchet MS" charset="0"/>
              <a:ea typeface="Trebuchet MS" charset="0"/>
              <a:cs typeface="Trebuchet MS" charset="0"/>
            </a:endParaRPr>
          </a:p>
        </p:txBody>
      </p:sp>
      <p:sp>
        <p:nvSpPr>
          <p:cNvPr id="27" name="TextBox 26"/>
          <p:cNvSpPr txBox="1"/>
          <p:nvPr userDrawn="1"/>
        </p:nvSpPr>
        <p:spPr>
          <a:xfrm>
            <a:off x="7120051" y="3834574"/>
            <a:ext cx="699314"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Risk Management</a:t>
            </a:r>
          </a:p>
        </p:txBody>
      </p:sp>
      <p:sp>
        <p:nvSpPr>
          <p:cNvPr id="28" name="TextBox 27"/>
          <p:cNvSpPr txBox="1"/>
          <p:nvPr userDrawn="1"/>
        </p:nvSpPr>
        <p:spPr>
          <a:xfrm>
            <a:off x="7883246" y="3834574"/>
            <a:ext cx="70515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Digital </a:t>
            </a: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intake</a:t>
            </a:r>
          </a:p>
        </p:txBody>
      </p:sp>
      <p:sp>
        <p:nvSpPr>
          <p:cNvPr id="29" name="TextBox 28"/>
          <p:cNvSpPr txBox="1"/>
          <p:nvPr userDrawn="1"/>
        </p:nvSpPr>
        <p:spPr>
          <a:xfrm>
            <a:off x="2594719" y="2289513"/>
            <a:ext cx="748537"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Full payroll outsourcing</a:t>
            </a:r>
          </a:p>
        </p:txBody>
      </p:sp>
      <p:sp>
        <p:nvSpPr>
          <p:cNvPr id="30" name="TextBox 29"/>
          <p:cNvSpPr txBox="1"/>
          <p:nvPr userDrawn="1"/>
        </p:nvSpPr>
        <p:spPr>
          <a:xfrm>
            <a:off x="4429462"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Payroll consulting </a:t>
            </a:r>
          </a:p>
          <a:p>
            <a:pPr algn="ctr"/>
            <a:r>
              <a:rPr lang="nl-NL" sz="500" dirty="0">
                <a:latin typeface="Trebuchet MS" charset="0"/>
                <a:ea typeface="Trebuchet MS" charset="0"/>
                <a:cs typeface="Trebuchet MS" charset="0"/>
              </a:rPr>
              <a:t>on site</a:t>
            </a:r>
          </a:p>
        </p:txBody>
      </p:sp>
      <p:sp>
        <p:nvSpPr>
          <p:cNvPr id="31" name="TextBox 30"/>
          <p:cNvSpPr txBox="1"/>
          <p:nvPr userDrawn="1"/>
        </p:nvSpPr>
        <p:spPr>
          <a:xfrm>
            <a:off x="3408345" y="2289513"/>
            <a:ext cx="946459" cy="477054"/>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Outsourcing</a:t>
            </a: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Educational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leave</a:t>
            </a:r>
            <a:endParaRPr lang="nl-NL" sz="500" dirty="0">
              <a:latin typeface="Trebuchet MS" charset="0"/>
              <a:ea typeface="Trebuchet MS" charset="0"/>
              <a:cs typeface="Trebuchet MS" charset="0"/>
            </a:endParaRPr>
          </a:p>
          <a:p>
            <a:pPr marL="171450" indent="-171450" algn="ctr">
              <a:buFont typeface="Arial" panose="020B0604020202020204" pitchFamily="34" charset="0"/>
              <a:buChar char="•"/>
            </a:pPr>
            <a:r>
              <a:rPr lang="nl-NL" sz="500" dirty="0" err="1">
                <a:latin typeface="Trebuchet MS" charset="0"/>
                <a:ea typeface="Trebuchet MS" charset="0"/>
                <a:cs typeface="Trebuchet MS" charset="0"/>
              </a:rPr>
              <a:t>Salary</a:t>
            </a:r>
            <a:r>
              <a:rPr lang="nl-NL" sz="500" dirty="0">
                <a:latin typeface="Trebuchet MS" charset="0"/>
                <a:ea typeface="Trebuchet MS" charset="0"/>
                <a:cs typeface="Trebuchet MS" charset="0"/>
              </a:rPr>
              <a:t> attachment</a:t>
            </a:r>
          </a:p>
          <a:p>
            <a:pPr marL="171450" indent="-171450" algn="ctr">
              <a:buFont typeface="Arial" panose="020B0604020202020204" pitchFamily="34" charset="0"/>
              <a:buChar char="•"/>
            </a:pPr>
            <a:r>
              <a:rPr lang="nl-NL" sz="500" dirty="0">
                <a:latin typeface="Trebuchet MS" charset="0"/>
                <a:ea typeface="Trebuchet MS" charset="0"/>
                <a:cs typeface="Trebuchet MS" charset="0"/>
              </a:rPr>
              <a:t>Pre-</a:t>
            </a:r>
            <a:r>
              <a:rPr lang="nl-NL" sz="500" dirty="0" err="1">
                <a:latin typeface="Trebuchet MS" charset="0"/>
                <a:ea typeface="Trebuchet MS" charset="0"/>
                <a:cs typeface="Trebuchet MS" charset="0"/>
              </a:rPr>
              <a:t>retirement</a:t>
            </a:r>
            <a:r>
              <a:rPr lang="nl-NL" sz="500" dirty="0">
                <a:latin typeface="Trebuchet MS" charset="0"/>
                <a:ea typeface="Trebuchet MS" charset="0"/>
                <a:cs typeface="Trebuchet MS" charset="0"/>
              </a:rPr>
              <a:t> pension</a:t>
            </a:r>
          </a:p>
        </p:txBody>
      </p:sp>
      <p:sp>
        <p:nvSpPr>
          <p:cNvPr id="32" name="TextBox 31"/>
          <p:cNvSpPr txBox="1"/>
          <p:nvPr userDrawn="1"/>
        </p:nvSpPr>
        <p:spPr>
          <a:xfrm>
            <a:off x="5697376" y="2289513"/>
            <a:ext cx="898517"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occupational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physician</a:t>
            </a:r>
            <a:r>
              <a:rPr lang="nl-NL" sz="500" dirty="0">
                <a:latin typeface="Trebuchet MS" charset="0"/>
                <a:ea typeface="Trebuchet MS" charset="0"/>
                <a:cs typeface="Trebuchet MS" charset="0"/>
              </a:rPr>
              <a:t>  or nurse</a:t>
            </a:r>
          </a:p>
        </p:txBody>
      </p:sp>
      <p:sp>
        <p:nvSpPr>
          <p:cNvPr id="33" name="TextBox 32"/>
          <p:cNvSpPr txBox="1"/>
          <p:nvPr userDrawn="1"/>
        </p:nvSpPr>
        <p:spPr>
          <a:xfrm>
            <a:off x="6670551" y="2289513"/>
            <a:ext cx="904922"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Cosourcing</a:t>
            </a:r>
            <a:r>
              <a:rPr lang="nl-NL" sz="500" dirty="0">
                <a:latin typeface="Trebuchet MS" charset="0"/>
                <a:ea typeface="Trebuchet MS" charset="0"/>
                <a:cs typeface="Trebuchet MS" charset="0"/>
              </a:rPr>
              <a:t> prevention </a:t>
            </a:r>
            <a:r>
              <a:rPr lang="nl-NL" sz="500" dirty="0" err="1">
                <a:latin typeface="Trebuchet MS" charset="0"/>
                <a:ea typeface="Trebuchet MS" charset="0"/>
                <a:cs typeface="Trebuchet MS" charset="0"/>
              </a:rPr>
              <a:t>advisor</a:t>
            </a:r>
            <a:endParaRPr lang="nl-NL" sz="500" dirty="0">
              <a:latin typeface="Trebuchet MS" charset="0"/>
              <a:ea typeface="Trebuchet MS" charset="0"/>
              <a:cs typeface="Trebuchet MS" charset="0"/>
            </a:endParaRPr>
          </a:p>
        </p:txBody>
      </p:sp>
      <p:sp>
        <p:nvSpPr>
          <p:cNvPr id="34" name="TextBox 33"/>
          <p:cNvSpPr txBox="1"/>
          <p:nvPr userDrawn="1"/>
        </p:nvSpPr>
        <p:spPr>
          <a:xfrm>
            <a:off x="2591354"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Social</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elections</a:t>
            </a:r>
            <a:endParaRPr lang="nl-NL" sz="500" dirty="0">
              <a:latin typeface="Trebuchet MS" charset="0"/>
              <a:ea typeface="Trebuchet MS" charset="0"/>
              <a:cs typeface="Trebuchet MS" charset="0"/>
            </a:endParaRPr>
          </a:p>
        </p:txBody>
      </p:sp>
      <p:sp>
        <p:nvSpPr>
          <p:cNvPr id="35" name="TextBox 34"/>
          <p:cNvSpPr txBox="1"/>
          <p:nvPr userDrawn="1"/>
        </p:nvSpPr>
        <p:spPr>
          <a:xfrm>
            <a:off x="4945474" y="2753703"/>
            <a:ext cx="150380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Project management as a service</a:t>
            </a:r>
          </a:p>
        </p:txBody>
      </p:sp>
      <p:sp>
        <p:nvSpPr>
          <p:cNvPr id="36" name="TextBox 35"/>
          <p:cNvSpPr txBox="1"/>
          <p:nvPr userDrawn="1"/>
        </p:nvSpPr>
        <p:spPr>
          <a:xfrm>
            <a:off x="2594719" y="1294467"/>
            <a:ext cx="5993684"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design &amp; </a:t>
            </a:r>
            <a:r>
              <a:rPr lang="nl-NL" sz="500" dirty="0" err="1">
                <a:latin typeface="Trebuchet MS" charset="0"/>
                <a:ea typeface="Trebuchet MS" charset="0"/>
                <a:cs typeface="Trebuchet MS" charset="0"/>
              </a:rPr>
              <a:t>implementation</a:t>
            </a:r>
            <a:r>
              <a:rPr lang="nl-NL" sz="500" dirty="0">
                <a:latin typeface="Trebuchet MS" charset="0"/>
                <a:ea typeface="Trebuchet MS" charset="0"/>
                <a:cs typeface="Trebuchet MS" charset="0"/>
              </a:rPr>
              <a:t> of a </a:t>
            </a:r>
            <a:r>
              <a:rPr lang="nl-NL" sz="500" dirty="0" err="1">
                <a:latin typeface="Trebuchet MS" charset="0"/>
                <a:ea typeface="Trebuchet MS" charset="0"/>
                <a:cs typeface="Trebuchet MS" charset="0"/>
              </a:rPr>
              <a:t>flexible</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reward</a:t>
            </a:r>
            <a:r>
              <a:rPr lang="nl-NL" sz="500" dirty="0">
                <a:latin typeface="Trebuchet MS" charset="0"/>
                <a:ea typeface="Trebuchet MS" charset="0"/>
                <a:cs typeface="Trebuchet MS" charset="0"/>
              </a:rPr>
              <a:t> plan</a:t>
            </a:r>
          </a:p>
        </p:txBody>
      </p:sp>
      <p:sp>
        <p:nvSpPr>
          <p:cNvPr id="37" name="TextBox 36"/>
          <p:cNvSpPr txBox="1"/>
          <p:nvPr userDrawn="1"/>
        </p:nvSpPr>
        <p:spPr>
          <a:xfrm>
            <a:off x="2601898" y="1760368"/>
            <a:ext cx="963943" cy="246221"/>
          </a:xfrm>
          <a:prstGeom prst="rect">
            <a:avLst/>
          </a:prstGeom>
          <a:solidFill>
            <a:schemeClr val="bg2"/>
          </a:solidFill>
          <a:ln>
            <a:solidFill>
              <a:schemeClr val="tx1"/>
            </a:solidFill>
          </a:ln>
        </p:spPr>
        <p:txBody>
          <a:bodyPr wrap="square" rtlCol="0">
            <a:spAutoFit/>
          </a:bodyPr>
          <a:lstStyle/>
          <a:p>
            <a:pPr algn="ctr"/>
            <a:r>
              <a:rPr lang="nl-NL" sz="500" dirty="0">
                <a:latin typeface="Trebuchet MS" charset="0"/>
                <a:ea typeface="Trebuchet MS" charset="0"/>
                <a:cs typeface="Trebuchet MS" charset="0"/>
              </a:rPr>
              <a:t>Bonus </a:t>
            </a:r>
            <a:r>
              <a:rPr lang="nl-NL" sz="500" dirty="0" err="1">
                <a:latin typeface="Trebuchet MS" charset="0"/>
                <a:ea typeface="Trebuchet MS" charset="0"/>
                <a:cs typeface="Trebuchet MS" charset="0"/>
              </a:rPr>
              <a:t>optimization</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through</a:t>
            </a:r>
            <a:r>
              <a:rPr lang="nl-NL" sz="500" dirty="0">
                <a:latin typeface="Trebuchet MS" charset="0"/>
                <a:ea typeface="Trebuchet MS" charset="0"/>
                <a:cs typeface="Trebuchet MS" charset="0"/>
              </a:rPr>
              <a:t> warrants / cao 90</a:t>
            </a:r>
          </a:p>
        </p:txBody>
      </p:sp>
      <p:sp>
        <p:nvSpPr>
          <p:cNvPr id="38" name="TextBox 37"/>
          <p:cNvSpPr txBox="1"/>
          <p:nvPr userDrawn="1"/>
        </p:nvSpPr>
        <p:spPr>
          <a:xfrm>
            <a:off x="3619694" y="1490026"/>
            <a:ext cx="81694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Strategic Reward Consulting</a:t>
            </a:r>
          </a:p>
        </p:txBody>
      </p:sp>
      <p:sp>
        <p:nvSpPr>
          <p:cNvPr id="39" name="TextBox 38"/>
          <p:cNvSpPr txBox="1"/>
          <p:nvPr userDrawn="1"/>
        </p:nvSpPr>
        <p:spPr>
          <a:xfrm>
            <a:off x="4503014" y="1490026"/>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Tax &amp; Legal consulting</a:t>
            </a:r>
          </a:p>
        </p:txBody>
      </p:sp>
      <p:sp>
        <p:nvSpPr>
          <p:cNvPr id="40" name="TextBox 39"/>
          <p:cNvSpPr txBox="1"/>
          <p:nvPr userDrawn="1"/>
        </p:nvSpPr>
        <p:spPr>
          <a:xfrm>
            <a:off x="5339347" y="1490026"/>
            <a:ext cx="893960"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Employment</a:t>
            </a:r>
            <a:r>
              <a:rPr lang="nl-NL" sz="500" dirty="0">
                <a:latin typeface="Trebuchet MS" charset="0"/>
                <a:ea typeface="Trebuchet MS" charset="0"/>
                <a:cs typeface="Trebuchet MS" charset="0"/>
              </a:rPr>
              <a:t> plan </a:t>
            </a:r>
            <a:r>
              <a:rPr lang="nl-NL" sz="500" dirty="0" err="1">
                <a:latin typeface="Trebuchet MS" charset="0"/>
                <a:ea typeface="Trebuchet MS" charset="0"/>
                <a:cs typeface="Trebuchet MS" charset="0"/>
              </a:rPr>
              <a:t>for</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older</a:t>
            </a:r>
            <a:r>
              <a:rPr lang="nl-NL" sz="500" dirty="0">
                <a:latin typeface="Trebuchet MS" charset="0"/>
                <a:ea typeface="Trebuchet MS" charset="0"/>
                <a:cs typeface="Trebuchet MS" charset="0"/>
              </a:rPr>
              <a:t> employees</a:t>
            </a:r>
          </a:p>
        </p:txBody>
      </p:sp>
      <p:sp>
        <p:nvSpPr>
          <p:cNvPr id="41" name="TextBox 40"/>
          <p:cNvSpPr txBox="1"/>
          <p:nvPr userDrawn="1"/>
        </p:nvSpPr>
        <p:spPr>
          <a:xfrm>
            <a:off x="3622379" y="1760368"/>
            <a:ext cx="811134" cy="246221"/>
          </a:xfrm>
          <a:prstGeom prst="rect">
            <a:avLst/>
          </a:prstGeom>
          <a:solidFill>
            <a:schemeClr val="bg2"/>
          </a:solidFill>
          <a:ln>
            <a:solidFill>
              <a:schemeClr val="tx1"/>
            </a:solidFill>
          </a:ln>
        </p:spPr>
        <p:txBody>
          <a:bodyPr wrap="square" rtlCol="0">
            <a:spAutoFit/>
          </a:bodyPr>
          <a:lstStyle/>
          <a:p>
            <a:pPr algn="ctr"/>
            <a:r>
              <a:rPr lang="nl-NL" sz="500" dirty="0" err="1">
                <a:latin typeface="Trebuchet MS" charset="0"/>
                <a:ea typeface="Trebuchet MS" charset="0"/>
                <a:cs typeface="Trebuchet MS" charset="0"/>
              </a:rPr>
              <a:t>Wage</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optimization</a:t>
            </a:r>
            <a:endParaRPr lang="nl-NL" sz="500" dirty="0">
              <a:latin typeface="Trebuchet MS" charset="0"/>
              <a:ea typeface="Trebuchet MS" charset="0"/>
              <a:cs typeface="Trebuchet MS" charset="0"/>
            </a:endParaRPr>
          </a:p>
        </p:txBody>
      </p:sp>
      <p:sp>
        <p:nvSpPr>
          <p:cNvPr id="42" name="TextBox 41"/>
          <p:cNvSpPr txBox="1"/>
          <p:nvPr userDrawn="1"/>
        </p:nvSpPr>
        <p:spPr>
          <a:xfrm>
            <a:off x="4503014" y="1760368"/>
            <a:ext cx="793122"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Screening NSSO-</a:t>
            </a:r>
            <a:r>
              <a:rPr lang="nl-NL" sz="500" dirty="0" err="1">
                <a:latin typeface="Trebuchet MS" charset="0"/>
                <a:ea typeface="Trebuchet MS" charset="0"/>
                <a:cs typeface="Trebuchet MS" charset="0"/>
              </a:rPr>
              <a:t>reduction</a:t>
            </a:r>
            <a:endParaRPr lang="nl-NL" sz="500" dirty="0">
              <a:latin typeface="Trebuchet MS" charset="0"/>
              <a:ea typeface="Trebuchet MS" charset="0"/>
              <a:cs typeface="Trebuchet MS" charset="0"/>
            </a:endParaRPr>
          </a:p>
        </p:txBody>
      </p:sp>
      <p:sp>
        <p:nvSpPr>
          <p:cNvPr id="43" name="TextBox 42"/>
          <p:cNvSpPr txBox="1"/>
          <p:nvPr userDrawn="1"/>
        </p:nvSpPr>
        <p:spPr>
          <a:xfrm>
            <a:off x="2596513" y="1490026"/>
            <a:ext cx="969328"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a:t>
            </a:r>
          </a:p>
          <a:p>
            <a:pPr algn="ctr"/>
            <a:r>
              <a:rPr lang="nl-NL" sz="500" dirty="0">
                <a:latin typeface="Trebuchet MS" charset="0"/>
                <a:ea typeface="Trebuchet MS" charset="0"/>
                <a:cs typeface="Trebuchet MS" charset="0"/>
              </a:rPr>
              <a:t>Consulting</a:t>
            </a:r>
          </a:p>
        </p:txBody>
      </p:sp>
      <p:sp>
        <p:nvSpPr>
          <p:cNvPr id="44" name="TextBox 43"/>
          <p:cNvSpPr txBox="1"/>
          <p:nvPr userDrawn="1"/>
        </p:nvSpPr>
        <p:spPr>
          <a:xfrm>
            <a:off x="2601898" y="2034607"/>
            <a:ext cx="96932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HR scan</a:t>
            </a:r>
          </a:p>
        </p:txBody>
      </p:sp>
      <p:sp>
        <p:nvSpPr>
          <p:cNvPr id="45" name="TextBox 44"/>
          <p:cNvSpPr txBox="1"/>
          <p:nvPr userDrawn="1"/>
        </p:nvSpPr>
        <p:spPr>
          <a:xfrm>
            <a:off x="3619694" y="2034607"/>
            <a:ext cx="809768"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Reward scan</a:t>
            </a:r>
          </a:p>
        </p:txBody>
      </p:sp>
      <p:sp>
        <p:nvSpPr>
          <p:cNvPr id="46" name="TextBox 45"/>
          <p:cNvSpPr txBox="1"/>
          <p:nvPr userDrawn="1"/>
        </p:nvSpPr>
        <p:spPr>
          <a:xfrm>
            <a:off x="4505521" y="2034607"/>
            <a:ext cx="795840"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Legal audit</a:t>
            </a:r>
          </a:p>
        </p:txBody>
      </p:sp>
      <p:sp>
        <p:nvSpPr>
          <p:cNvPr id="47" name="TextBox 46"/>
          <p:cNvSpPr txBox="1"/>
          <p:nvPr userDrawn="1"/>
        </p:nvSpPr>
        <p:spPr>
          <a:xfrm>
            <a:off x="5643910" y="2034607"/>
            <a:ext cx="719924"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Well-</a:t>
            </a:r>
            <a:r>
              <a:rPr lang="nl-NL" sz="500" dirty="0" err="1">
                <a:latin typeface="Trebuchet MS" charset="0"/>
                <a:ea typeface="Trebuchet MS" charset="0"/>
                <a:cs typeface="Trebuchet MS" charset="0"/>
              </a:rPr>
              <a:t>being</a:t>
            </a:r>
            <a:r>
              <a:rPr lang="nl-NL" sz="500" dirty="0">
                <a:latin typeface="Trebuchet MS" charset="0"/>
                <a:ea typeface="Trebuchet MS" charset="0"/>
                <a:cs typeface="Trebuchet MS" charset="0"/>
              </a:rPr>
              <a:t> scan</a:t>
            </a:r>
          </a:p>
        </p:txBody>
      </p:sp>
      <p:sp>
        <p:nvSpPr>
          <p:cNvPr id="48" name="TextBox 47"/>
          <p:cNvSpPr txBox="1"/>
          <p:nvPr userDrawn="1"/>
        </p:nvSpPr>
        <p:spPr>
          <a:xfrm>
            <a:off x="5339347" y="1760368"/>
            <a:ext cx="89396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Mobility</a:t>
            </a:r>
            <a:r>
              <a:rPr lang="nl-NL" sz="500" dirty="0">
                <a:latin typeface="Trebuchet MS" charset="0"/>
                <a:ea typeface="Trebuchet MS" charset="0"/>
                <a:cs typeface="Trebuchet MS" charset="0"/>
              </a:rPr>
              <a:t> survey</a:t>
            </a:r>
          </a:p>
        </p:txBody>
      </p:sp>
      <p:sp>
        <p:nvSpPr>
          <p:cNvPr id="49" name="TextBox 48"/>
          <p:cNvSpPr txBox="1"/>
          <p:nvPr userDrawn="1"/>
        </p:nvSpPr>
        <p:spPr>
          <a:xfrm>
            <a:off x="6270702" y="1490026"/>
            <a:ext cx="6221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Psychosocial</a:t>
            </a:r>
            <a:r>
              <a:rPr lang="nl-NL" sz="500" dirty="0">
                <a:latin typeface="Trebuchet MS" charset="0"/>
                <a:ea typeface="Trebuchet MS" charset="0"/>
                <a:cs typeface="Trebuchet MS" charset="0"/>
              </a:rPr>
              <a:t> </a:t>
            </a:r>
          </a:p>
          <a:p>
            <a:pPr algn="ctr"/>
            <a:r>
              <a:rPr lang="nl-NL" sz="500" dirty="0">
                <a:latin typeface="Trebuchet MS" charset="0"/>
                <a:ea typeface="Trebuchet MS" charset="0"/>
                <a:cs typeface="Trebuchet MS" charset="0"/>
              </a:rPr>
              <a:t>policy</a:t>
            </a:r>
          </a:p>
        </p:txBody>
      </p:sp>
      <p:sp>
        <p:nvSpPr>
          <p:cNvPr id="50" name="TextBox 49"/>
          <p:cNvSpPr txBox="1"/>
          <p:nvPr userDrawn="1"/>
        </p:nvSpPr>
        <p:spPr>
          <a:xfrm>
            <a:off x="6407312" y="2034607"/>
            <a:ext cx="78095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Medical</a:t>
            </a:r>
            <a:r>
              <a:rPr lang="nl-NL" sz="500" dirty="0">
                <a:latin typeface="Trebuchet MS" charset="0"/>
                <a:ea typeface="Trebuchet MS" charset="0"/>
                <a:cs typeface="Trebuchet MS" charset="0"/>
              </a:rPr>
              <a:t> check-up</a:t>
            </a:r>
          </a:p>
        </p:txBody>
      </p:sp>
      <p:sp>
        <p:nvSpPr>
          <p:cNvPr id="51" name="TextBox 50"/>
          <p:cNvSpPr txBox="1"/>
          <p:nvPr userDrawn="1"/>
        </p:nvSpPr>
        <p:spPr>
          <a:xfrm>
            <a:off x="7259096" y="2034607"/>
            <a:ext cx="539109"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Fit check-up</a:t>
            </a:r>
          </a:p>
        </p:txBody>
      </p:sp>
      <p:sp>
        <p:nvSpPr>
          <p:cNvPr id="52" name="TextBox 51"/>
          <p:cNvSpPr txBox="1"/>
          <p:nvPr userDrawn="1"/>
        </p:nvSpPr>
        <p:spPr>
          <a:xfrm>
            <a:off x="7837402" y="2034607"/>
            <a:ext cx="755641"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Postural</a:t>
            </a:r>
            <a:r>
              <a:rPr lang="nl-NL" sz="500" dirty="0">
                <a:latin typeface="Trebuchet MS" charset="0"/>
                <a:ea typeface="Trebuchet MS" charset="0"/>
                <a:cs typeface="Trebuchet MS" charset="0"/>
              </a:rPr>
              <a:t> check-up</a:t>
            </a:r>
          </a:p>
        </p:txBody>
      </p:sp>
      <p:sp>
        <p:nvSpPr>
          <p:cNvPr id="53" name="TextBox 52"/>
          <p:cNvSpPr txBox="1"/>
          <p:nvPr userDrawn="1"/>
        </p:nvSpPr>
        <p:spPr>
          <a:xfrm>
            <a:off x="6927842" y="1490026"/>
            <a:ext cx="712771"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Corporate </a:t>
            </a:r>
            <a:r>
              <a:rPr lang="nl-NL" sz="500" dirty="0" err="1">
                <a:latin typeface="Trebuchet MS" charset="0"/>
                <a:ea typeface="Trebuchet MS" charset="0"/>
                <a:cs typeface="Trebuchet MS" charset="0"/>
              </a:rPr>
              <a:t>vitality</a:t>
            </a:r>
            <a:endParaRPr lang="nl-NL" sz="500" dirty="0">
              <a:latin typeface="Trebuchet MS" charset="0"/>
              <a:ea typeface="Trebuchet MS" charset="0"/>
              <a:cs typeface="Trebuchet MS" charset="0"/>
            </a:endParaRPr>
          </a:p>
          <a:p>
            <a:pPr algn="ctr"/>
            <a:r>
              <a:rPr lang="nl-NL" sz="500" dirty="0">
                <a:latin typeface="Trebuchet MS" charset="0"/>
                <a:ea typeface="Trebuchet MS" charset="0"/>
                <a:cs typeface="Trebuchet MS" charset="0"/>
              </a:rPr>
              <a:t>policy</a:t>
            </a:r>
          </a:p>
        </p:txBody>
      </p:sp>
      <p:sp>
        <p:nvSpPr>
          <p:cNvPr id="54" name="TextBox 53"/>
          <p:cNvSpPr txBox="1"/>
          <p:nvPr userDrawn="1"/>
        </p:nvSpPr>
        <p:spPr>
          <a:xfrm>
            <a:off x="7693100" y="1490026"/>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Absenteeism</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and</a:t>
            </a:r>
            <a:r>
              <a:rPr lang="nl-NL" sz="500" dirty="0">
                <a:latin typeface="Trebuchet MS" charset="0"/>
                <a:ea typeface="Trebuchet MS" charset="0"/>
                <a:cs typeface="Trebuchet MS" charset="0"/>
              </a:rPr>
              <a:t> re-</a:t>
            </a:r>
            <a:r>
              <a:rPr lang="nl-NL" sz="500" dirty="0" err="1">
                <a:latin typeface="Trebuchet MS" charset="0"/>
                <a:ea typeface="Trebuchet MS" charset="0"/>
                <a:cs typeface="Trebuchet MS" charset="0"/>
              </a:rPr>
              <a:t>integration</a:t>
            </a:r>
            <a:r>
              <a:rPr lang="nl-NL" sz="500" dirty="0">
                <a:latin typeface="Trebuchet MS" charset="0"/>
                <a:ea typeface="Trebuchet MS" charset="0"/>
                <a:cs typeface="Trebuchet MS" charset="0"/>
              </a:rPr>
              <a:t> policy</a:t>
            </a:r>
          </a:p>
        </p:txBody>
      </p:sp>
      <p:sp>
        <p:nvSpPr>
          <p:cNvPr id="55" name="TextBox 54"/>
          <p:cNvSpPr txBox="1"/>
          <p:nvPr userDrawn="1"/>
        </p:nvSpPr>
        <p:spPr>
          <a:xfrm>
            <a:off x="6271570" y="1760368"/>
            <a:ext cx="733596"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Stress &amp; burn-out</a:t>
            </a:r>
          </a:p>
          <a:p>
            <a:pPr algn="ctr"/>
            <a:r>
              <a:rPr lang="nl-NL" sz="500" dirty="0">
                <a:latin typeface="Trebuchet MS" charset="0"/>
                <a:ea typeface="Trebuchet MS" charset="0"/>
                <a:cs typeface="Trebuchet MS" charset="0"/>
              </a:rPr>
              <a:t>coaching</a:t>
            </a:r>
          </a:p>
        </p:txBody>
      </p:sp>
      <p:sp>
        <p:nvSpPr>
          <p:cNvPr id="56" name="TextBox 55"/>
          <p:cNvSpPr txBox="1"/>
          <p:nvPr userDrawn="1"/>
        </p:nvSpPr>
        <p:spPr>
          <a:xfrm>
            <a:off x="7043429" y="1760368"/>
            <a:ext cx="597183" cy="246221"/>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Energy management</a:t>
            </a:r>
          </a:p>
        </p:txBody>
      </p:sp>
      <p:sp>
        <p:nvSpPr>
          <p:cNvPr id="57" name="TextBox 56"/>
          <p:cNvSpPr txBox="1"/>
          <p:nvPr userDrawn="1"/>
        </p:nvSpPr>
        <p:spPr>
          <a:xfrm>
            <a:off x="7693100" y="1760368"/>
            <a:ext cx="895303" cy="246221"/>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Vital</a:t>
            </a:r>
            <a:endParaRPr lang="nl-NL" sz="500" dirty="0">
              <a:latin typeface="Trebuchet MS" charset="0"/>
              <a:ea typeface="Trebuchet MS" charset="0"/>
              <a:cs typeface="Trebuchet MS" charset="0"/>
            </a:endParaRPr>
          </a:p>
          <a:p>
            <a:pPr algn="ctr"/>
            <a:r>
              <a:rPr lang="nl-NL" sz="500" dirty="0" err="1">
                <a:latin typeface="Trebuchet MS" charset="0"/>
                <a:ea typeface="Trebuchet MS" charset="0"/>
                <a:cs typeface="Trebuchet MS" charset="0"/>
              </a:rPr>
              <a:t>leadership</a:t>
            </a:r>
            <a:endParaRPr lang="nl-NL" sz="500" dirty="0">
              <a:latin typeface="Trebuchet MS" charset="0"/>
              <a:ea typeface="Trebuchet MS" charset="0"/>
              <a:cs typeface="Trebuchet MS" charset="0"/>
            </a:endParaRPr>
          </a:p>
        </p:txBody>
      </p:sp>
      <p:sp>
        <p:nvSpPr>
          <p:cNvPr id="58" name="Rectangle 57"/>
          <p:cNvSpPr/>
          <p:nvPr userDrawn="1"/>
        </p:nvSpPr>
        <p:spPr>
          <a:xfrm>
            <a:off x="1205346" y="4182195"/>
            <a:ext cx="7528456" cy="265980"/>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rPr>
              <a:t>SAP +SuccessFactors</a:t>
            </a:r>
          </a:p>
        </p:txBody>
      </p:sp>
      <p:sp>
        <p:nvSpPr>
          <p:cNvPr id="59" name="TextBox 58"/>
          <p:cNvSpPr txBox="1"/>
          <p:nvPr userDrawn="1"/>
        </p:nvSpPr>
        <p:spPr>
          <a:xfrm>
            <a:off x="4503014" y="4230456"/>
            <a:ext cx="846537" cy="169277"/>
          </a:xfrm>
          <a:prstGeom prst="rect">
            <a:avLst/>
          </a:prstGeom>
          <a:solidFill>
            <a:schemeClr val="bg2"/>
          </a:solidFill>
          <a:ln w="6350">
            <a:solidFill>
              <a:schemeClr val="tx1"/>
            </a:solidFill>
          </a:ln>
        </p:spPr>
        <p:txBody>
          <a:bodyPr wrap="square" rtlCol="0">
            <a:spAutoFit/>
          </a:bodyPr>
          <a:lstStyle/>
          <a:p>
            <a:pPr algn="ctr"/>
            <a:r>
              <a:rPr lang="nl-NL" sz="500" dirty="0">
                <a:latin typeface="Trebuchet MS" charset="0"/>
                <a:ea typeface="Trebuchet MS" charset="0"/>
                <a:cs typeface="Trebuchet MS" charset="0"/>
              </a:rPr>
              <a:t>SAP HCM</a:t>
            </a:r>
          </a:p>
        </p:txBody>
      </p:sp>
      <p:sp>
        <p:nvSpPr>
          <p:cNvPr id="60" name="TextBox 59"/>
          <p:cNvSpPr txBox="1"/>
          <p:nvPr userDrawn="1"/>
        </p:nvSpPr>
        <p:spPr>
          <a:xfrm>
            <a:off x="2569006" y="4230456"/>
            <a:ext cx="1548500" cy="169277"/>
          </a:xfrm>
          <a:prstGeom prst="rect">
            <a:avLst/>
          </a:prstGeom>
          <a:solidFill>
            <a:schemeClr val="bg2"/>
          </a:solidFill>
          <a:ln w="6350">
            <a:solidFill>
              <a:schemeClr val="tx1"/>
            </a:solidFill>
          </a:ln>
        </p:spPr>
        <p:txBody>
          <a:bodyPr wrap="square" rtlCol="0">
            <a:spAutoFit/>
          </a:bodyPr>
          <a:lstStyle/>
          <a:p>
            <a:pPr algn="ctr"/>
            <a:r>
              <a:rPr lang="nl-NL" sz="500" dirty="0" err="1">
                <a:latin typeface="Trebuchet MS" charset="0"/>
                <a:ea typeface="Trebuchet MS" charset="0"/>
                <a:cs typeface="Trebuchet MS" charset="0"/>
              </a:rPr>
              <a:t>SuccessFactors</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connected</a:t>
            </a:r>
            <a:r>
              <a:rPr lang="nl-NL" sz="500" dirty="0">
                <a:latin typeface="Trebuchet MS" charset="0"/>
                <a:ea typeface="Trebuchet MS" charset="0"/>
                <a:cs typeface="Trebuchet MS" charset="0"/>
              </a:rPr>
              <a:t> </a:t>
            </a:r>
            <a:r>
              <a:rPr lang="nl-NL" sz="500" dirty="0" err="1">
                <a:latin typeface="Trebuchet MS" charset="0"/>
                <a:ea typeface="Trebuchet MS" charset="0"/>
                <a:cs typeface="Trebuchet MS" charset="0"/>
              </a:rPr>
              <a:t>with</a:t>
            </a:r>
            <a:r>
              <a:rPr lang="nl-NL" sz="500" dirty="0">
                <a:latin typeface="Trebuchet MS" charset="0"/>
                <a:ea typeface="Trebuchet MS" charset="0"/>
                <a:cs typeface="Trebuchet MS" charset="0"/>
              </a:rPr>
              <a:t> DOTS</a:t>
            </a:r>
          </a:p>
        </p:txBody>
      </p:sp>
      <p:sp>
        <p:nvSpPr>
          <p:cNvPr id="61" name="TextBox 60"/>
          <p:cNvSpPr txBox="1"/>
          <p:nvPr userDrawn="1"/>
        </p:nvSpPr>
        <p:spPr>
          <a:xfrm>
            <a:off x="2431340" y="1029642"/>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62" name="TextBox 61"/>
          <p:cNvSpPr txBox="1"/>
          <p:nvPr userDrawn="1"/>
        </p:nvSpPr>
        <p:spPr>
          <a:xfrm>
            <a:off x="5611204" y="1028785"/>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6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1</a:t>
            </a:r>
          </a:p>
        </p:txBody>
      </p:sp>
    </p:spTree>
    <p:extLst>
      <p:ext uri="{BB962C8B-B14F-4D97-AF65-F5344CB8AC3E}">
        <p14:creationId xmlns:p14="http://schemas.microsoft.com/office/powerpoint/2010/main" val="2012323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ductoverzicht d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sp>
        <p:nvSpPr>
          <p:cNvPr id="11" name="Rectangle 10"/>
          <p:cNvSpPr/>
          <p:nvPr userDrawn="1"/>
        </p:nvSpPr>
        <p:spPr>
          <a:xfrm>
            <a:off x="2431341" y="1006233"/>
            <a:ext cx="3044376" cy="3495373"/>
          </a:xfrm>
          <a:prstGeom prst="rect">
            <a:avLst/>
          </a:prstGeom>
          <a:solidFill>
            <a:schemeClr val="tx1"/>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nl-BE" sz="600" noProof="1">
                <a:solidFill>
                  <a:srgbClr val="AA1B1D"/>
                </a:solidFill>
                <a:latin typeface="Calibri"/>
              </a:rPr>
              <a:t>HR</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2" name="Rectangle 11"/>
          <p:cNvSpPr/>
          <p:nvPr userDrawn="1"/>
        </p:nvSpPr>
        <p:spPr>
          <a:xfrm>
            <a:off x="5623776" y="995842"/>
            <a:ext cx="3021165" cy="3505764"/>
          </a:xfrm>
          <a:prstGeom prst="rect">
            <a:avLst/>
          </a:prstGeom>
          <a:solidFill>
            <a:schemeClr val="accent6"/>
          </a:solidFill>
          <a:ln w="952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nl-BE" sz="600" noProof="1">
              <a:solidFill>
                <a:srgbClr val="AA1B1D"/>
              </a:solidFill>
              <a:latin typeface="Calibri"/>
            </a:endParaRPr>
          </a:p>
          <a:p>
            <a:pPr algn="ctr" defTabSz="1219170">
              <a:defRPr/>
            </a:pPr>
            <a:r>
              <a:rPr lang="nl-BE" sz="600" noProof="1">
                <a:solidFill>
                  <a:srgbClr val="AA1B1D"/>
                </a:solidFill>
                <a:latin typeface="Calibri"/>
              </a:rPr>
              <a:t>Well-being</a:t>
            </a: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AA1B1D"/>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a:p>
            <a:pPr algn="ctr" defTabSz="1219170">
              <a:defRPr/>
            </a:pPr>
            <a:endParaRPr lang="nl-BE" sz="600" noProof="1">
              <a:solidFill>
                <a:srgbClr val="58595B"/>
              </a:solidFill>
              <a:latin typeface="Calibri"/>
            </a:endParaRPr>
          </a:p>
        </p:txBody>
      </p:sp>
      <p:sp>
        <p:nvSpPr>
          <p:cNvPr id="13" name="Rectangle 12"/>
          <p:cNvSpPr/>
          <p:nvPr userDrawn="1"/>
        </p:nvSpPr>
        <p:spPr>
          <a:xfrm>
            <a:off x="1205344" y="2312593"/>
            <a:ext cx="7528457" cy="301003"/>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QiosQ                                                                       </a:t>
            </a:r>
          </a:p>
        </p:txBody>
      </p:sp>
      <p:sp>
        <p:nvSpPr>
          <p:cNvPr id="14" name="TextBox 13"/>
          <p:cNvSpPr txBox="1"/>
          <p:nvPr userDrawn="1"/>
        </p:nvSpPr>
        <p:spPr>
          <a:xfrm>
            <a:off x="2504835" y="2370422"/>
            <a:ext cx="5998065" cy="184666"/>
          </a:xfrm>
          <a:prstGeom prst="rect">
            <a:avLst/>
          </a:prstGeom>
          <a:solidFill>
            <a:schemeClr val="bg2"/>
          </a:solidFill>
          <a:ln>
            <a:solidFill>
              <a:schemeClr val="tx1"/>
            </a:solidFill>
          </a:ln>
        </p:spPr>
        <p:txBody>
          <a:bodyPr wrap="square" rtlCol="0">
            <a:spAutoFit/>
          </a:bodyPr>
          <a:lstStyle/>
          <a:p>
            <a:pPr algn="ctr"/>
            <a:r>
              <a:rPr lang="nl-NL" sz="600" i="1" dirty="0"/>
              <a:t>Payroll </a:t>
            </a:r>
            <a:r>
              <a:rPr lang="nl-NL" sz="600" i="1" dirty="0" err="1"/>
              <a:t>and</a:t>
            </a:r>
            <a:r>
              <a:rPr lang="nl-NL" sz="600" i="1" dirty="0"/>
              <a:t> </a:t>
            </a:r>
            <a:r>
              <a:rPr lang="nl-NL" sz="600" i="1" dirty="0" err="1"/>
              <a:t>Health&amp;Safety</a:t>
            </a:r>
            <a:r>
              <a:rPr lang="nl-NL" sz="600" i="1" dirty="0"/>
              <a:t> services </a:t>
            </a:r>
            <a:r>
              <a:rPr lang="nl-NL" sz="600" i="1" dirty="0" err="1"/>
              <a:t>for</a:t>
            </a:r>
            <a:r>
              <a:rPr lang="nl-NL" sz="600" i="1" dirty="0"/>
              <a:t> SME</a:t>
            </a:r>
          </a:p>
        </p:txBody>
      </p:sp>
      <p:sp>
        <p:nvSpPr>
          <p:cNvPr id="15" name="Rectangle 14"/>
          <p:cNvSpPr/>
          <p:nvPr userDrawn="1"/>
        </p:nvSpPr>
        <p:spPr>
          <a:xfrm>
            <a:off x="1205344" y="1432175"/>
            <a:ext cx="7528457" cy="801516"/>
          </a:xfrm>
          <a:prstGeom prst="rect">
            <a:avLst/>
          </a:prstGeom>
          <a:solidFill>
            <a:schemeClr val="bg2">
              <a:alpha val="86000"/>
            </a:schemeClr>
          </a:solid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defRPr/>
            </a:pPr>
            <a:r>
              <a:rPr lang="nl-BE" sz="1000" noProof="1">
                <a:solidFill>
                  <a:schemeClr val="tx1"/>
                </a:solidFill>
                <a:latin typeface="Trebuchet MS" charset="0"/>
                <a:ea typeface="Trebuchet MS" charset="0"/>
                <a:cs typeface="Trebuchet MS" charset="0"/>
              </a:rPr>
              <a:t>Academy: </a:t>
            </a:r>
          </a:p>
          <a:p>
            <a:pPr defTabSz="1219170">
              <a:defRPr/>
            </a:pPr>
            <a:r>
              <a:rPr lang="nl-BE" sz="1000" noProof="1">
                <a:solidFill>
                  <a:schemeClr val="tx1"/>
                </a:solidFill>
                <a:latin typeface="Trebuchet MS" charset="0"/>
                <a:ea typeface="Trebuchet MS" charset="0"/>
                <a:cs typeface="Trebuchet MS" charset="0"/>
              </a:rPr>
              <a:t>onze opleidingen</a:t>
            </a:r>
          </a:p>
        </p:txBody>
      </p:sp>
      <p:sp>
        <p:nvSpPr>
          <p:cNvPr id="16" name="TextBox 15"/>
          <p:cNvSpPr txBox="1"/>
          <p:nvPr userDrawn="1"/>
        </p:nvSpPr>
        <p:spPr>
          <a:xfrm>
            <a:off x="2530647" y="1508491"/>
            <a:ext cx="966563" cy="276999"/>
          </a:xfrm>
          <a:prstGeom prst="rect">
            <a:avLst/>
          </a:prstGeom>
          <a:solidFill>
            <a:schemeClr val="bg2"/>
          </a:solidFill>
          <a:ln>
            <a:solidFill>
              <a:schemeClr val="tx1"/>
            </a:solidFill>
          </a:ln>
        </p:spPr>
        <p:txBody>
          <a:bodyPr wrap="square" rtlCol="0">
            <a:spAutoFit/>
          </a:bodyPr>
          <a:lstStyle/>
          <a:p>
            <a:pPr algn="ctr"/>
            <a:r>
              <a:rPr lang="nl-NL" sz="600" dirty="0" err="1"/>
              <a:t>Reward</a:t>
            </a:r>
            <a:r>
              <a:rPr lang="nl-NL" sz="600" dirty="0"/>
              <a:t> </a:t>
            </a:r>
            <a:r>
              <a:rPr lang="nl-NL" sz="600" dirty="0" err="1"/>
              <a:t>and</a:t>
            </a:r>
            <a:r>
              <a:rPr lang="nl-NL" sz="600" dirty="0"/>
              <a:t> </a:t>
            </a:r>
            <a:r>
              <a:rPr lang="nl-NL" sz="600" dirty="0" err="1"/>
              <a:t>wage</a:t>
            </a:r>
            <a:r>
              <a:rPr lang="nl-NL" sz="600" dirty="0"/>
              <a:t> </a:t>
            </a:r>
            <a:r>
              <a:rPr lang="nl-NL" sz="600" dirty="0" err="1"/>
              <a:t>optimization</a:t>
            </a:r>
            <a:r>
              <a:rPr lang="nl-NL" sz="600" dirty="0"/>
              <a:t> </a:t>
            </a:r>
          </a:p>
        </p:txBody>
      </p:sp>
      <p:sp>
        <p:nvSpPr>
          <p:cNvPr id="17" name="TextBox 16"/>
          <p:cNvSpPr txBox="1"/>
          <p:nvPr userDrawn="1"/>
        </p:nvSpPr>
        <p:spPr>
          <a:xfrm>
            <a:off x="4314198" y="1670005"/>
            <a:ext cx="655374" cy="184666"/>
          </a:xfrm>
          <a:prstGeom prst="rect">
            <a:avLst/>
          </a:prstGeom>
          <a:solidFill>
            <a:schemeClr val="bg2"/>
          </a:solidFill>
          <a:ln>
            <a:solidFill>
              <a:schemeClr val="tx1"/>
            </a:solidFill>
          </a:ln>
        </p:spPr>
        <p:txBody>
          <a:bodyPr wrap="square" rtlCol="0">
            <a:spAutoFit/>
          </a:bodyPr>
          <a:lstStyle/>
          <a:p>
            <a:pPr algn="ctr"/>
            <a:r>
              <a:rPr lang="nl-NL" sz="600" dirty="0" err="1"/>
              <a:t>Employment</a:t>
            </a:r>
            <a:endParaRPr lang="nl-NL" sz="600" dirty="0"/>
          </a:p>
        </p:txBody>
      </p:sp>
      <p:sp>
        <p:nvSpPr>
          <p:cNvPr id="18" name="TextBox 17"/>
          <p:cNvSpPr txBox="1"/>
          <p:nvPr userDrawn="1"/>
        </p:nvSpPr>
        <p:spPr>
          <a:xfrm>
            <a:off x="2530647" y="1915531"/>
            <a:ext cx="966563" cy="276999"/>
          </a:xfrm>
          <a:prstGeom prst="rect">
            <a:avLst/>
          </a:prstGeom>
          <a:solidFill>
            <a:schemeClr val="bg2"/>
          </a:solidFill>
          <a:ln>
            <a:solidFill>
              <a:schemeClr val="tx1"/>
            </a:solidFill>
          </a:ln>
        </p:spPr>
        <p:txBody>
          <a:bodyPr wrap="square" rtlCol="0">
            <a:spAutoFit/>
          </a:bodyPr>
          <a:lstStyle/>
          <a:p>
            <a:pPr algn="ctr"/>
            <a:r>
              <a:rPr lang="nl-NL" sz="600" dirty="0"/>
              <a:t>DOTS Payroll Essentials</a:t>
            </a:r>
          </a:p>
        </p:txBody>
      </p:sp>
      <p:sp>
        <p:nvSpPr>
          <p:cNvPr id="19" name="TextBox 18"/>
          <p:cNvSpPr txBox="1"/>
          <p:nvPr userDrawn="1"/>
        </p:nvSpPr>
        <p:spPr>
          <a:xfrm>
            <a:off x="3600016" y="1922832"/>
            <a:ext cx="655374" cy="276999"/>
          </a:xfrm>
          <a:prstGeom prst="rect">
            <a:avLst/>
          </a:prstGeom>
          <a:solidFill>
            <a:schemeClr val="bg2"/>
          </a:solidFill>
          <a:ln>
            <a:solidFill>
              <a:schemeClr val="tx1"/>
            </a:solidFill>
          </a:ln>
        </p:spPr>
        <p:txBody>
          <a:bodyPr wrap="square" rtlCol="0">
            <a:spAutoFit/>
          </a:bodyPr>
          <a:lstStyle/>
          <a:p>
            <a:pPr algn="ctr"/>
            <a:r>
              <a:rPr lang="nl-NL" sz="600" dirty="0"/>
              <a:t>DOTS Reporting</a:t>
            </a:r>
          </a:p>
        </p:txBody>
      </p:sp>
      <p:sp>
        <p:nvSpPr>
          <p:cNvPr id="20" name="TextBox 19"/>
          <p:cNvSpPr txBox="1"/>
          <p:nvPr userDrawn="1"/>
        </p:nvSpPr>
        <p:spPr>
          <a:xfrm>
            <a:off x="4314199" y="1508491"/>
            <a:ext cx="655374" cy="184666"/>
          </a:xfrm>
          <a:prstGeom prst="rect">
            <a:avLst/>
          </a:prstGeom>
          <a:solidFill>
            <a:schemeClr val="bg2"/>
          </a:solidFill>
          <a:ln>
            <a:solidFill>
              <a:schemeClr val="tx1"/>
            </a:solidFill>
          </a:ln>
        </p:spPr>
        <p:txBody>
          <a:bodyPr wrap="square" rtlCol="0">
            <a:spAutoFit/>
          </a:bodyPr>
          <a:lstStyle/>
          <a:p>
            <a:pPr algn="ctr"/>
            <a:r>
              <a:rPr lang="nl-NL" sz="600" dirty="0" err="1"/>
              <a:t>Social</a:t>
            </a:r>
            <a:r>
              <a:rPr lang="nl-NL" sz="600" dirty="0"/>
              <a:t> </a:t>
            </a:r>
            <a:r>
              <a:rPr lang="nl-NL" sz="600" dirty="0" err="1"/>
              <a:t>news</a:t>
            </a:r>
            <a:endParaRPr lang="nl-NL" sz="600" dirty="0"/>
          </a:p>
        </p:txBody>
      </p:sp>
      <p:sp>
        <p:nvSpPr>
          <p:cNvPr id="21" name="TextBox 20"/>
          <p:cNvSpPr txBox="1"/>
          <p:nvPr userDrawn="1"/>
        </p:nvSpPr>
        <p:spPr>
          <a:xfrm>
            <a:off x="4314198" y="1922831"/>
            <a:ext cx="1113367" cy="276999"/>
          </a:xfrm>
          <a:prstGeom prst="rect">
            <a:avLst/>
          </a:prstGeom>
          <a:solidFill>
            <a:schemeClr val="bg2"/>
          </a:solidFill>
          <a:ln>
            <a:solidFill>
              <a:schemeClr val="tx1"/>
            </a:solidFill>
          </a:ln>
        </p:spPr>
        <p:txBody>
          <a:bodyPr wrap="square" rtlCol="0">
            <a:spAutoFit/>
          </a:bodyPr>
          <a:lstStyle/>
          <a:p>
            <a:pPr algn="ctr"/>
            <a:r>
              <a:rPr lang="nl-NL" sz="600" dirty="0"/>
              <a:t>DOTS Financial </a:t>
            </a:r>
            <a:r>
              <a:rPr lang="nl-NL" sz="600" dirty="0" err="1"/>
              <a:t>reporting</a:t>
            </a:r>
            <a:r>
              <a:rPr lang="nl-NL" sz="600" dirty="0"/>
              <a:t> </a:t>
            </a:r>
            <a:r>
              <a:rPr lang="nl-NL" sz="600" dirty="0" err="1"/>
              <a:t>cost</a:t>
            </a:r>
            <a:endParaRPr lang="nl-NL" sz="600" dirty="0"/>
          </a:p>
        </p:txBody>
      </p:sp>
      <p:sp>
        <p:nvSpPr>
          <p:cNvPr id="22" name="TextBox 21"/>
          <p:cNvSpPr txBox="1"/>
          <p:nvPr userDrawn="1"/>
        </p:nvSpPr>
        <p:spPr>
          <a:xfrm>
            <a:off x="3585005" y="1508491"/>
            <a:ext cx="655374" cy="276999"/>
          </a:xfrm>
          <a:prstGeom prst="rect">
            <a:avLst/>
          </a:prstGeom>
          <a:solidFill>
            <a:schemeClr val="bg2"/>
          </a:solidFill>
          <a:ln>
            <a:solidFill>
              <a:schemeClr val="tx1"/>
            </a:solidFill>
          </a:ln>
        </p:spPr>
        <p:txBody>
          <a:bodyPr wrap="square" rtlCol="0">
            <a:spAutoFit/>
          </a:bodyPr>
          <a:lstStyle/>
          <a:p>
            <a:pPr algn="ctr"/>
            <a:r>
              <a:rPr lang="nl-NL" sz="600" dirty="0"/>
              <a:t>Strategic Reward</a:t>
            </a:r>
          </a:p>
        </p:txBody>
      </p:sp>
      <p:sp>
        <p:nvSpPr>
          <p:cNvPr id="23" name="TextBox 22"/>
          <p:cNvSpPr txBox="1"/>
          <p:nvPr userDrawn="1"/>
        </p:nvSpPr>
        <p:spPr>
          <a:xfrm>
            <a:off x="5643455" y="1511220"/>
            <a:ext cx="759854" cy="369332"/>
          </a:xfrm>
          <a:prstGeom prst="rect">
            <a:avLst/>
          </a:prstGeom>
          <a:solidFill>
            <a:schemeClr val="bg2"/>
          </a:solidFill>
          <a:ln>
            <a:solidFill>
              <a:schemeClr val="tx1"/>
            </a:solidFill>
          </a:ln>
        </p:spPr>
        <p:txBody>
          <a:bodyPr wrap="square" rtlCol="0">
            <a:spAutoFit/>
          </a:bodyPr>
          <a:lstStyle/>
          <a:p>
            <a:pPr algn="ctr"/>
            <a:r>
              <a:rPr lang="nl-NL" sz="600" dirty="0"/>
              <a:t>Prevention </a:t>
            </a:r>
            <a:r>
              <a:rPr lang="nl-NL" sz="600" dirty="0" err="1"/>
              <a:t>advisor</a:t>
            </a:r>
            <a:endParaRPr lang="nl-NL" sz="600" dirty="0"/>
          </a:p>
          <a:p>
            <a:pPr algn="ctr"/>
            <a:r>
              <a:rPr lang="nl-NL" sz="600" dirty="0"/>
              <a:t>Level 3</a:t>
            </a:r>
          </a:p>
        </p:txBody>
      </p:sp>
      <p:sp>
        <p:nvSpPr>
          <p:cNvPr id="24" name="TextBox 23"/>
          <p:cNvSpPr txBox="1"/>
          <p:nvPr userDrawn="1"/>
        </p:nvSpPr>
        <p:spPr>
          <a:xfrm>
            <a:off x="5643455" y="1779827"/>
            <a:ext cx="979715" cy="369332"/>
          </a:xfrm>
          <a:prstGeom prst="rect">
            <a:avLst/>
          </a:prstGeom>
          <a:solidFill>
            <a:schemeClr val="bg2"/>
          </a:solidFill>
          <a:ln>
            <a:solidFill>
              <a:schemeClr val="tx1"/>
            </a:solidFill>
          </a:ln>
        </p:spPr>
        <p:txBody>
          <a:bodyPr wrap="square" rtlCol="0">
            <a:spAutoFit/>
          </a:bodyPr>
          <a:lstStyle/>
          <a:p>
            <a:pPr algn="ctr"/>
            <a:r>
              <a:rPr lang="nl-NL" sz="600" dirty="0"/>
              <a:t>EHBO</a:t>
            </a:r>
          </a:p>
          <a:p>
            <a:pPr algn="ctr"/>
            <a:r>
              <a:rPr lang="nl-NL" sz="600" dirty="0"/>
              <a:t>(</a:t>
            </a:r>
            <a:r>
              <a:rPr lang="nl-NL" sz="600" dirty="0" err="1"/>
              <a:t>also</a:t>
            </a:r>
            <a:r>
              <a:rPr lang="nl-NL" sz="600" dirty="0"/>
              <a:t> in </a:t>
            </a:r>
            <a:r>
              <a:rPr lang="nl-NL" sz="600" dirty="0" err="1"/>
              <a:t>blended</a:t>
            </a:r>
            <a:r>
              <a:rPr lang="nl-NL" sz="600" dirty="0"/>
              <a:t> </a:t>
            </a:r>
            <a:r>
              <a:rPr lang="nl-NL" sz="600" dirty="0" err="1"/>
              <a:t>learning</a:t>
            </a:r>
            <a:r>
              <a:rPr lang="nl-NL" sz="600" dirty="0"/>
              <a:t>)</a:t>
            </a:r>
          </a:p>
        </p:txBody>
      </p:sp>
      <p:sp>
        <p:nvSpPr>
          <p:cNvPr id="25" name="TextBox 24"/>
          <p:cNvSpPr txBox="1"/>
          <p:nvPr userDrawn="1"/>
        </p:nvSpPr>
        <p:spPr>
          <a:xfrm>
            <a:off x="6448132" y="1508491"/>
            <a:ext cx="663991" cy="276999"/>
          </a:xfrm>
          <a:prstGeom prst="rect">
            <a:avLst/>
          </a:prstGeom>
          <a:solidFill>
            <a:schemeClr val="bg2"/>
          </a:solidFill>
          <a:ln>
            <a:solidFill>
              <a:schemeClr val="tx1"/>
            </a:solidFill>
          </a:ln>
        </p:spPr>
        <p:txBody>
          <a:bodyPr wrap="square" rtlCol="0">
            <a:spAutoFit/>
          </a:bodyPr>
          <a:lstStyle/>
          <a:p>
            <a:pPr algn="ctr"/>
            <a:r>
              <a:rPr lang="nl-NL" sz="600" dirty="0"/>
              <a:t>Fire</a:t>
            </a:r>
          </a:p>
          <a:p>
            <a:pPr algn="ctr"/>
            <a:r>
              <a:rPr lang="nl-NL" sz="600" dirty="0" err="1"/>
              <a:t>fighting</a:t>
            </a:r>
            <a:endParaRPr lang="nl-NL" sz="600" dirty="0"/>
          </a:p>
        </p:txBody>
      </p:sp>
      <p:sp>
        <p:nvSpPr>
          <p:cNvPr id="26" name="TextBox 25"/>
          <p:cNvSpPr txBox="1"/>
          <p:nvPr userDrawn="1"/>
        </p:nvSpPr>
        <p:spPr>
          <a:xfrm>
            <a:off x="7202964" y="1508491"/>
            <a:ext cx="663991" cy="184666"/>
          </a:xfrm>
          <a:prstGeom prst="rect">
            <a:avLst/>
          </a:prstGeom>
          <a:solidFill>
            <a:schemeClr val="bg2"/>
          </a:solidFill>
          <a:ln>
            <a:solidFill>
              <a:schemeClr val="tx1"/>
            </a:solidFill>
          </a:ln>
        </p:spPr>
        <p:txBody>
          <a:bodyPr wrap="square" rtlCol="0">
            <a:spAutoFit/>
          </a:bodyPr>
          <a:lstStyle/>
          <a:p>
            <a:pPr algn="ctr"/>
            <a:r>
              <a:rPr lang="nl-NL" sz="600" dirty="0" err="1"/>
              <a:t>Confidant</a:t>
            </a:r>
            <a:endParaRPr lang="nl-NL" sz="600" dirty="0"/>
          </a:p>
        </p:txBody>
      </p:sp>
      <p:sp>
        <p:nvSpPr>
          <p:cNvPr id="27" name="TextBox 26"/>
          <p:cNvSpPr txBox="1"/>
          <p:nvPr userDrawn="1"/>
        </p:nvSpPr>
        <p:spPr>
          <a:xfrm>
            <a:off x="6667993" y="1779827"/>
            <a:ext cx="663991" cy="184666"/>
          </a:xfrm>
          <a:prstGeom prst="rect">
            <a:avLst/>
          </a:prstGeom>
          <a:solidFill>
            <a:schemeClr val="bg2"/>
          </a:solidFill>
          <a:ln>
            <a:solidFill>
              <a:schemeClr val="tx1"/>
            </a:solidFill>
          </a:ln>
        </p:spPr>
        <p:txBody>
          <a:bodyPr wrap="square" rtlCol="0">
            <a:spAutoFit/>
          </a:bodyPr>
          <a:lstStyle/>
          <a:p>
            <a:pPr algn="ctr"/>
            <a:r>
              <a:rPr lang="nl-NL" sz="600" dirty="0" err="1"/>
              <a:t>Ergonomics</a:t>
            </a:r>
            <a:endParaRPr lang="nl-NL" sz="600" dirty="0"/>
          </a:p>
        </p:txBody>
      </p:sp>
      <p:sp>
        <p:nvSpPr>
          <p:cNvPr id="28" name="TextBox 27"/>
          <p:cNvSpPr txBox="1"/>
          <p:nvPr userDrawn="1"/>
        </p:nvSpPr>
        <p:spPr>
          <a:xfrm>
            <a:off x="7376806" y="1775804"/>
            <a:ext cx="663991" cy="184666"/>
          </a:xfrm>
          <a:prstGeom prst="rect">
            <a:avLst/>
          </a:prstGeom>
          <a:solidFill>
            <a:schemeClr val="bg2"/>
          </a:solidFill>
          <a:ln>
            <a:solidFill>
              <a:schemeClr val="tx1"/>
            </a:solidFill>
          </a:ln>
        </p:spPr>
        <p:txBody>
          <a:bodyPr wrap="square" rtlCol="0">
            <a:spAutoFit/>
          </a:bodyPr>
          <a:lstStyle/>
          <a:p>
            <a:pPr algn="ctr"/>
            <a:r>
              <a:rPr lang="nl-NL" sz="600" dirty="0"/>
              <a:t>Safety</a:t>
            </a:r>
          </a:p>
        </p:txBody>
      </p:sp>
      <p:sp>
        <p:nvSpPr>
          <p:cNvPr id="29" name="TextBox 28"/>
          <p:cNvSpPr txBox="1"/>
          <p:nvPr userDrawn="1"/>
        </p:nvSpPr>
        <p:spPr>
          <a:xfrm>
            <a:off x="5643455" y="2057655"/>
            <a:ext cx="663991" cy="184666"/>
          </a:xfrm>
          <a:prstGeom prst="rect">
            <a:avLst/>
          </a:prstGeom>
          <a:solidFill>
            <a:schemeClr val="bg2"/>
          </a:solidFill>
          <a:ln>
            <a:solidFill>
              <a:schemeClr val="tx1"/>
            </a:solidFill>
          </a:ln>
        </p:spPr>
        <p:txBody>
          <a:bodyPr wrap="square" rtlCol="0">
            <a:spAutoFit/>
          </a:bodyPr>
          <a:lstStyle/>
          <a:p>
            <a:pPr algn="ctr"/>
            <a:r>
              <a:rPr lang="nl-NL" sz="600" dirty="0" err="1"/>
              <a:t>Vitality</a:t>
            </a:r>
            <a:endParaRPr lang="nl-NL" sz="600" dirty="0"/>
          </a:p>
        </p:txBody>
      </p:sp>
      <p:sp>
        <p:nvSpPr>
          <p:cNvPr id="30" name="TextBox 29"/>
          <p:cNvSpPr txBox="1"/>
          <p:nvPr userDrawn="1"/>
        </p:nvSpPr>
        <p:spPr>
          <a:xfrm>
            <a:off x="5617519" y="2630213"/>
            <a:ext cx="3025489"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HEALTH &amp; SAFETY</a:t>
            </a:r>
          </a:p>
        </p:txBody>
      </p:sp>
      <p:sp>
        <p:nvSpPr>
          <p:cNvPr id="31" name="TextBox 30"/>
          <p:cNvSpPr txBox="1"/>
          <p:nvPr userDrawn="1"/>
        </p:nvSpPr>
        <p:spPr>
          <a:xfrm>
            <a:off x="2540074" y="2876434"/>
            <a:ext cx="2833205" cy="646331"/>
          </a:xfrm>
          <a:prstGeom prst="rect">
            <a:avLst/>
          </a:prstGeom>
          <a:solidFill>
            <a:schemeClr val="bg2"/>
          </a:solidFill>
          <a:ln>
            <a:solidFill>
              <a:schemeClr val="tx1"/>
            </a:solidFill>
          </a:ln>
        </p:spPr>
        <p:txBody>
          <a:bodyPr wrap="square" rtlCol="0" anchor="ctr">
            <a:spAutoFit/>
          </a:bodyPr>
          <a:lstStyle/>
          <a:p>
            <a:r>
              <a:rPr lang="nl-NL" sz="600" dirty="0"/>
              <a:t>Sociaal secretariaat: </a:t>
            </a:r>
          </a:p>
          <a:p>
            <a:pPr marL="171450" indent="-171450">
              <a:buFont typeface="Arial" panose="020B0604020202020204" pitchFamily="34" charset="0"/>
              <a:buChar char="•"/>
            </a:pPr>
            <a:r>
              <a:rPr lang="nl-NL" sz="600" dirty="0" err="1"/>
              <a:t>Calculation</a:t>
            </a:r>
            <a:r>
              <a:rPr lang="nl-NL" sz="600" dirty="0"/>
              <a:t> </a:t>
            </a:r>
            <a:r>
              <a:rPr lang="nl-NL" sz="600" dirty="0" err="1"/>
              <a:t>gross</a:t>
            </a:r>
            <a:r>
              <a:rPr lang="nl-NL" sz="600" dirty="0"/>
              <a:t>/net, </a:t>
            </a:r>
            <a:r>
              <a:rPr lang="nl-NL" sz="600" dirty="0" err="1"/>
              <a:t>deposits</a:t>
            </a:r>
            <a:r>
              <a:rPr lang="nl-NL" sz="600" dirty="0"/>
              <a:t>, Holiday </a:t>
            </a:r>
            <a:r>
              <a:rPr lang="nl-NL" sz="600" dirty="0" err="1"/>
              <a:t>Pay</a:t>
            </a:r>
            <a:r>
              <a:rPr lang="nl-NL" sz="600" dirty="0"/>
              <a:t>, </a:t>
            </a:r>
            <a:r>
              <a:rPr lang="nl-NL" sz="600" dirty="0" err="1"/>
              <a:t>year</a:t>
            </a:r>
            <a:r>
              <a:rPr lang="nl-NL" sz="600" dirty="0"/>
              <a:t>-end bonus, </a:t>
            </a:r>
            <a:r>
              <a:rPr lang="nl-NL" sz="600" dirty="0" err="1"/>
              <a:t>reward</a:t>
            </a:r>
            <a:r>
              <a:rPr lang="nl-NL" sz="600" dirty="0"/>
              <a:t> </a:t>
            </a:r>
            <a:r>
              <a:rPr lang="nl-NL" sz="600" dirty="0" err="1"/>
              <a:t>and</a:t>
            </a:r>
            <a:r>
              <a:rPr lang="nl-NL" sz="600" dirty="0"/>
              <a:t> </a:t>
            </a:r>
            <a:r>
              <a:rPr lang="nl-NL" sz="600" dirty="0" err="1"/>
              <a:t>wage</a:t>
            </a:r>
            <a:r>
              <a:rPr lang="nl-NL" sz="600" dirty="0"/>
              <a:t> pre-</a:t>
            </a:r>
            <a:r>
              <a:rPr lang="nl-NL" sz="600" dirty="0" err="1"/>
              <a:t>retirement</a:t>
            </a:r>
            <a:r>
              <a:rPr lang="nl-NL" sz="600" dirty="0"/>
              <a:t>, ... </a:t>
            </a:r>
          </a:p>
          <a:p>
            <a:pPr marL="171450" indent="-171450">
              <a:buFont typeface="Arial" panose="020B0604020202020204" pitchFamily="34" charset="0"/>
              <a:buChar char="•"/>
            </a:pPr>
            <a:r>
              <a:rPr lang="nl-NL" sz="600" dirty="0" err="1"/>
              <a:t>Deliver</a:t>
            </a:r>
            <a:r>
              <a:rPr lang="nl-NL" sz="600" dirty="0"/>
              <a:t> </a:t>
            </a:r>
            <a:r>
              <a:rPr lang="nl-NL" sz="600" dirty="0" err="1"/>
              <a:t>wage</a:t>
            </a:r>
            <a:r>
              <a:rPr lang="nl-NL" sz="600" dirty="0"/>
              <a:t> </a:t>
            </a:r>
            <a:r>
              <a:rPr lang="nl-NL" sz="600" dirty="0" err="1"/>
              <a:t>documents</a:t>
            </a:r>
            <a:r>
              <a:rPr lang="nl-NL" sz="600" dirty="0"/>
              <a:t> </a:t>
            </a:r>
            <a:r>
              <a:rPr lang="nl-NL" sz="600" dirty="0" err="1"/>
              <a:t>and</a:t>
            </a:r>
            <a:r>
              <a:rPr lang="nl-NL" sz="600" dirty="0"/>
              <a:t> </a:t>
            </a:r>
            <a:r>
              <a:rPr lang="nl-NL" sz="600" dirty="0" err="1"/>
              <a:t>fiscal</a:t>
            </a:r>
            <a:r>
              <a:rPr lang="nl-NL" sz="600" dirty="0"/>
              <a:t> </a:t>
            </a:r>
            <a:r>
              <a:rPr lang="nl-NL" sz="600" dirty="0" err="1"/>
              <a:t>documents</a:t>
            </a:r>
            <a:endParaRPr lang="nl-NL" sz="600" dirty="0"/>
          </a:p>
          <a:p>
            <a:pPr marL="171450" indent="-171450">
              <a:buFont typeface="Arial" panose="020B0604020202020204" pitchFamily="34" charset="0"/>
              <a:buChar char="•"/>
            </a:pPr>
            <a:r>
              <a:rPr lang="nl-NL" sz="600" dirty="0"/>
              <a:t>NSSO- </a:t>
            </a:r>
            <a:r>
              <a:rPr lang="nl-NL" sz="600" dirty="0" err="1"/>
              <a:t>and</a:t>
            </a:r>
            <a:r>
              <a:rPr lang="nl-NL" sz="600" dirty="0"/>
              <a:t> </a:t>
            </a:r>
            <a:r>
              <a:rPr lang="nl-NL" sz="600" dirty="0" err="1"/>
              <a:t>other</a:t>
            </a:r>
            <a:r>
              <a:rPr lang="nl-NL" sz="600" dirty="0"/>
              <a:t> </a:t>
            </a:r>
            <a:r>
              <a:rPr lang="nl-NL" sz="600" dirty="0" err="1"/>
              <a:t>declarations</a:t>
            </a:r>
            <a:r>
              <a:rPr lang="nl-NL" sz="600" dirty="0"/>
              <a:t> </a:t>
            </a:r>
          </a:p>
          <a:p>
            <a:endParaRPr lang="nl-NL" sz="600" dirty="0"/>
          </a:p>
        </p:txBody>
      </p:sp>
      <p:sp>
        <p:nvSpPr>
          <p:cNvPr id="32" name="TextBox 31"/>
          <p:cNvSpPr txBox="1"/>
          <p:nvPr userDrawn="1"/>
        </p:nvSpPr>
        <p:spPr>
          <a:xfrm>
            <a:off x="2534146" y="3856641"/>
            <a:ext cx="2839133" cy="184666"/>
          </a:xfrm>
          <a:prstGeom prst="rect">
            <a:avLst/>
          </a:prstGeom>
          <a:solidFill>
            <a:schemeClr val="bg2"/>
          </a:solidFill>
          <a:ln>
            <a:solidFill>
              <a:schemeClr val="tx1"/>
            </a:solidFill>
          </a:ln>
        </p:spPr>
        <p:txBody>
          <a:bodyPr wrap="square" rtlCol="0">
            <a:spAutoFit/>
          </a:bodyPr>
          <a:lstStyle/>
          <a:p>
            <a:r>
              <a:rPr lang="nl-NL" sz="600" dirty="0" err="1"/>
              <a:t>Wage</a:t>
            </a:r>
            <a:r>
              <a:rPr lang="nl-NL" sz="600" dirty="0"/>
              <a:t> gap analyses </a:t>
            </a:r>
            <a:r>
              <a:rPr lang="nl-NL" sz="600" dirty="0" err="1"/>
              <a:t>and</a:t>
            </a:r>
            <a:r>
              <a:rPr lang="nl-NL" sz="600" dirty="0"/>
              <a:t> </a:t>
            </a:r>
            <a:r>
              <a:rPr lang="nl-NL" sz="600" dirty="0" err="1"/>
              <a:t>other</a:t>
            </a:r>
            <a:r>
              <a:rPr lang="nl-NL" sz="600" dirty="0"/>
              <a:t> </a:t>
            </a:r>
            <a:r>
              <a:rPr lang="nl-NL" sz="600" dirty="0" err="1"/>
              <a:t>reporting</a:t>
            </a:r>
            <a:endParaRPr lang="nl-NL" sz="600" dirty="0"/>
          </a:p>
        </p:txBody>
      </p:sp>
      <p:sp>
        <p:nvSpPr>
          <p:cNvPr id="33" name="TextBox 32"/>
          <p:cNvSpPr txBox="1"/>
          <p:nvPr userDrawn="1"/>
        </p:nvSpPr>
        <p:spPr>
          <a:xfrm>
            <a:off x="2540074" y="3672027"/>
            <a:ext cx="2833205" cy="184666"/>
          </a:xfrm>
          <a:prstGeom prst="rect">
            <a:avLst/>
          </a:prstGeom>
          <a:solidFill>
            <a:schemeClr val="bg2"/>
          </a:solidFill>
          <a:ln>
            <a:solidFill>
              <a:schemeClr val="tx1"/>
            </a:solidFill>
          </a:ln>
        </p:spPr>
        <p:txBody>
          <a:bodyPr wrap="square" rtlCol="0">
            <a:spAutoFit/>
          </a:bodyPr>
          <a:lstStyle/>
          <a:p>
            <a:r>
              <a:rPr lang="nl-NL" sz="600" dirty="0" err="1"/>
              <a:t>Labor</a:t>
            </a:r>
            <a:r>
              <a:rPr lang="nl-NL" sz="600" dirty="0"/>
              <a:t> </a:t>
            </a:r>
            <a:r>
              <a:rPr lang="nl-NL" sz="600" dirty="0" err="1"/>
              <a:t>regulations</a:t>
            </a:r>
            <a:r>
              <a:rPr lang="nl-NL" sz="600" dirty="0"/>
              <a:t>, </a:t>
            </a:r>
            <a:r>
              <a:rPr lang="nl-NL" sz="600" dirty="0" err="1"/>
              <a:t>policies</a:t>
            </a:r>
            <a:r>
              <a:rPr lang="nl-NL" sz="600" dirty="0"/>
              <a:t> </a:t>
            </a:r>
            <a:r>
              <a:rPr lang="nl-NL" sz="600" dirty="0" err="1"/>
              <a:t>and</a:t>
            </a:r>
            <a:r>
              <a:rPr lang="nl-NL" sz="600" dirty="0"/>
              <a:t> </a:t>
            </a:r>
            <a:r>
              <a:rPr lang="nl-NL" sz="600" dirty="0" err="1"/>
              <a:t>other</a:t>
            </a:r>
            <a:r>
              <a:rPr lang="nl-NL" sz="600" dirty="0"/>
              <a:t> </a:t>
            </a:r>
            <a:r>
              <a:rPr lang="nl-NL" sz="600" dirty="0" err="1"/>
              <a:t>social</a:t>
            </a:r>
            <a:r>
              <a:rPr lang="nl-NL" sz="600" dirty="0"/>
              <a:t> </a:t>
            </a:r>
            <a:r>
              <a:rPr lang="nl-NL" sz="600" dirty="0" err="1"/>
              <a:t>documents</a:t>
            </a:r>
            <a:endParaRPr lang="nl-NL" sz="600" dirty="0"/>
          </a:p>
        </p:txBody>
      </p:sp>
      <p:sp>
        <p:nvSpPr>
          <p:cNvPr id="34" name="TextBox 33"/>
          <p:cNvSpPr txBox="1"/>
          <p:nvPr userDrawn="1"/>
        </p:nvSpPr>
        <p:spPr>
          <a:xfrm>
            <a:off x="2540074" y="4039855"/>
            <a:ext cx="2833205" cy="184666"/>
          </a:xfrm>
          <a:prstGeom prst="rect">
            <a:avLst/>
          </a:prstGeom>
          <a:solidFill>
            <a:schemeClr val="bg2"/>
          </a:solidFill>
          <a:ln>
            <a:solidFill>
              <a:schemeClr val="tx1"/>
            </a:solidFill>
          </a:ln>
        </p:spPr>
        <p:txBody>
          <a:bodyPr wrap="square" rtlCol="0">
            <a:spAutoFit/>
          </a:bodyPr>
          <a:lstStyle/>
          <a:p>
            <a:r>
              <a:rPr lang="nl-NL" sz="600" dirty="0"/>
              <a:t>Child benefit fund</a:t>
            </a:r>
          </a:p>
        </p:txBody>
      </p:sp>
      <p:sp>
        <p:nvSpPr>
          <p:cNvPr id="35" name="TextBox 34"/>
          <p:cNvSpPr txBox="1"/>
          <p:nvPr userDrawn="1"/>
        </p:nvSpPr>
        <p:spPr>
          <a:xfrm>
            <a:off x="2540074" y="3491112"/>
            <a:ext cx="2833205" cy="184666"/>
          </a:xfrm>
          <a:prstGeom prst="rect">
            <a:avLst/>
          </a:prstGeom>
          <a:solidFill>
            <a:schemeClr val="bg2"/>
          </a:solidFill>
          <a:ln>
            <a:solidFill>
              <a:schemeClr val="tx1"/>
            </a:solidFill>
          </a:ln>
        </p:spPr>
        <p:txBody>
          <a:bodyPr wrap="square" rtlCol="0">
            <a:spAutoFit/>
          </a:bodyPr>
          <a:lstStyle/>
          <a:p>
            <a:r>
              <a:rPr lang="nl-NL" sz="600" dirty="0"/>
              <a:t>Legal information</a:t>
            </a:r>
          </a:p>
        </p:txBody>
      </p:sp>
      <p:sp>
        <p:nvSpPr>
          <p:cNvPr id="36" name="TextBox 35"/>
          <p:cNvSpPr txBox="1"/>
          <p:nvPr userDrawn="1"/>
        </p:nvSpPr>
        <p:spPr>
          <a:xfrm>
            <a:off x="2431340" y="1073699"/>
            <a:ext cx="3031804" cy="276999"/>
          </a:xfrm>
          <a:prstGeom prst="rect">
            <a:avLst/>
          </a:prstGeom>
          <a:noFill/>
        </p:spPr>
        <p:txBody>
          <a:bodyPr wrap="square" rtlCol="0">
            <a:spAutoFit/>
          </a:bodyPr>
          <a:lstStyle/>
          <a:p>
            <a:pPr algn="ctr"/>
            <a:r>
              <a:rPr lang="nl-BE" sz="1200">
                <a:solidFill>
                  <a:schemeClr val="bg2"/>
                </a:solidFill>
                <a:latin typeface="Trebuchet MS" charset="0"/>
                <a:ea typeface="Trebuchet MS" charset="0"/>
                <a:cs typeface="Trebuchet MS" charset="0"/>
              </a:rPr>
              <a:t>HR</a:t>
            </a:r>
            <a:endParaRPr sz="1200" dirty="0">
              <a:solidFill>
                <a:schemeClr val="bg2"/>
              </a:solidFill>
              <a:latin typeface="Trebuchet MS" charset="0"/>
              <a:ea typeface="Trebuchet MS" charset="0"/>
              <a:cs typeface="Trebuchet MS" charset="0"/>
            </a:endParaRPr>
          </a:p>
        </p:txBody>
      </p:sp>
      <p:sp>
        <p:nvSpPr>
          <p:cNvPr id="37" name="TextBox 36"/>
          <p:cNvSpPr txBox="1"/>
          <p:nvPr userDrawn="1"/>
        </p:nvSpPr>
        <p:spPr>
          <a:xfrm>
            <a:off x="5611204" y="1072842"/>
            <a:ext cx="3031804" cy="276999"/>
          </a:xfrm>
          <a:prstGeom prst="rect">
            <a:avLst/>
          </a:prstGeom>
          <a:noFill/>
        </p:spPr>
        <p:txBody>
          <a:bodyPr wrap="square" rtlCol="0">
            <a:spAutoFit/>
          </a:bodyPr>
          <a:lstStyle/>
          <a:p>
            <a:pPr algn="ctr"/>
            <a:r>
              <a:rPr lang="nl-BE" sz="1200" dirty="0">
                <a:solidFill>
                  <a:schemeClr val="bg2"/>
                </a:solidFill>
                <a:latin typeface="Trebuchet MS" charset="0"/>
                <a:ea typeface="Trebuchet MS" charset="0"/>
                <a:cs typeface="Trebuchet MS" charset="0"/>
              </a:rPr>
              <a:t>Well-Being</a:t>
            </a:r>
            <a:endParaRPr sz="1200" dirty="0">
              <a:solidFill>
                <a:schemeClr val="bg2"/>
              </a:solidFill>
              <a:latin typeface="Trebuchet MS" charset="0"/>
              <a:ea typeface="Trebuchet MS" charset="0"/>
              <a:cs typeface="Trebuchet MS" charset="0"/>
            </a:endParaRPr>
          </a:p>
        </p:txBody>
      </p:sp>
      <p:sp>
        <p:nvSpPr>
          <p:cNvPr id="38" name="TextBox 37"/>
          <p:cNvSpPr txBox="1"/>
          <p:nvPr userDrawn="1"/>
        </p:nvSpPr>
        <p:spPr>
          <a:xfrm>
            <a:off x="5723182" y="2876434"/>
            <a:ext cx="2824094" cy="1015663"/>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organisation</a:t>
            </a:r>
            <a:r>
              <a:rPr lang="nl-NL" sz="600" dirty="0"/>
              <a:t>: </a:t>
            </a:r>
          </a:p>
          <a:p>
            <a:pPr marL="171450" indent="-171450">
              <a:buFont typeface="Arial" panose="020B0604020202020204" pitchFamily="34" charset="0"/>
              <a:buChar char="•"/>
            </a:pPr>
            <a:r>
              <a:rPr lang="nl-NL" sz="600" dirty="0"/>
              <a:t>Connection </a:t>
            </a:r>
            <a:r>
              <a:rPr lang="nl-NL" sz="600" dirty="0" err="1"/>
              <a:t>External</a:t>
            </a:r>
            <a:r>
              <a:rPr lang="nl-NL" sz="600" dirty="0"/>
              <a:t> Service – </a:t>
            </a:r>
            <a:r>
              <a:rPr lang="nl-NL" sz="600" dirty="0" err="1"/>
              <a:t>Periodical</a:t>
            </a:r>
            <a:r>
              <a:rPr lang="nl-NL" sz="600" dirty="0"/>
              <a:t> </a:t>
            </a:r>
            <a:r>
              <a:rPr lang="nl-NL" sz="600" dirty="0" err="1"/>
              <a:t>and</a:t>
            </a:r>
            <a:r>
              <a:rPr lang="nl-NL" sz="600" dirty="0"/>
              <a:t> </a:t>
            </a:r>
            <a:r>
              <a:rPr lang="nl-NL" sz="600" dirty="0" err="1"/>
              <a:t>not</a:t>
            </a:r>
            <a:r>
              <a:rPr lang="nl-NL" sz="600" dirty="0"/>
              <a:t> </a:t>
            </a:r>
            <a:r>
              <a:rPr lang="nl-NL" sz="600" dirty="0" err="1"/>
              <a:t>periodical</a:t>
            </a:r>
            <a:r>
              <a:rPr lang="nl-NL" sz="600" dirty="0"/>
              <a:t> </a:t>
            </a:r>
            <a:r>
              <a:rPr lang="nl-NL" sz="600" dirty="0" err="1"/>
              <a:t>researches</a:t>
            </a:r>
            <a:endParaRPr lang="nl-NL" sz="600" dirty="0"/>
          </a:p>
          <a:p>
            <a:pPr marL="171450" indent="-171450">
              <a:buFont typeface="Arial" panose="020B0604020202020204" pitchFamily="34" charset="0"/>
              <a:buChar char="•"/>
            </a:pPr>
            <a:r>
              <a:rPr lang="nl-NL" sz="600" dirty="0"/>
              <a:t>Risk analysis </a:t>
            </a:r>
            <a:r>
              <a:rPr lang="nl-NL" sz="600" dirty="0" err="1"/>
              <a:t>and</a:t>
            </a:r>
            <a:r>
              <a:rPr lang="nl-NL" sz="600" dirty="0"/>
              <a:t> </a:t>
            </a:r>
            <a:r>
              <a:rPr lang="nl-NL" sz="600" dirty="0" err="1"/>
              <a:t>global</a:t>
            </a:r>
            <a:r>
              <a:rPr lang="nl-NL" sz="600" dirty="0"/>
              <a:t> prevention plan</a:t>
            </a:r>
          </a:p>
          <a:p>
            <a:pPr marL="171450" indent="-171450">
              <a:buFont typeface="Arial" panose="020B0604020202020204" pitchFamily="34" charset="0"/>
              <a:buChar char="•"/>
            </a:pPr>
            <a:r>
              <a:rPr lang="nl-NL" sz="600" dirty="0" err="1"/>
              <a:t>Measurement</a:t>
            </a:r>
            <a:r>
              <a:rPr lang="nl-NL" sz="600" dirty="0"/>
              <a:t> stress </a:t>
            </a:r>
            <a:r>
              <a:rPr lang="nl-NL" sz="600" dirty="0" err="1"/>
              <a:t>and</a:t>
            </a:r>
            <a:r>
              <a:rPr lang="nl-NL" sz="600" dirty="0"/>
              <a:t> engagement (sensor)</a:t>
            </a:r>
          </a:p>
          <a:p>
            <a:pPr marL="171450" indent="-171450">
              <a:buFont typeface="Arial" panose="020B0604020202020204" pitchFamily="34" charset="0"/>
              <a:buChar char="•"/>
            </a:pPr>
            <a:r>
              <a:rPr lang="nl-NL" sz="600" dirty="0"/>
              <a:t>Certificatie (OHSAS 18011, VCA, ISO, EPC, …)</a:t>
            </a:r>
          </a:p>
          <a:p>
            <a:pPr marL="171450" indent="-171450">
              <a:buFont typeface="Arial" panose="020B0604020202020204" pitchFamily="34" charset="0"/>
              <a:buChar char="•"/>
            </a:pPr>
            <a:r>
              <a:rPr lang="nl-NL" sz="600" dirty="0" err="1"/>
              <a:t>Occupational</a:t>
            </a:r>
            <a:r>
              <a:rPr lang="nl-NL" sz="600" dirty="0"/>
              <a:t> </a:t>
            </a:r>
            <a:r>
              <a:rPr lang="nl-NL" sz="600" dirty="0" err="1"/>
              <a:t>hygiene</a:t>
            </a:r>
            <a:r>
              <a:rPr lang="nl-NL" sz="600" dirty="0"/>
              <a:t>: </a:t>
            </a:r>
            <a:r>
              <a:rPr lang="nl-NL" sz="600" dirty="0" err="1"/>
              <a:t>physical</a:t>
            </a:r>
            <a:r>
              <a:rPr lang="nl-NL" sz="600" dirty="0"/>
              <a:t>, </a:t>
            </a:r>
            <a:r>
              <a:rPr lang="nl-NL" sz="600" dirty="0" err="1"/>
              <a:t>chemical</a:t>
            </a:r>
            <a:r>
              <a:rPr lang="nl-NL" sz="600" dirty="0"/>
              <a:t> </a:t>
            </a:r>
            <a:r>
              <a:rPr lang="nl-NL" sz="600" dirty="0" err="1"/>
              <a:t>and</a:t>
            </a:r>
            <a:r>
              <a:rPr lang="nl-NL" sz="600" dirty="0"/>
              <a:t> </a:t>
            </a:r>
            <a:r>
              <a:rPr lang="nl-NL" sz="600" dirty="0" err="1"/>
              <a:t>biological</a:t>
            </a:r>
            <a:r>
              <a:rPr lang="nl-NL" sz="600" dirty="0"/>
              <a:t> agentia</a:t>
            </a:r>
          </a:p>
          <a:p>
            <a:pPr marL="171450" indent="-171450">
              <a:buFont typeface="Arial" panose="020B0604020202020204" pitchFamily="34" charset="0"/>
              <a:buChar char="•"/>
            </a:pPr>
            <a:r>
              <a:rPr lang="nl-NL" sz="600" dirty="0" err="1"/>
              <a:t>Ergonomics</a:t>
            </a:r>
            <a:r>
              <a:rPr lang="nl-NL" sz="600" dirty="0"/>
              <a:t>: </a:t>
            </a:r>
            <a:r>
              <a:rPr lang="nl-NL" sz="600" dirty="0" err="1"/>
              <a:t>environmental</a:t>
            </a:r>
            <a:r>
              <a:rPr lang="nl-NL" sz="600" dirty="0"/>
              <a:t> factors, </a:t>
            </a:r>
            <a:r>
              <a:rPr lang="nl-NL" sz="600" dirty="0" err="1"/>
              <a:t>work</a:t>
            </a:r>
            <a:r>
              <a:rPr lang="nl-NL" sz="600" dirty="0"/>
              <a:t> stations, </a:t>
            </a:r>
            <a:r>
              <a:rPr lang="nl-NL" sz="600" dirty="0" err="1"/>
              <a:t>physical</a:t>
            </a:r>
            <a:r>
              <a:rPr lang="nl-NL" sz="600" dirty="0"/>
              <a:t> </a:t>
            </a:r>
            <a:r>
              <a:rPr lang="nl-NL" sz="600" dirty="0" err="1"/>
              <a:t>inconvenience</a:t>
            </a:r>
            <a:r>
              <a:rPr lang="nl-NL" sz="600" dirty="0"/>
              <a:t>, </a:t>
            </a:r>
            <a:r>
              <a:rPr lang="nl-NL" sz="600" dirty="0" err="1"/>
              <a:t>ergocoaching</a:t>
            </a:r>
            <a:endParaRPr lang="nl-NL" sz="600" dirty="0"/>
          </a:p>
          <a:p>
            <a:pPr marL="171450" indent="-171450">
              <a:buFont typeface="Arial" panose="020B0604020202020204" pitchFamily="34" charset="0"/>
              <a:buChar char="•"/>
            </a:pPr>
            <a:r>
              <a:rPr lang="nl-NL" sz="600" dirty="0" err="1"/>
              <a:t>Mental</a:t>
            </a:r>
            <a:r>
              <a:rPr lang="nl-NL" sz="600" dirty="0"/>
              <a:t>: </a:t>
            </a:r>
            <a:r>
              <a:rPr lang="nl-NL" sz="600" dirty="0" err="1"/>
              <a:t>confidant</a:t>
            </a:r>
            <a:r>
              <a:rPr lang="nl-NL" sz="600" dirty="0"/>
              <a:t>, assistance </a:t>
            </a:r>
            <a:r>
              <a:rPr lang="nl-NL" sz="600" dirty="0" err="1"/>
              <a:t>addiction</a:t>
            </a:r>
            <a:r>
              <a:rPr lang="nl-NL" sz="600" dirty="0"/>
              <a:t> (alcohol, drug, </a:t>
            </a:r>
            <a:r>
              <a:rPr lang="nl-NL" sz="600" dirty="0" err="1"/>
              <a:t>tabacco</a:t>
            </a:r>
            <a:r>
              <a:rPr lang="nl-NL" sz="600" dirty="0"/>
              <a:t>)</a:t>
            </a:r>
          </a:p>
          <a:p>
            <a:pPr marL="171450" indent="-171450">
              <a:buFont typeface="Arial" panose="020B0604020202020204" pitchFamily="34" charset="0"/>
              <a:buChar char="•"/>
            </a:pPr>
            <a:r>
              <a:rPr lang="nl-NL" sz="600" dirty="0"/>
              <a:t>Safety: </a:t>
            </a:r>
            <a:r>
              <a:rPr lang="nl-NL" sz="600" dirty="0" err="1"/>
              <a:t>firefighting</a:t>
            </a:r>
            <a:r>
              <a:rPr lang="nl-NL" sz="600" dirty="0"/>
              <a:t> </a:t>
            </a:r>
            <a:r>
              <a:rPr lang="nl-NL" sz="600" dirty="0" err="1"/>
              <a:t>and</a:t>
            </a:r>
            <a:r>
              <a:rPr lang="nl-NL" sz="600" dirty="0"/>
              <a:t> </a:t>
            </a:r>
            <a:r>
              <a:rPr lang="nl-NL" sz="600" dirty="0" err="1"/>
              <a:t>emergency</a:t>
            </a:r>
            <a:r>
              <a:rPr lang="nl-NL" sz="600" dirty="0"/>
              <a:t> plan, </a:t>
            </a:r>
            <a:r>
              <a:rPr lang="nl-NL" sz="600" dirty="0" err="1"/>
              <a:t>work</a:t>
            </a:r>
            <a:r>
              <a:rPr lang="nl-NL" sz="600" dirty="0"/>
              <a:t> equipment</a:t>
            </a:r>
          </a:p>
        </p:txBody>
      </p:sp>
      <p:sp>
        <p:nvSpPr>
          <p:cNvPr id="39" name="TextBox 38"/>
          <p:cNvSpPr txBox="1"/>
          <p:nvPr userDrawn="1"/>
        </p:nvSpPr>
        <p:spPr>
          <a:xfrm>
            <a:off x="5723182" y="3884519"/>
            <a:ext cx="2824094" cy="646331"/>
          </a:xfrm>
          <a:prstGeom prst="rect">
            <a:avLst/>
          </a:prstGeom>
          <a:solidFill>
            <a:schemeClr val="bg2"/>
          </a:solidFill>
          <a:ln>
            <a:solidFill>
              <a:schemeClr val="accent1"/>
            </a:solidFill>
          </a:ln>
        </p:spPr>
        <p:txBody>
          <a:bodyPr wrap="square" rtlCol="0">
            <a:spAutoFit/>
          </a:bodyPr>
          <a:lstStyle/>
          <a:p>
            <a:r>
              <a:rPr lang="nl-NL" sz="600" dirty="0"/>
              <a:t>On level of </a:t>
            </a:r>
            <a:r>
              <a:rPr lang="nl-NL" sz="600" dirty="0" err="1"/>
              <a:t>the</a:t>
            </a:r>
            <a:r>
              <a:rPr lang="nl-NL" sz="600" dirty="0"/>
              <a:t> </a:t>
            </a:r>
            <a:r>
              <a:rPr lang="nl-NL" sz="600" dirty="0" err="1"/>
              <a:t>individual</a:t>
            </a:r>
            <a:r>
              <a:rPr lang="nl-NL" sz="600" dirty="0"/>
              <a:t>: </a:t>
            </a:r>
          </a:p>
          <a:p>
            <a:pPr marL="171450" indent="-171450">
              <a:buFont typeface="Arial" panose="020B0604020202020204" pitchFamily="34" charset="0"/>
              <a:buChar char="•"/>
            </a:pPr>
            <a:r>
              <a:rPr lang="nl-NL" sz="600" dirty="0" err="1"/>
              <a:t>Flu</a:t>
            </a:r>
            <a:r>
              <a:rPr lang="nl-NL" sz="600" dirty="0"/>
              <a:t> </a:t>
            </a:r>
            <a:r>
              <a:rPr lang="nl-NL" sz="600" dirty="0" err="1"/>
              <a:t>vaccination</a:t>
            </a:r>
            <a:endParaRPr lang="nl-NL" sz="600" dirty="0"/>
          </a:p>
          <a:p>
            <a:pPr marL="171450" indent="-171450">
              <a:buFont typeface="Arial" panose="020B0604020202020204" pitchFamily="34" charset="0"/>
              <a:buChar char="•"/>
            </a:pPr>
            <a:r>
              <a:rPr lang="nl-NL" sz="600" dirty="0" err="1"/>
              <a:t>Individual</a:t>
            </a:r>
            <a:r>
              <a:rPr lang="nl-NL" sz="600" dirty="0"/>
              <a:t> </a:t>
            </a:r>
            <a:r>
              <a:rPr lang="nl-NL" sz="600" dirty="0" err="1"/>
              <a:t>request</a:t>
            </a:r>
            <a:r>
              <a:rPr lang="nl-NL" sz="600" dirty="0"/>
              <a:t> </a:t>
            </a:r>
            <a:r>
              <a:rPr lang="nl-NL" sz="600" dirty="0" err="1"/>
              <a:t>with</a:t>
            </a:r>
            <a:r>
              <a:rPr lang="nl-NL" sz="600" dirty="0"/>
              <a:t> </a:t>
            </a:r>
            <a:r>
              <a:rPr lang="nl-NL" sz="600" dirty="0" err="1"/>
              <a:t>reference</a:t>
            </a:r>
            <a:r>
              <a:rPr lang="nl-NL" sz="600" dirty="0"/>
              <a:t> </a:t>
            </a:r>
            <a:r>
              <a:rPr lang="nl-NL" sz="600" dirty="0" err="1"/>
              <a:t>to</a:t>
            </a:r>
            <a:r>
              <a:rPr lang="nl-NL" sz="600" dirty="0"/>
              <a:t> stress, </a:t>
            </a:r>
            <a:r>
              <a:rPr lang="nl-NL" sz="600" dirty="0" err="1"/>
              <a:t>burnout</a:t>
            </a:r>
            <a:r>
              <a:rPr lang="nl-NL" sz="600" dirty="0"/>
              <a:t>, </a:t>
            </a:r>
            <a:r>
              <a:rPr lang="nl-NL" sz="600" dirty="0" err="1"/>
              <a:t>bullying</a:t>
            </a:r>
            <a:r>
              <a:rPr lang="nl-NL" sz="600" dirty="0"/>
              <a:t> </a:t>
            </a:r>
            <a:r>
              <a:rPr lang="nl-NL" sz="600" dirty="0" err="1"/>
              <a:t>and</a:t>
            </a:r>
            <a:r>
              <a:rPr lang="nl-NL" sz="600" dirty="0"/>
              <a:t> </a:t>
            </a:r>
            <a:r>
              <a:rPr lang="nl-NL" sz="600" dirty="0" err="1"/>
              <a:t>sexual</a:t>
            </a:r>
            <a:r>
              <a:rPr lang="nl-NL" sz="600" dirty="0"/>
              <a:t> </a:t>
            </a:r>
            <a:r>
              <a:rPr lang="nl-NL" sz="600" dirty="0" err="1"/>
              <a:t>harassment</a:t>
            </a:r>
            <a:r>
              <a:rPr lang="nl-NL" sz="600" dirty="0"/>
              <a:t> at </a:t>
            </a:r>
            <a:r>
              <a:rPr lang="nl-NL" sz="600" dirty="0" err="1"/>
              <a:t>work</a:t>
            </a:r>
            <a:endParaRPr lang="nl-NL" sz="600" dirty="0"/>
          </a:p>
          <a:p>
            <a:pPr marL="171450" indent="-171450">
              <a:buFont typeface="Arial" panose="020B0604020202020204" pitchFamily="34" charset="0"/>
              <a:buChar char="•"/>
            </a:pPr>
            <a:r>
              <a:rPr lang="nl-NL" sz="600" dirty="0"/>
              <a:t>Employee Assistance Program (EAP)</a:t>
            </a:r>
          </a:p>
          <a:p>
            <a:pPr marL="171450" indent="-171450">
              <a:buFont typeface="Arial" panose="020B0604020202020204" pitchFamily="34" charset="0"/>
              <a:buChar char="•"/>
            </a:pPr>
            <a:r>
              <a:rPr lang="nl-NL" sz="600" dirty="0" err="1"/>
              <a:t>Intervention</a:t>
            </a:r>
            <a:r>
              <a:rPr lang="nl-NL" sz="600" dirty="0"/>
              <a:t> </a:t>
            </a:r>
            <a:r>
              <a:rPr lang="nl-NL" sz="600" dirty="0" err="1"/>
              <a:t>and</a:t>
            </a:r>
            <a:r>
              <a:rPr lang="nl-NL" sz="600" dirty="0"/>
              <a:t> conflict </a:t>
            </a:r>
            <a:r>
              <a:rPr lang="nl-NL" sz="600" dirty="0" err="1"/>
              <a:t>mediation</a:t>
            </a:r>
            <a:endParaRPr lang="nl-NL" sz="600" dirty="0"/>
          </a:p>
        </p:txBody>
      </p:sp>
      <p:sp>
        <p:nvSpPr>
          <p:cNvPr id="40" name="TextBox 39"/>
          <p:cNvSpPr txBox="1"/>
          <p:nvPr userDrawn="1"/>
        </p:nvSpPr>
        <p:spPr>
          <a:xfrm>
            <a:off x="2429409" y="2641002"/>
            <a:ext cx="3043702" cy="215444"/>
          </a:xfrm>
          <a:prstGeom prst="rect">
            <a:avLst/>
          </a:prstGeom>
          <a:noFill/>
          <a:ln w="9525">
            <a:noFill/>
          </a:ln>
        </p:spPr>
        <p:txBody>
          <a:bodyPr wrap="square" rtlCol="0">
            <a:spAutoFit/>
          </a:bodyPr>
          <a:lstStyle/>
          <a:p>
            <a:pPr algn="ctr" defTabSz="1219170">
              <a:defRPr/>
            </a:pPr>
            <a:r>
              <a:rPr lang="nl-BE" sz="800" b="1" dirty="0">
                <a:solidFill>
                  <a:schemeClr val="bg2"/>
                </a:solidFill>
                <a:latin typeface="Calibri"/>
              </a:rPr>
              <a:t>PAYROLL</a:t>
            </a:r>
          </a:p>
        </p:txBody>
      </p:sp>
      <p:sp>
        <p:nvSpPr>
          <p:cNvPr id="41"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Productoverzicht deel 2</a:t>
            </a:r>
          </a:p>
        </p:txBody>
      </p:sp>
    </p:spTree>
    <p:extLst>
      <p:ext uri="{BB962C8B-B14F-4D97-AF65-F5344CB8AC3E}">
        <p14:creationId xmlns:p14="http://schemas.microsoft.com/office/powerpoint/2010/main" val="514792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lle medische centra N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6465" y="1047153"/>
            <a:ext cx="5340559" cy="3800013"/>
          </a:xfrm>
          <a:prstGeom prst="rect">
            <a:avLst/>
          </a:prstGeom>
        </p:spPr>
      </p:pic>
      <p:sp>
        <p:nvSpPr>
          <p:cNvPr id="12"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NL</a:t>
            </a:r>
          </a:p>
        </p:txBody>
      </p:sp>
    </p:spTree>
    <p:extLst>
      <p:ext uri="{BB962C8B-B14F-4D97-AF65-F5344CB8AC3E}">
        <p14:creationId xmlns:p14="http://schemas.microsoft.com/office/powerpoint/2010/main" val="6986467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lle medische centra F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7826" y="1047152"/>
            <a:ext cx="5340558" cy="3800013"/>
          </a:xfrm>
          <a:prstGeom prst="rect">
            <a:avLst/>
          </a:prstGeom>
        </p:spPr>
      </p:pic>
      <p:sp>
        <p:nvSpPr>
          <p:cNvPr id="1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medische centra </a:t>
            </a:r>
            <a:r>
              <a:rPr lang="nl-NL" sz="3200" dirty="0" err="1">
                <a:solidFill>
                  <a:schemeClr val="tx1"/>
                </a:solidFill>
              </a:rPr>
              <a:t>Attentia</a:t>
            </a:r>
            <a:r>
              <a:rPr lang="nl-NL" sz="3200" dirty="0">
                <a:solidFill>
                  <a:schemeClr val="tx1"/>
                </a:solidFill>
              </a:rPr>
              <a:t> FR</a:t>
            </a:r>
          </a:p>
        </p:txBody>
      </p:sp>
    </p:spTree>
    <p:extLst>
      <p:ext uri="{BB962C8B-B14F-4D97-AF65-F5344CB8AC3E}">
        <p14:creationId xmlns:p14="http://schemas.microsoft.com/office/powerpoint/2010/main" val="17766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lle kantore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111" y="4491552"/>
            <a:ext cx="1176163" cy="499416"/>
          </a:xfrm>
          <a:prstGeom prst="rect">
            <a:avLst/>
          </a:prstGeom>
        </p:spPr>
      </p:pic>
      <p:sp>
        <p:nvSpPr>
          <p:cNvPr id="7" name="Rectangle 1"/>
          <p:cNvSpPr/>
          <p:nvPr userDrawn="1"/>
        </p:nvSpPr>
        <p:spPr>
          <a:xfrm>
            <a:off x="-1" y="-1336"/>
            <a:ext cx="860687" cy="5155949"/>
          </a:xfrm>
          <a:custGeom>
            <a:avLst/>
            <a:gdLst>
              <a:gd name="connsiteX0" fmla="*/ 0 w 860018"/>
              <a:gd name="connsiteY0" fmla="*/ 0 h 5148263"/>
              <a:gd name="connsiteX1" fmla="*/ 860018 w 860018"/>
              <a:gd name="connsiteY1" fmla="*/ 0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5148263 h 5148263"/>
              <a:gd name="connsiteX3" fmla="*/ 0 w 860018"/>
              <a:gd name="connsiteY3" fmla="*/ 5148263 h 5148263"/>
              <a:gd name="connsiteX4" fmla="*/ 0 w 860018"/>
              <a:gd name="connsiteY4" fmla="*/ 0 h 5148263"/>
              <a:gd name="connsiteX0" fmla="*/ 0 w 860018"/>
              <a:gd name="connsiteY0" fmla="*/ 0 h 5148263"/>
              <a:gd name="connsiteX1" fmla="*/ 282502 w 860018"/>
              <a:gd name="connsiteY1" fmla="*/ 48127 h 5148263"/>
              <a:gd name="connsiteX2" fmla="*/ 860018 w 860018"/>
              <a:gd name="connsiteY2" fmla="*/ 4667000 h 5148263"/>
              <a:gd name="connsiteX3" fmla="*/ 0 w 860018"/>
              <a:gd name="connsiteY3" fmla="*/ 5148263 h 5148263"/>
              <a:gd name="connsiteX4" fmla="*/ 0 w 860018"/>
              <a:gd name="connsiteY4" fmla="*/ 0 h 5148263"/>
              <a:gd name="connsiteX0" fmla="*/ 0 w 847987"/>
              <a:gd name="connsiteY0" fmla="*/ 0 h 5148263"/>
              <a:gd name="connsiteX1" fmla="*/ 282502 w 847987"/>
              <a:gd name="connsiteY1" fmla="*/ 48127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86250 w 847987"/>
              <a:gd name="connsiteY1" fmla="*/ 24064 h 5148263"/>
              <a:gd name="connsiteX2" fmla="*/ 847987 w 847987"/>
              <a:gd name="connsiteY2" fmla="*/ 5148263 h 5148263"/>
              <a:gd name="connsiteX3" fmla="*/ 0 w 847987"/>
              <a:gd name="connsiteY3" fmla="*/ 5148263 h 5148263"/>
              <a:gd name="connsiteX4" fmla="*/ 0 w 847987"/>
              <a:gd name="connsiteY4" fmla="*/ 0 h 5148263"/>
              <a:gd name="connsiteX0" fmla="*/ 0 w 847987"/>
              <a:gd name="connsiteY0" fmla="*/ 0 h 5148263"/>
              <a:gd name="connsiteX1" fmla="*/ 167200 w 847987"/>
              <a:gd name="connsiteY1" fmla="*/ 1839 h 5148263"/>
              <a:gd name="connsiteX2" fmla="*/ 847987 w 847987"/>
              <a:gd name="connsiteY2" fmla="*/ 5148263 h 5148263"/>
              <a:gd name="connsiteX3" fmla="*/ 0 w 847987"/>
              <a:gd name="connsiteY3" fmla="*/ 5148263 h 5148263"/>
              <a:gd name="connsiteX4" fmla="*/ 0 w 847987"/>
              <a:gd name="connsiteY4" fmla="*/ 0 h 5148263"/>
              <a:gd name="connsiteX0" fmla="*/ 0 w 860687"/>
              <a:gd name="connsiteY0" fmla="*/ 0 h 5154613"/>
              <a:gd name="connsiteX1" fmla="*/ 167200 w 860687"/>
              <a:gd name="connsiteY1" fmla="*/ 1839 h 5154613"/>
              <a:gd name="connsiteX2" fmla="*/ 860687 w 860687"/>
              <a:gd name="connsiteY2" fmla="*/ 5154613 h 5154613"/>
              <a:gd name="connsiteX3" fmla="*/ 0 w 860687"/>
              <a:gd name="connsiteY3" fmla="*/ 5148263 h 5154613"/>
              <a:gd name="connsiteX4" fmla="*/ 0 w 860687"/>
              <a:gd name="connsiteY4" fmla="*/ 0 h 5154613"/>
              <a:gd name="connsiteX0" fmla="*/ 0 w 860687"/>
              <a:gd name="connsiteY0" fmla="*/ 1336 h 5155949"/>
              <a:gd name="connsiteX1" fmla="*/ 167200 w 860687"/>
              <a:gd name="connsiteY1" fmla="*/ 0 h 5155949"/>
              <a:gd name="connsiteX2" fmla="*/ 860687 w 860687"/>
              <a:gd name="connsiteY2" fmla="*/ 5155949 h 5155949"/>
              <a:gd name="connsiteX3" fmla="*/ 0 w 860687"/>
              <a:gd name="connsiteY3" fmla="*/ 5149599 h 5155949"/>
              <a:gd name="connsiteX4" fmla="*/ 0 w 860687"/>
              <a:gd name="connsiteY4" fmla="*/ 1336 h 51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87" h="5155949">
                <a:moveTo>
                  <a:pt x="0" y="1336"/>
                </a:moveTo>
                <a:lnTo>
                  <a:pt x="167200" y="0"/>
                </a:lnTo>
                <a:lnTo>
                  <a:pt x="860687" y="5155949"/>
                </a:lnTo>
                <a:lnTo>
                  <a:pt x="0" y="5149599"/>
                </a:lnTo>
                <a:lnTo>
                  <a:pt x="0" y="13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userDrawn="1"/>
        </p:nvSpPr>
        <p:spPr>
          <a:xfrm>
            <a:off x="84290" y="4655122"/>
            <a:ext cx="619711" cy="276999"/>
          </a:xfrm>
          <a:prstGeom prst="rect">
            <a:avLst/>
          </a:prstGeom>
          <a:noFill/>
        </p:spPr>
        <p:txBody>
          <a:bodyPr wrap="square" rtlCol="0">
            <a:spAutoFit/>
          </a:bodyPr>
          <a:lstStyle/>
          <a:p>
            <a:pPr algn="ctr"/>
            <a:fld id="{DF892E59-3358-9240-BA61-61F51D98566F}" type="slidenum">
              <a:rPr lang="uk-UA" sz="1200" smtClean="0">
                <a:solidFill>
                  <a:schemeClr val="bg2"/>
                </a:solidFill>
              </a:rPr>
              <a:t>‹nr.›</a:t>
            </a:fld>
            <a:endParaRPr sz="1200" dirty="0">
              <a:solidFill>
                <a:schemeClr val="bg2"/>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9877" y="1047153"/>
            <a:ext cx="5337148" cy="3805718"/>
          </a:xfrm>
          <a:prstGeom prst="rect">
            <a:avLst/>
          </a:prstGeom>
        </p:spPr>
      </p:pic>
      <p:sp>
        <p:nvSpPr>
          <p:cNvPr id="13" name="Titel 1"/>
          <p:cNvSpPr txBox="1">
            <a:spLocks/>
          </p:cNvSpPr>
          <p:nvPr userDrawn="1"/>
        </p:nvSpPr>
        <p:spPr>
          <a:xfrm>
            <a:off x="1205345" y="405065"/>
            <a:ext cx="6742800" cy="470233"/>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0">
                <a:solidFill>
                  <a:schemeClr val="bg2"/>
                </a:solidFill>
                <a:latin typeface="+mj-lt"/>
                <a:ea typeface="+mj-ea"/>
                <a:cs typeface="+mj-cs"/>
              </a:defRPr>
            </a:lvl1pPr>
          </a:lstStyle>
          <a:p>
            <a:r>
              <a:rPr lang="nl-NL" sz="3200" dirty="0">
                <a:solidFill>
                  <a:schemeClr val="tx1"/>
                </a:solidFill>
              </a:rPr>
              <a:t>Alle kantoren </a:t>
            </a:r>
            <a:r>
              <a:rPr lang="nl-NL" sz="3200" dirty="0" err="1">
                <a:solidFill>
                  <a:schemeClr val="tx1"/>
                </a:solidFill>
              </a:rPr>
              <a:t>Attentia</a:t>
            </a:r>
            <a:endParaRPr lang="nl-NL" sz="3200" dirty="0">
              <a:solidFill>
                <a:schemeClr val="tx1"/>
              </a:solidFill>
            </a:endParaRPr>
          </a:p>
        </p:txBody>
      </p:sp>
    </p:spTree>
    <p:extLst>
      <p:ext uri="{BB962C8B-B14F-4D97-AF65-F5344CB8AC3E}">
        <p14:creationId xmlns:p14="http://schemas.microsoft.com/office/powerpoint/2010/main" val="22424019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3.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3"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slideLayout" Target="../slideLayouts/slideLayout188.xml"/><Relationship Id="rId50" Type="http://schemas.openxmlformats.org/officeDocument/2006/relationships/slideLayout" Target="../slideLayouts/slideLayout191.xml"/><Relationship Id="rId55" Type="http://schemas.openxmlformats.org/officeDocument/2006/relationships/slideLayout" Target="../slideLayouts/slideLayout196.xml"/><Relationship Id="rId63" Type="http://schemas.openxmlformats.org/officeDocument/2006/relationships/theme" Target="../theme/theme6.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41" Type="http://schemas.openxmlformats.org/officeDocument/2006/relationships/slideLayout" Target="../slideLayouts/slideLayout182.xml"/><Relationship Id="rId54" Type="http://schemas.openxmlformats.org/officeDocument/2006/relationships/slideLayout" Target="../slideLayouts/slideLayout195.xml"/><Relationship Id="rId62" Type="http://schemas.openxmlformats.org/officeDocument/2006/relationships/slideLayout" Target="../slideLayouts/slideLayout20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53" Type="http://schemas.openxmlformats.org/officeDocument/2006/relationships/slideLayout" Target="../slideLayouts/slideLayout194.xml"/><Relationship Id="rId58" Type="http://schemas.openxmlformats.org/officeDocument/2006/relationships/slideLayout" Target="../slideLayouts/slideLayout199.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49" Type="http://schemas.openxmlformats.org/officeDocument/2006/relationships/slideLayout" Target="../slideLayouts/slideLayout190.xml"/><Relationship Id="rId57" Type="http://schemas.openxmlformats.org/officeDocument/2006/relationships/slideLayout" Target="../slideLayouts/slideLayout198.xml"/><Relationship Id="rId61" Type="http://schemas.openxmlformats.org/officeDocument/2006/relationships/slideLayout" Target="../slideLayouts/slideLayout202.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52" Type="http://schemas.openxmlformats.org/officeDocument/2006/relationships/slideLayout" Target="../slideLayouts/slideLayout193.xml"/><Relationship Id="rId60" Type="http://schemas.openxmlformats.org/officeDocument/2006/relationships/slideLayout" Target="../slideLayouts/slideLayout20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56" Type="http://schemas.openxmlformats.org/officeDocument/2006/relationships/slideLayout" Target="../slideLayouts/slideLayout197.xml"/><Relationship Id="rId8" Type="http://schemas.openxmlformats.org/officeDocument/2006/relationships/slideLayout" Target="../slideLayouts/slideLayout149.xml"/><Relationship Id="rId51" Type="http://schemas.openxmlformats.org/officeDocument/2006/relationships/slideLayout" Target="../slideLayouts/slideLayout192.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slideLayout" Target="../slideLayouts/slideLayout187.xml"/><Relationship Id="rId59"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748014"/>
      </p:ext>
    </p:extLst>
  </p:cSld>
  <p:clrMap bg1="lt1" tx1="dk1" bg2="lt2" tx2="dk2" accent1="accent1" accent2="accent2" accent3="accent3" accent4="accent4" accent5="accent5" accent6="accent6" hlink="hlink" folHlink="folHlink"/>
  <p:sldLayoutIdLst>
    <p:sldLayoutId id="2147483678" r:id="rId1"/>
    <p:sldLayoutId id="2147483661" r:id="rId2"/>
    <p:sldLayoutId id="2147483679" r:id="rId3"/>
    <p:sldLayoutId id="2147483676" r:id="rId4"/>
    <p:sldLayoutId id="2147483662" r:id="rId5"/>
    <p:sldLayoutId id="2147483704" r:id="rId6"/>
    <p:sldLayoutId id="2147483707" r:id="rId7"/>
    <p:sldLayoutId id="2147483708" r:id="rId8"/>
    <p:sldLayoutId id="2147483709" r:id="rId9"/>
    <p:sldLayoutId id="2147483687" r:id="rId10"/>
    <p:sldLayoutId id="2147483710" r:id="rId11"/>
    <p:sldLayoutId id="2147483711" r:id="rId12"/>
    <p:sldLayoutId id="2147483712" r:id="rId13"/>
    <p:sldLayoutId id="2147483713" r:id="rId14"/>
    <p:sldLayoutId id="2147483714" r:id="rId15"/>
    <p:sldLayoutId id="2147483715" r:id="rId16"/>
    <p:sldLayoutId id="2147483673" r:id="rId17"/>
    <p:sldLayoutId id="2147483681" r:id="rId18"/>
    <p:sldLayoutId id="2147483685" r:id="rId19"/>
    <p:sldLayoutId id="2147483688" r:id="rId20"/>
    <p:sldLayoutId id="2147483689" r:id="rId21"/>
    <p:sldLayoutId id="2147483694" r:id="rId22"/>
    <p:sldLayoutId id="2147483699" r:id="rId23"/>
    <p:sldLayoutId id="2147483701" r:id="rId24"/>
    <p:sldLayoutId id="2147483716" r:id="rId25"/>
    <p:sldLayoutId id="2147483717" r:id="rId26"/>
    <p:sldLayoutId id="2147483690" r:id="rId27"/>
    <p:sldLayoutId id="2147483718" r:id="rId28"/>
    <p:sldLayoutId id="2147483691" r:id="rId29"/>
    <p:sldLayoutId id="2147483692" r:id="rId30"/>
    <p:sldLayoutId id="2147483693" r:id="rId31"/>
    <p:sldLayoutId id="2147483719" r:id="rId32"/>
    <p:sldLayoutId id="2147483720" r:id="rId33"/>
    <p:sldLayoutId id="2147483722" r:id="rId34"/>
    <p:sldLayoutId id="2147483682" r:id="rId35"/>
    <p:sldLayoutId id="2147483684" r:id="rId36"/>
    <p:sldLayoutId id="2147483702" r:id="rId37"/>
    <p:sldLayoutId id="2147483727" r:id="rId38"/>
    <p:sldLayoutId id="2147483695" r:id="rId39"/>
    <p:sldLayoutId id="2147483723" r:id="rId40"/>
    <p:sldLayoutId id="2147483724" r:id="rId41"/>
    <p:sldLayoutId id="2147483725" r:id="rId42"/>
    <p:sldLayoutId id="2147483677" r:id="rId43"/>
    <p:sldLayoutId id="2147483686" r:id="rId44"/>
    <p:sldLayoutId id="2147483664" r:id="rId45"/>
    <p:sldLayoutId id="2147483726" r:id="rId46"/>
    <p:sldLayoutId id="2147483740" r:id="rId47"/>
    <p:sldLayoutId id="2147483754" r:id="rId48"/>
    <p:sldLayoutId id="2147483900" r:id="rId49"/>
  </p:sldLayoutIdLst>
  <p:hf hdr="0" ftr="0" dt="0"/>
  <p:txStyles>
    <p:titleStyle>
      <a:lvl1pPr algn="l" defTabSz="457200" rtl="0" eaLnBrk="1" latinLnBrk="0" hangingPunct="1">
        <a:spcBef>
          <a:spcPct val="0"/>
        </a:spcBef>
        <a:buNone/>
        <a:defRPr sz="3600" ker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168"/>
            <a:ext cx="8229600" cy="858044"/>
          </a:xfrm>
          <a:prstGeom prst="rect">
            <a:avLst/>
          </a:prstGeom>
        </p:spPr>
        <p:txBody>
          <a:bodyPr vert="horz" lIns="91440" tIns="45720" rIns="91440" bIns="45720" rtlCol="0" anchor="ctr">
            <a:normAutofit/>
          </a:bodyPr>
          <a:lstStyle/>
          <a:p>
            <a:r>
              <a:rPr lang="en-US" noProof="1"/>
              <a:t>Click to rMasteras title style</a:t>
            </a:r>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58696" y="4458291"/>
            <a:ext cx="1649808" cy="701182"/>
          </a:xfrm>
          <a:prstGeom prst="rect">
            <a:avLst/>
          </a:prstGeom>
        </p:spPr>
      </p:pic>
    </p:spTree>
    <p:extLst>
      <p:ext uri="{BB962C8B-B14F-4D97-AF65-F5344CB8AC3E}">
        <p14:creationId xmlns:p14="http://schemas.microsoft.com/office/powerpoint/2010/main" val="293334453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65" r:id="rId12"/>
  </p:sldLayoutIdLst>
  <p:txStyles>
    <p:titleStyle>
      <a:lvl1pPr algn="l" defTabSz="913532" rtl="0" eaLnBrk="1" latinLnBrk="0" hangingPunct="1">
        <a:spcBef>
          <a:spcPct val="0"/>
        </a:spcBef>
        <a:buNone/>
        <a:defRPr sz="2997" kern="1200" cap="none" baseline="0">
          <a:solidFill>
            <a:schemeClr val="accent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575" indent="-342575" algn="l" defTabSz="913532" rtl="0" eaLnBrk="1" latinLnBrk="0" hangingPunct="1">
        <a:spcBef>
          <a:spcPct val="20000"/>
        </a:spcBef>
        <a:buFont typeface="Arial" panose="020B0604020202020204" pitchFamily="34" charset="0"/>
        <a:buChar char="•"/>
        <a:defRPr sz="2597" kern="1200">
          <a:solidFill>
            <a:schemeClr val="accent1"/>
          </a:solidFill>
          <a:latin typeface="+mn-lt"/>
          <a:ea typeface="+mn-ea"/>
          <a:cs typeface="+mn-cs"/>
        </a:defRPr>
      </a:lvl1pPr>
      <a:lvl2pPr marL="742244" indent="-285479" algn="l" defTabSz="913532" rtl="0" eaLnBrk="1" latinLnBrk="0" hangingPunct="1">
        <a:spcBef>
          <a:spcPct val="20000"/>
        </a:spcBef>
        <a:buFont typeface="Arial" panose="020B0604020202020204" pitchFamily="34" charset="0"/>
        <a:buChar char="•"/>
        <a:defRPr sz="2198" kern="1200">
          <a:solidFill>
            <a:schemeClr val="accent3"/>
          </a:solidFill>
          <a:latin typeface="+mn-lt"/>
          <a:ea typeface="+mn-ea"/>
          <a:cs typeface="+mn-cs"/>
        </a:defRPr>
      </a:lvl2pPr>
      <a:lvl3pPr marL="1141915" indent="-228383" algn="l" defTabSz="913532" rtl="0" eaLnBrk="1" latinLnBrk="0" hangingPunct="1">
        <a:spcBef>
          <a:spcPct val="20000"/>
        </a:spcBef>
        <a:buFont typeface="Arial" panose="020B0604020202020204" pitchFamily="34" charset="0"/>
        <a:buChar char="•"/>
        <a:defRPr sz="1799" kern="1200">
          <a:solidFill>
            <a:schemeClr val="accent2"/>
          </a:solidFill>
          <a:latin typeface="+mn-lt"/>
          <a:ea typeface="+mn-ea"/>
          <a:cs typeface="+mn-cs"/>
        </a:defRPr>
      </a:lvl3pPr>
      <a:lvl4pPr marL="1598680" indent="-228383" algn="l" defTabSz="913532" rtl="0" eaLnBrk="1" latinLnBrk="0" hangingPunct="1">
        <a:spcBef>
          <a:spcPct val="20000"/>
        </a:spcBef>
        <a:buFont typeface="Arial" panose="020B0604020202020204" pitchFamily="34" charset="0"/>
        <a:buChar char="•"/>
        <a:defRPr sz="1399" kern="1200">
          <a:solidFill>
            <a:schemeClr val="tx1"/>
          </a:solidFill>
          <a:latin typeface="+mn-lt"/>
          <a:ea typeface="+mn-ea"/>
          <a:cs typeface="+mn-cs"/>
        </a:defRPr>
      </a:lvl4pPr>
      <a:lvl5pPr marL="2055445" indent="-228383" algn="l" defTabSz="913532"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5pPr>
      <a:lvl6pPr marL="2512211"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68977"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5744"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2509"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nl-NL"/>
      </a:defPPr>
      <a:lvl1pPr marL="0" algn="l" defTabSz="913532" rtl="0" eaLnBrk="1" latinLnBrk="0" hangingPunct="1">
        <a:defRPr sz="1799" kern="1200">
          <a:solidFill>
            <a:schemeClr val="tx1"/>
          </a:solidFill>
          <a:latin typeface="+mn-lt"/>
          <a:ea typeface="+mn-ea"/>
          <a:cs typeface="+mn-cs"/>
        </a:defRPr>
      </a:lvl1pPr>
      <a:lvl2pPr marL="456766" algn="l" defTabSz="913532" rtl="0" eaLnBrk="1" latinLnBrk="0" hangingPunct="1">
        <a:defRPr sz="1799" kern="1200">
          <a:solidFill>
            <a:schemeClr val="tx1"/>
          </a:solidFill>
          <a:latin typeface="+mn-lt"/>
          <a:ea typeface="+mn-ea"/>
          <a:cs typeface="+mn-cs"/>
        </a:defRPr>
      </a:lvl2pPr>
      <a:lvl3pPr marL="913532" algn="l" defTabSz="913532" rtl="0" eaLnBrk="1" latinLnBrk="0" hangingPunct="1">
        <a:defRPr sz="1799" kern="1200">
          <a:solidFill>
            <a:schemeClr val="tx1"/>
          </a:solidFill>
          <a:latin typeface="+mn-lt"/>
          <a:ea typeface="+mn-ea"/>
          <a:cs typeface="+mn-cs"/>
        </a:defRPr>
      </a:lvl3pPr>
      <a:lvl4pPr marL="1370297" algn="l" defTabSz="913532" rtl="0" eaLnBrk="1" latinLnBrk="0" hangingPunct="1">
        <a:defRPr sz="1799" kern="1200">
          <a:solidFill>
            <a:schemeClr val="tx1"/>
          </a:solidFill>
          <a:latin typeface="+mn-lt"/>
          <a:ea typeface="+mn-ea"/>
          <a:cs typeface="+mn-cs"/>
        </a:defRPr>
      </a:lvl4pPr>
      <a:lvl5pPr marL="1827062" algn="l" defTabSz="913532" rtl="0" eaLnBrk="1" latinLnBrk="0" hangingPunct="1">
        <a:defRPr sz="1799" kern="1200">
          <a:solidFill>
            <a:schemeClr val="tx1"/>
          </a:solidFill>
          <a:latin typeface="+mn-lt"/>
          <a:ea typeface="+mn-ea"/>
          <a:cs typeface="+mn-cs"/>
        </a:defRPr>
      </a:lvl5pPr>
      <a:lvl6pPr marL="2283829" algn="l" defTabSz="913532" rtl="0" eaLnBrk="1" latinLnBrk="0" hangingPunct="1">
        <a:defRPr sz="1799" kern="1200">
          <a:solidFill>
            <a:schemeClr val="tx1"/>
          </a:solidFill>
          <a:latin typeface="+mn-lt"/>
          <a:ea typeface="+mn-ea"/>
          <a:cs typeface="+mn-cs"/>
        </a:defRPr>
      </a:lvl6pPr>
      <a:lvl7pPr marL="2740595" algn="l" defTabSz="913532" rtl="0" eaLnBrk="1" latinLnBrk="0" hangingPunct="1">
        <a:defRPr sz="1799" kern="1200">
          <a:solidFill>
            <a:schemeClr val="tx1"/>
          </a:solidFill>
          <a:latin typeface="+mn-lt"/>
          <a:ea typeface="+mn-ea"/>
          <a:cs typeface="+mn-cs"/>
        </a:defRPr>
      </a:lvl7pPr>
      <a:lvl8pPr marL="3197360" algn="l" defTabSz="913532" rtl="0" eaLnBrk="1" latinLnBrk="0" hangingPunct="1">
        <a:defRPr sz="1799" kern="1200">
          <a:solidFill>
            <a:schemeClr val="tx1"/>
          </a:solidFill>
          <a:latin typeface="+mn-lt"/>
          <a:ea typeface="+mn-ea"/>
          <a:cs typeface="+mn-cs"/>
        </a:defRPr>
      </a:lvl8pPr>
      <a:lvl9pPr marL="3654126" algn="l" defTabSz="913532"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828800" y="721257"/>
            <a:ext cx="6742800" cy="694800"/>
          </a:xfrm>
          <a:prstGeom prst="rect">
            <a:avLst/>
          </a:prstGeom>
        </p:spPr>
        <p:txBody>
          <a:bodyPr vert="horz" lIns="0" tIns="0" rIns="0" bIns="0" rtlCol="0" anchor="t" anchorCtr="0">
            <a:noAutofit/>
          </a:bodyPr>
          <a:lstStyle/>
          <a:p>
            <a:r>
              <a:rPr lang="nl-BE"/>
              <a:t>Titelstijl van model bewerken</a:t>
            </a:r>
            <a:endParaRPr lang="nl-NL"/>
          </a:p>
        </p:txBody>
      </p:sp>
      <p:sp>
        <p:nvSpPr>
          <p:cNvPr id="3" name="Tijdelijke aanduiding voor tekst 2"/>
          <p:cNvSpPr>
            <a:spLocks noGrp="1"/>
          </p:cNvSpPr>
          <p:nvPr>
            <p:ph type="body" idx="1"/>
          </p:nvPr>
        </p:nvSpPr>
        <p:spPr>
          <a:xfrm>
            <a:off x="1601610" y="2060362"/>
            <a:ext cx="7085189" cy="2538515"/>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378601976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902" r:id="rId10"/>
  </p:sldLayoutIdLst>
  <p:hf hdr="0" ftr="0" dt="0"/>
  <p:txStyles>
    <p:titleStyle>
      <a:lvl1pPr algn="l" defTabSz="457200" rtl="0" eaLnBrk="1" latinLnBrk="0" hangingPunct="1">
        <a:spcBef>
          <a:spcPct val="0"/>
        </a:spcBef>
        <a:buNone/>
        <a:defRPr sz="3600" ker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F2427"/>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85800" y="286015"/>
            <a:ext cx="7772400" cy="54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err="1"/>
              <a:t>Titelstijl</a:t>
            </a:r>
            <a:r>
              <a:rPr lang="en-US" altLang="en-US" dirty="0"/>
              <a:t> van model </a:t>
            </a:r>
            <a:r>
              <a:rPr lang="en-US" altLang="en-US" dirty="0" err="1"/>
              <a:t>bewerken</a:t>
            </a:r>
            <a:endParaRPr lang="en-US" altLang="en-US" dirty="0"/>
          </a:p>
        </p:txBody>
      </p:sp>
      <p:sp>
        <p:nvSpPr>
          <p:cNvPr id="1028" name="Rectangle 4"/>
          <p:cNvSpPr>
            <a:spLocks noGrp="1" noChangeArrowheads="1"/>
          </p:cNvSpPr>
          <p:nvPr>
            <p:ph type="body" idx="1"/>
          </p:nvPr>
        </p:nvSpPr>
        <p:spPr bwMode="auto">
          <a:xfrm>
            <a:off x="685800" y="1277532"/>
            <a:ext cx="7772400" cy="329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err="1"/>
              <a:t>Klik</a:t>
            </a:r>
            <a:r>
              <a:rPr lang="en-US" altLang="en-US" dirty="0"/>
              <a:t> om de </a:t>
            </a:r>
            <a:r>
              <a:rPr lang="en-US" altLang="en-US" dirty="0" err="1"/>
              <a:t>tekststijl</a:t>
            </a:r>
            <a:r>
              <a:rPr lang="en-US" altLang="en-US" dirty="0"/>
              <a:t> van het model </a:t>
            </a:r>
            <a:r>
              <a:rPr lang="en-US" altLang="en-US" dirty="0" err="1"/>
              <a:t>te</a:t>
            </a:r>
            <a:r>
              <a:rPr lang="en-US" altLang="en-US" dirty="0"/>
              <a:t> </a:t>
            </a:r>
            <a:r>
              <a:rPr lang="en-US" altLang="en-US" dirty="0" err="1"/>
              <a:t>bewerken</a:t>
            </a:r>
            <a:endParaRPr lang="en-US" altLang="en-US" dirty="0"/>
          </a:p>
          <a:p>
            <a:pPr lvl="1"/>
            <a:r>
              <a:rPr lang="en-US" altLang="en-US" dirty="0" err="1"/>
              <a:t>Tweede</a:t>
            </a:r>
            <a:r>
              <a:rPr lang="en-US" altLang="en-US" dirty="0"/>
              <a:t> </a:t>
            </a:r>
            <a:r>
              <a:rPr lang="en-US" altLang="en-US" dirty="0" err="1"/>
              <a:t>niveau</a:t>
            </a:r>
            <a:endParaRPr lang="en-US" altLang="en-US" dirty="0"/>
          </a:p>
          <a:p>
            <a:pPr lvl="2"/>
            <a:r>
              <a:rPr lang="en-US" altLang="en-US" dirty="0" err="1"/>
              <a:t>Derde</a:t>
            </a:r>
            <a:r>
              <a:rPr lang="en-US" altLang="en-US" dirty="0"/>
              <a:t> </a:t>
            </a:r>
            <a:r>
              <a:rPr lang="en-US" altLang="en-US" dirty="0" err="1"/>
              <a:t>niveau</a:t>
            </a:r>
            <a:endParaRPr lang="en-US" altLang="en-US" dirty="0"/>
          </a:p>
          <a:p>
            <a:pPr lvl="3"/>
            <a:r>
              <a:rPr lang="en-US" altLang="en-US" dirty="0" err="1"/>
              <a:t>Vierde</a:t>
            </a:r>
            <a:r>
              <a:rPr lang="en-US" altLang="en-US" dirty="0"/>
              <a:t> </a:t>
            </a:r>
            <a:r>
              <a:rPr lang="en-US" altLang="en-US" dirty="0" err="1"/>
              <a:t>niveau</a:t>
            </a:r>
            <a:endParaRPr lang="en-US" altLang="en-US" dirty="0"/>
          </a:p>
          <a:p>
            <a:pPr lvl="4"/>
            <a:r>
              <a:rPr lang="en-US" altLang="en-US" dirty="0" err="1"/>
              <a:t>Vijfde</a:t>
            </a:r>
            <a:r>
              <a:rPr lang="en-US" altLang="en-US" dirty="0"/>
              <a:t> </a:t>
            </a:r>
            <a:r>
              <a:rPr lang="en-US" altLang="en-US" dirty="0" err="1"/>
              <a:t>niveau</a:t>
            </a:r>
            <a:endParaRPr lang="en-US" altLang="en-US" dirty="0"/>
          </a:p>
        </p:txBody>
      </p:sp>
      <p:sp>
        <p:nvSpPr>
          <p:cNvPr id="3077" name="Rectangle 5"/>
          <p:cNvSpPr>
            <a:spLocks noGrp="1" noChangeArrowheads="1"/>
          </p:cNvSpPr>
          <p:nvPr>
            <p:ph type="dt" sz="half" idx="2"/>
          </p:nvPr>
        </p:nvSpPr>
        <p:spPr bwMode="auto">
          <a:xfrm>
            <a:off x="685800" y="4690639"/>
            <a:ext cx="1905000" cy="343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effectLst/>
                <a:latin typeface="Arial" charset="0"/>
                <a:ea typeface="ＭＳ Ｐゴシック" pitchFamily="1" charset="-128"/>
                <a:cs typeface="+mn-cs"/>
              </a:defRPr>
            </a:lvl1pPr>
          </a:lstStyle>
          <a:p>
            <a:pPr>
              <a:defRPr/>
            </a:pPr>
            <a:endParaRPr lang="en-US" dirty="0"/>
          </a:p>
        </p:txBody>
      </p:sp>
      <p:sp>
        <p:nvSpPr>
          <p:cNvPr id="3078" name="Rectangle 6"/>
          <p:cNvSpPr>
            <a:spLocks noGrp="1" noChangeArrowheads="1"/>
          </p:cNvSpPr>
          <p:nvPr>
            <p:ph type="ftr" sz="quarter" idx="3"/>
          </p:nvPr>
        </p:nvSpPr>
        <p:spPr bwMode="auto">
          <a:xfrm>
            <a:off x="3124200" y="4690639"/>
            <a:ext cx="2895600" cy="343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effectLst/>
                <a:latin typeface="Arial" charset="0"/>
                <a:ea typeface="ＭＳ Ｐゴシック" pitchFamily="1" charset="-128"/>
                <a:cs typeface="+mn-cs"/>
              </a:defRPr>
            </a:lvl1pPr>
          </a:lstStyle>
          <a:p>
            <a:pPr>
              <a:defRPr/>
            </a:pPr>
            <a:endParaRPr lang="en-US" dirty="0"/>
          </a:p>
        </p:txBody>
      </p:sp>
      <p:sp>
        <p:nvSpPr>
          <p:cNvPr id="3079" name="Rectangle 7"/>
          <p:cNvSpPr>
            <a:spLocks noGrp="1" noChangeArrowheads="1"/>
          </p:cNvSpPr>
          <p:nvPr>
            <p:ph type="sldNum" sz="quarter" idx="4"/>
          </p:nvPr>
        </p:nvSpPr>
        <p:spPr bwMode="auto">
          <a:xfrm>
            <a:off x="6553200" y="4690639"/>
            <a:ext cx="1905000" cy="343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a:effectLst/>
                <a:latin typeface="Arial" panose="020B0604020202020204" pitchFamily="34" charset="0"/>
                <a:ea typeface="ＭＳ Ｐゴシック" panose="020B0600070205080204" pitchFamily="34" charset="-128"/>
              </a:defRPr>
            </a:lvl1pPr>
          </a:lstStyle>
          <a:p>
            <a:pPr>
              <a:defRPr/>
            </a:pPr>
            <a:fld id="{BA4D4B6D-8BBB-4F52-9352-FF4AFDA103E1}" type="slidenum">
              <a:rPr lang="en-US"/>
              <a:pPr>
                <a:defRPr/>
              </a:pPr>
              <a:t>‹nr.›</a:t>
            </a:fld>
            <a:endParaRPr lang="en-US" dirty="0"/>
          </a:p>
        </p:txBody>
      </p:sp>
    </p:spTree>
    <p:extLst>
      <p:ext uri="{BB962C8B-B14F-4D97-AF65-F5344CB8AC3E}">
        <p14:creationId xmlns:p14="http://schemas.microsoft.com/office/powerpoint/2010/main" val="33778015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ctr" rtl="0" eaLnBrk="0" fontAlgn="base" hangingPunct="0">
        <a:spcBef>
          <a:spcPct val="0"/>
        </a:spcBef>
        <a:spcAft>
          <a:spcPct val="0"/>
        </a:spcAft>
        <a:defRPr sz="3300" b="0" i="0">
          <a:solidFill>
            <a:schemeClr val="bg1"/>
          </a:solidFill>
          <a:latin typeface="Raleway Light" charset="0"/>
          <a:ea typeface="+mj-ea"/>
          <a:cs typeface="ＭＳ Ｐゴシック" charset="0"/>
        </a:defRPr>
      </a:lvl1pPr>
      <a:lvl2pPr algn="ctr" rtl="0" eaLnBrk="0" fontAlgn="base" hangingPunct="0">
        <a:spcBef>
          <a:spcPct val="0"/>
        </a:spcBef>
        <a:spcAft>
          <a:spcPct val="0"/>
        </a:spcAft>
        <a:defRPr sz="33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33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33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3300">
          <a:solidFill>
            <a:schemeClr val="tx2"/>
          </a:solidFill>
          <a:latin typeface="Arial" charset="0"/>
          <a:ea typeface="ＭＳ Ｐゴシック" pitchFamily="1" charset="-128"/>
          <a:cs typeface="ＭＳ Ｐゴシック" charset="0"/>
        </a:defRPr>
      </a:lvl5pPr>
      <a:lvl6pPr marL="342900" algn="ctr" rtl="0" fontAlgn="base">
        <a:spcBef>
          <a:spcPct val="0"/>
        </a:spcBef>
        <a:spcAft>
          <a:spcPct val="0"/>
        </a:spcAft>
        <a:defRPr sz="3300">
          <a:solidFill>
            <a:schemeClr val="tx2"/>
          </a:solidFill>
          <a:latin typeface="Arial" charset="0"/>
          <a:ea typeface="ＭＳ Ｐゴシック" pitchFamily="1" charset="-128"/>
        </a:defRPr>
      </a:lvl6pPr>
      <a:lvl7pPr marL="685800" algn="ctr" rtl="0" fontAlgn="base">
        <a:spcBef>
          <a:spcPct val="0"/>
        </a:spcBef>
        <a:spcAft>
          <a:spcPct val="0"/>
        </a:spcAft>
        <a:defRPr sz="3300">
          <a:solidFill>
            <a:schemeClr val="tx2"/>
          </a:solidFill>
          <a:latin typeface="Arial" charset="0"/>
          <a:ea typeface="ＭＳ Ｐゴシック" pitchFamily="1" charset="-128"/>
        </a:defRPr>
      </a:lvl7pPr>
      <a:lvl8pPr marL="1028700" algn="ctr" rtl="0" fontAlgn="base">
        <a:spcBef>
          <a:spcPct val="0"/>
        </a:spcBef>
        <a:spcAft>
          <a:spcPct val="0"/>
        </a:spcAft>
        <a:defRPr sz="3300">
          <a:solidFill>
            <a:schemeClr val="tx2"/>
          </a:solidFill>
          <a:latin typeface="Arial" charset="0"/>
          <a:ea typeface="ＭＳ Ｐゴシック" pitchFamily="1" charset="-128"/>
        </a:defRPr>
      </a:lvl8pPr>
      <a:lvl9pPr marL="1371600" algn="ctr" rtl="0" fontAlgn="base">
        <a:spcBef>
          <a:spcPct val="0"/>
        </a:spcBef>
        <a:spcAft>
          <a:spcPct val="0"/>
        </a:spcAft>
        <a:defRPr sz="3300">
          <a:solidFill>
            <a:schemeClr val="tx2"/>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b="0" i="0">
          <a:solidFill>
            <a:schemeClr val="bg1"/>
          </a:solidFill>
          <a:latin typeface="Raleway Regular" charset="0"/>
          <a:ea typeface="+mn-ea"/>
          <a:cs typeface="ＭＳ Ｐゴシック" charset="0"/>
        </a:defRPr>
      </a:lvl1pPr>
      <a:lvl2pPr marL="557213" indent="-214313" algn="l" rtl="0" eaLnBrk="0" fontAlgn="base" hangingPunct="0">
        <a:spcBef>
          <a:spcPct val="20000"/>
        </a:spcBef>
        <a:spcAft>
          <a:spcPct val="0"/>
        </a:spcAft>
        <a:buFont typeface="Arial" panose="020B0604020202020204" pitchFamily="34" charset="0"/>
        <a:buChar char="•"/>
        <a:defRPr sz="2100" b="0" i="0">
          <a:solidFill>
            <a:schemeClr val="bg1"/>
          </a:solidFill>
          <a:latin typeface="Raleway Regular" charset="0"/>
          <a:ea typeface="+mn-ea"/>
        </a:defRPr>
      </a:lvl2pPr>
      <a:lvl3pPr marL="857250" indent="-171450" algn="l" rtl="0" eaLnBrk="0" fontAlgn="base" hangingPunct="0">
        <a:spcBef>
          <a:spcPct val="20000"/>
        </a:spcBef>
        <a:spcAft>
          <a:spcPct val="0"/>
        </a:spcAft>
        <a:buFont typeface="Arial" panose="020B0604020202020204" pitchFamily="34" charset="0"/>
        <a:buChar char="•"/>
        <a:defRPr sz="1800" b="0" i="0">
          <a:solidFill>
            <a:schemeClr val="bg1"/>
          </a:solidFill>
          <a:latin typeface="Raleway Regular" charset="0"/>
          <a:ea typeface="+mn-ea"/>
        </a:defRPr>
      </a:lvl3pPr>
      <a:lvl4pPr marL="1200150" indent="-171450" algn="l" rtl="0" eaLnBrk="0" fontAlgn="base" hangingPunct="0">
        <a:spcBef>
          <a:spcPct val="20000"/>
        </a:spcBef>
        <a:spcAft>
          <a:spcPct val="0"/>
        </a:spcAft>
        <a:buFont typeface="Arial" panose="020B0604020202020204" pitchFamily="34" charset="0"/>
        <a:buChar char="•"/>
        <a:defRPr sz="1500" b="0" i="0">
          <a:solidFill>
            <a:schemeClr val="bg1"/>
          </a:solidFill>
          <a:latin typeface="Raleway Regular" charset="0"/>
          <a:ea typeface="+mn-ea"/>
        </a:defRPr>
      </a:lvl4pPr>
      <a:lvl5pPr marL="1543050" indent="-171450" algn="l" rtl="0" eaLnBrk="0" fontAlgn="base" hangingPunct="0">
        <a:spcBef>
          <a:spcPct val="20000"/>
        </a:spcBef>
        <a:spcAft>
          <a:spcPct val="0"/>
        </a:spcAft>
        <a:buFont typeface="Arial" panose="020B0604020202020204" pitchFamily="34" charset="0"/>
        <a:buChar char="•"/>
        <a:defRPr sz="1500" b="0" i="0">
          <a:solidFill>
            <a:schemeClr val="bg1"/>
          </a:solidFill>
          <a:latin typeface="Raleway Regular" charset="0"/>
          <a:ea typeface="+mn-ea"/>
        </a:defRPr>
      </a:lvl5pPr>
      <a:lvl6pPr marL="1885950" indent="-171450" algn="l" rtl="0" fontAlgn="base">
        <a:spcBef>
          <a:spcPct val="20000"/>
        </a:spcBef>
        <a:spcAft>
          <a:spcPct val="0"/>
        </a:spcAft>
        <a:buFont typeface="Arial" charset="0"/>
        <a:buChar char="•"/>
        <a:defRPr sz="1500">
          <a:solidFill>
            <a:schemeClr val="tx1"/>
          </a:solidFill>
          <a:latin typeface="+mn-lt"/>
          <a:ea typeface="+mn-ea"/>
        </a:defRPr>
      </a:lvl6pPr>
      <a:lvl7pPr marL="2228850" indent="-171450" algn="l" rtl="0" fontAlgn="base">
        <a:spcBef>
          <a:spcPct val="20000"/>
        </a:spcBef>
        <a:spcAft>
          <a:spcPct val="0"/>
        </a:spcAft>
        <a:buFont typeface="Arial" charset="0"/>
        <a:buChar char="•"/>
        <a:defRPr sz="1500">
          <a:solidFill>
            <a:schemeClr val="tx1"/>
          </a:solidFill>
          <a:latin typeface="+mn-lt"/>
          <a:ea typeface="+mn-ea"/>
        </a:defRPr>
      </a:lvl7pPr>
      <a:lvl8pPr marL="2571750" indent="-171450" algn="l" rtl="0" fontAlgn="base">
        <a:spcBef>
          <a:spcPct val="20000"/>
        </a:spcBef>
        <a:spcAft>
          <a:spcPct val="0"/>
        </a:spcAft>
        <a:buFont typeface="Arial" charset="0"/>
        <a:buChar char="•"/>
        <a:defRPr sz="1500">
          <a:solidFill>
            <a:schemeClr val="tx1"/>
          </a:solidFill>
          <a:latin typeface="+mn-lt"/>
          <a:ea typeface="+mn-ea"/>
        </a:defRPr>
      </a:lvl8pPr>
      <a:lvl9pPr marL="2914650" indent="-171450" algn="l" rtl="0" fontAlgn="base">
        <a:spcBef>
          <a:spcPct val="20000"/>
        </a:spcBef>
        <a:spcAft>
          <a:spcPct val="0"/>
        </a:spcAft>
        <a:buFont typeface="Arial"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828800" y="721257"/>
            <a:ext cx="6742800" cy="694800"/>
          </a:xfrm>
          <a:prstGeom prst="rect">
            <a:avLst/>
          </a:prstGeom>
        </p:spPr>
        <p:txBody>
          <a:bodyPr vert="horz" lIns="0" tIns="0" rIns="0" bIns="0" rtlCol="0" anchor="t" anchorCtr="0">
            <a:noAutofit/>
          </a:bodyPr>
          <a:lstStyle/>
          <a:p>
            <a:r>
              <a:rPr lang="nl-BE" dirty="0"/>
              <a:t>Titelstijl van model bewerken</a:t>
            </a:r>
            <a:endParaRPr lang="nl-NL" dirty="0"/>
          </a:p>
        </p:txBody>
      </p:sp>
      <p:sp>
        <p:nvSpPr>
          <p:cNvPr id="3" name="Tijdelijke aanduiding voor tekst 2"/>
          <p:cNvSpPr>
            <a:spLocks noGrp="1"/>
          </p:cNvSpPr>
          <p:nvPr>
            <p:ph type="body" idx="1"/>
          </p:nvPr>
        </p:nvSpPr>
        <p:spPr>
          <a:xfrm>
            <a:off x="1601610" y="2060362"/>
            <a:ext cx="7085189" cy="2538515"/>
          </a:xfrm>
          <a:prstGeom prst="rect">
            <a:avLst/>
          </a:prstGeom>
        </p:spPr>
        <p:txBody>
          <a:bodyPr vert="horz" lIns="91440" tIns="45720" rIns="91440" bIns="45720" rtlCol="0">
            <a:norm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Tree>
    <p:extLst>
      <p:ext uri="{BB962C8B-B14F-4D97-AF65-F5344CB8AC3E}">
        <p14:creationId xmlns:p14="http://schemas.microsoft.com/office/powerpoint/2010/main" val="3434493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901" r:id="rId59"/>
  </p:sldLayoutIdLst>
  <p:hf sldNum="0" hdr="0" ftr="0" dt="0"/>
  <p:txStyles>
    <p:titleStyle>
      <a:lvl1pPr algn="l" defTabSz="457200" rtl="0" eaLnBrk="1" latinLnBrk="0" hangingPunct="1">
        <a:spcBef>
          <a:spcPct val="0"/>
        </a:spcBef>
        <a:buNone/>
        <a:defRPr sz="3600" ker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828800" y="721257"/>
            <a:ext cx="6742800" cy="694800"/>
          </a:xfrm>
          <a:prstGeom prst="rect">
            <a:avLst/>
          </a:prstGeom>
        </p:spPr>
        <p:txBody>
          <a:bodyPr vert="horz" lIns="0" tIns="0" rIns="0" bIns="0" rtlCol="0" anchor="t" anchorCtr="0">
            <a:noAutofit/>
          </a:bodyPr>
          <a:lstStyle/>
          <a:p>
            <a:r>
              <a:rPr lang="nl-BE"/>
              <a:t>Titelstijl van model bewerken</a:t>
            </a:r>
            <a:endParaRPr lang="nl-NL"/>
          </a:p>
        </p:txBody>
      </p:sp>
      <p:sp>
        <p:nvSpPr>
          <p:cNvPr id="3" name="Tijdelijke aanduiding voor tekst 2"/>
          <p:cNvSpPr>
            <a:spLocks noGrp="1"/>
          </p:cNvSpPr>
          <p:nvPr>
            <p:ph type="body" idx="1"/>
          </p:nvPr>
        </p:nvSpPr>
        <p:spPr>
          <a:xfrm>
            <a:off x="1601610" y="2060362"/>
            <a:ext cx="7085189" cy="2538515"/>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392931457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 id="2147483885" r:id="rId48"/>
    <p:sldLayoutId id="2147483886" r:id="rId49"/>
    <p:sldLayoutId id="2147483887" r:id="rId50"/>
    <p:sldLayoutId id="2147483888" r:id="rId51"/>
    <p:sldLayoutId id="2147483889" r:id="rId52"/>
    <p:sldLayoutId id="2147483890" r:id="rId53"/>
    <p:sldLayoutId id="2147483891" r:id="rId54"/>
    <p:sldLayoutId id="2147483892" r:id="rId55"/>
    <p:sldLayoutId id="2147483893" r:id="rId56"/>
    <p:sldLayoutId id="2147483894" r:id="rId57"/>
    <p:sldLayoutId id="2147483895" r:id="rId58"/>
    <p:sldLayoutId id="2147483896" r:id="rId59"/>
    <p:sldLayoutId id="2147483897" r:id="rId60"/>
    <p:sldLayoutId id="2147483898" r:id="rId61"/>
    <p:sldLayoutId id="2147483899" r:id="rId62"/>
  </p:sldLayoutIdLst>
  <p:hf hdr="0" ftr="0" dt="0"/>
  <p:txStyles>
    <p:titleStyle>
      <a:lvl1pPr algn="l" defTabSz="457200" rtl="0" eaLnBrk="1" latinLnBrk="0" hangingPunct="1">
        <a:spcBef>
          <a:spcPct val="0"/>
        </a:spcBef>
        <a:buNone/>
        <a:defRPr sz="3600" ker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8" Type="http://schemas.openxmlformats.org/officeDocument/2006/relationships/image" Target="../media/image138.tiff"/><Relationship Id="rId3" Type="http://schemas.openxmlformats.org/officeDocument/2006/relationships/image" Target="../media/image133.tiff"/><Relationship Id="rId7" Type="http://schemas.openxmlformats.org/officeDocument/2006/relationships/image" Target="../media/image137.tiff"/><Relationship Id="rId2" Type="http://schemas.openxmlformats.org/officeDocument/2006/relationships/image" Target="../media/image132.tiff"/><Relationship Id="rId1" Type="http://schemas.openxmlformats.org/officeDocument/2006/relationships/slideLayout" Target="../slideLayouts/slideLayout17.xml"/><Relationship Id="rId6" Type="http://schemas.openxmlformats.org/officeDocument/2006/relationships/image" Target="../media/image136.tiff"/><Relationship Id="rId5" Type="http://schemas.openxmlformats.org/officeDocument/2006/relationships/image" Target="../media/image135.tiff"/><Relationship Id="rId10" Type="http://schemas.openxmlformats.org/officeDocument/2006/relationships/image" Target="../media/image140.jpg"/><Relationship Id="rId4" Type="http://schemas.openxmlformats.org/officeDocument/2006/relationships/image" Target="../media/image134.tiff"/><Relationship Id="rId9" Type="http://schemas.openxmlformats.org/officeDocument/2006/relationships/image" Target="../media/image1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146.png"/><Relationship Id="rId4" Type="http://schemas.openxmlformats.org/officeDocument/2006/relationships/image" Target="../media/image14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7.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8.png"/><Relationship Id="rId1" Type="http://schemas.openxmlformats.org/officeDocument/2006/relationships/slideLayout" Target="../slideLayouts/slideLayout17.xml"/><Relationship Id="rId4" Type="http://schemas.openxmlformats.org/officeDocument/2006/relationships/image" Target="../media/image143.jpg"/></Relationships>
</file>

<file path=ppt/slides/_rels/slide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47.xml"/><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8.png"/><Relationship Id="rId1" Type="http://schemas.openxmlformats.org/officeDocument/2006/relationships/slideLayout" Target="../slideLayouts/slideLayout17.xml"/><Relationship Id="rId4" Type="http://schemas.openxmlformats.org/officeDocument/2006/relationships/image" Target="../media/image143.jpg"/></Relationships>
</file>

<file path=ppt/slides/_rels/slide3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3.xml"/><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64.xml"/><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7.xml"/><Relationship Id="rId1" Type="http://schemas.openxmlformats.org/officeDocument/2006/relationships/slideLayout" Target="../slideLayouts/slideLayout64.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5.xml"/><Relationship Id="rId1" Type="http://schemas.openxmlformats.org/officeDocument/2006/relationships/slideLayout" Target="../slideLayouts/slideLayout65.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9.png"/><Relationship Id="rId1" Type="http://schemas.openxmlformats.org/officeDocument/2006/relationships/slideLayout" Target="../slideLayouts/slideLayout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image" Target="../media/image171.jpeg"/></Relationships>
</file>

<file path=ppt/slides/_rels/slide6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6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6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6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6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6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3.xml"/><Relationship Id="rId1" Type="http://schemas.openxmlformats.org/officeDocument/2006/relationships/slideLayout" Target="../slideLayouts/slideLayout68.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4.xml"/><Relationship Id="rId1" Type="http://schemas.openxmlformats.org/officeDocument/2006/relationships/slideLayout" Target="../slideLayouts/slideLayout65.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0.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1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A736-49F9-40A7-BAE7-CF91DAF024B6}"/>
              </a:ext>
            </a:extLst>
          </p:cNvPr>
          <p:cNvSpPr>
            <a:spLocks noGrp="1"/>
          </p:cNvSpPr>
          <p:nvPr>
            <p:ph type="title"/>
          </p:nvPr>
        </p:nvSpPr>
        <p:spPr/>
        <p:txBody>
          <a:bodyPr/>
          <a:lstStyle/>
          <a:p>
            <a:r>
              <a:rPr lang="nl-BE" sz="11500" dirty="0"/>
              <a:t>WELKOM!</a:t>
            </a:r>
            <a:endParaRPr lang="en-GB" sz="11500" dirty="0"/>
          </a:p>
        </p:txBody>
      </p:sp>
    </p:spTree>
    <p:extLst>
      <p:ext uri="{BB962C8B-B14F-4D97-AF65-F5344CB8AC3E}">
        <p14:creationId xmlns:p14="http://schemas.microsoft.com/office/powerpoint/2010/main" val="4266675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113" y="1254349"/>
            <a:ext cx="2404959" cy="213047"/>
          </a:xfrm>
        </p:spPr>
        <p:txBody>
          <a:bodyPr/>
          <a:lstStyle/>
          <a:p>
            <a:r>
              <a:rPr lang="nl-BE" dirty="0"/>
              <a:t>Continue veranderingen in onderwijslandschap</a:t>
            </a:r>
          </a:p>
        </p:txBody>
      </p:sp>
      <p:sp>
        <p:nvSpPr>
          <p:cNvPr id="4" name="Text Placeholder 3"/>
          <p:cNvSpPr>
            <a:spLocks noGrp="1"/>
          </p:cNvSpPr>
          <p:nvPr>
            <p:ph type="body" sz="quarter" idx="11"/>
          </p:nvPr>
        </p:nvSpPr>
        <p:spPr>
          <a:xfrm>
            <a:off x="536028" y="1801347"/>
            <a:ext cx="1919781" cy="1147280"/>
          </a:xfrm>
        </p:spPr>
        <p:txBody>
          <a:bodyPr/>
          <a:lstStyle/>
          <a:p>
            <a:pPr marL="171450" indent="-171450">
              <a:buFont typeface="Arial" panose="020B0604020202020204" pitchFamily="34" charset="0"/>
              <a:buChar char="•"/>
            </a:pPr>
            <a:r>
              <a:rPr lang="nl-BE" dirty="0"/>
              <a:t>Regelgeving </a:t>
            </a:r>
          </a:p>
          <a:p>
            <a:pPr marL="171450" indent="-171450">
              <a:buFont typeface="Arial" panose="020B0604020202020204" pitchFamily="34" charset="0"/>
              <a:buChar char="•"/>
            </a:pPr>
            <a:r>
              <a:rPr lang="nl-BE" dirty="0"/>
              <a:t>Hoog aanpassingsvermogen vereist</a:t>
            </a:r>
          </a:p>
          <a:p>
            <a:pPr marL="171450" indent="-171450">
              <a:buFont typeface="Arial" panose="020B0604020202020204" pitchFamily="34" charset="0"/>
              <a:buChar char="•"/>
            </a:pPr>
            <a:r>
              <a:rPr lang="nl-BE" dirty="0"/>
              <a:t>Onzeker- &amp; onduidelijkheden</a:t>
            </a:r>
          </a:p>
          <a:p>
            <a:pPr marL="171450" indent="-171450">
              <a:buFont typeface="Arial" panose="020B0604020202020204" pitchFamily="34" charset="0"/>
              <a:buChar char="•"/>
            </a:pPr>
            <a:r>
              <a:rPr lang="nl-BE" dirty="0"/>
              <a:t>Hoge verwachtingen</a:t>
            </a:r>
          </a:p>
          <a:p>
            <a:pPr marL="171450" indent="-171450">
              <a:buFont typeface="Arial" panose="020B0604020202020204" pitchFamily="34" charset="0"/>
              <a:buChar char="•"/>
            </a:pPr>
            <a:r>
              <a:rPr lang="nl-BE" dirty="0"/>
              <a:t>Samenwerking met interne &amp; externe actoren</a:t>
            </a:r>
          </a:p>
          <a:p>
            <a:pPr marL="171450" indent="-171450">
              <a:buFont typeface="Arial" panose="020B0604020202020204" pitchFamily="34" charset="0"/>
              <a:buChar char="•"/>
            </a:pPr>
            <a:endParaRPr lang="nl-BE" dirty="0"/>
          </a:p>
        </p:txBody>
      </p:sp>
      <p:sp>
        <p:nvSpPr>
          <p:cNvPr id="5" name="Text Placeholder 4"/>
          <p:cNvSpPr>
            <a:spLocks noGrp="1"/>
          </p:cNvSpPr>
          <p:nvPr>
            <p:ph type="body" sz="quarter" idx="12"/>
          </p:nvPr>
        </p:nvSpPr>
        <p:spPr>
          <a:xfrm>
            <a:off x="7058891" y="1251079"/>
            <a:ext cx="1395924" cy="235039"/>
          </a:xfrm>
        </p:spPr>
        <p:txBody>
          <a:bodyPr/>
          <a:lstStyle/>
          <a:p>
            <a:r>
              <a:rPr lang="nl-BE" dirty="0"/>
              <a:t>Werkbeleving staat onder druk</a:t>
            </a:r>
          </a:p>
        </p:txBody>
      </p:sp>
      <p:sp>
        <p:nvSpPr>
          <p:cNvPr id="6" name="Text Placeholder 5"/>
          <p:cNvSpPr>
            <a:spLocks noGrp="1"/>
          </p:cNvSpPr>
          <p:nvPr>
            <p:ph type="body" sz="quarter" idx="13"/>
          </p:nvPr>
        </p:nvSpPr>
        <p:spPr>
          <a:xfrm>
            <a:off x="6008917" y="1801347"/>
            <a:ext cx="2445899" cy="1147280"/>
          </a:xfrm>
        </p:spPr>
        <p:txBody>
          <a:bodyPr/>
          <a:lstStyle/>
          <a:p>
            <a:pPr marL="171450" indent="-171450">
              <a:buFont typeface="Arial" panose="020B0604020202020204" pitchFamily="34" charset="0"/>
              <a:buChar char="•"/>
            </a:pPr>
            <a:r>
              <a:rPr lang="nl-BE" dirty="0"/>
              <a:t>SENSOR 2017</a:t>
            </a:r>
          </a:p>
          <a:p>
            <a:pPr marL="171450" indent="-171450">
              <a:buFont typeface="Arial" panose="020B0604020202020204" pitchFamily="34" charset="0"/>
              <a:buChar char="•"/>
            </a:pPr>
            <a:r>
              <a:rPr lang="nl-BE" dirty="0"/>
              <a:t>Werkdruk piekt en werkbeleving onder druk (40% van 1741 respondenten ongunstige herstelnood, 20% acuut)</a:t>
            </a:r>
          </a:p>
          <a:p>
            <a:pPr marL="171450" indent="-171450">
              <a:buFont typeface="Arial" panose="020B0604020202020204" pitchFamily="34" charset="0"/>
              <a:buChar char="•"/>
            </a:pPr>
            <a:r>
              <a:rPr lang="nl-BE" dirty="0"/>
              <a:t>Verzuim neemt toe</a:t>
            </a:r>
          </a:p>
          <a:p>
            <a:pPr marL="171450" indent="-171450">
              <a:buFont typeface="Arial" panose="020B0604020202020204" pitchFamily="34" charset="0"/>
              <a:buChar char="•"/>
            </a:pPr>
            <a:endParaRPr lang="nl-BE" dirty="0"/>
          </a:p>
        </p:txBody>
      </p:sp>
      <p:sp>
        <p:nvSpPr>
          <p:cNvPr id="7" name="Text Placeholder 6"/>
          <p:cNvSpPr>
            <a:spLocks noGrp="1"/>
          </p:cNvSpPr>
          <p:nvPr>
            <p:ph type="body" sz="quarter" idx="14"/>
          </p:nvPr>
        </p:nvSpPr>
        <p:spPr>
          <a:xfrm>
            <a:off x="6522728" y="3029562"/>
            <a:ext cx="1932087" cy="235039"/>
          </a:xfrm>
        </p:spPr>
        <p:txBody>
          <a:bodyPr/>
          <a:lstStyle/>
          <a:p>
            <a:r>
              <a:rPr lang="nl-BE" dirty="0"/>
              <a:t>Uitdagende organisatieverandering </a:t>
            </a:r>
          </a:p>
        </p:txBody>
      </p:sp>
      <p:sp>
        <p:nvSpPr>
          <p:cNvPr id="8" name="Text Placeholder 7"/>
          <p:cNvSpPr>
            <a:spLocks noGrp="1"/>
          </p:cNvSpPr>
          <p:nvPr>
            <p:ph type="body" sz="quarter" idx="15"/>
          </p:nvPr>
        </p:nvSpPr>
        <p:spPr>
          <a:xfrm>
            <a:off x="6008917" y="3576560"/>
            <a:ext cx="2445898" cy="886810"/>
          </a:xfrm>
        </p:spPr>
        <p:txBody>
          <a:bodyPr/>
          <a:lstStyle/>
          <a:p>
            <a:pPr marL="171450" indent="-171450">
              <a:buFont typeface="Arial" panose="020B0604020202020204" pitchFamily="34" charset="0"/>
              <a:buChar char="•"/>
            </a:pPr>
            <a:r>
              <a:rPr lang="nl-BE" dirty="0"/>
              <a:t>Anders, </a:t>
            </a:r>
            <a:r>
              <a:rPr lang="nl-BE" dirty="0" err="1"/>
              <a:t>visiegedreven</a:t>
            </a:r>
            <a:r>
              <a:rPr lang="nl-BE" dirty="0"/>
              <a:t> organiseren is een noodzaak</a:t>
            </a:r>
          </a:p>
          <a:p>
            <a:pPr marL="171450" indent="-171450">
              <a:buFont typeface="Arial" panose="020B0604020202020204" pitchFamily="34" charset="0"/>
              <a:buChar char="•"/>
            </a:pPr>
            <a:r>
              <a:rPr lang="nl-BE" dirty="0"/>
              <a:t>Doel: Werkbeleving verbeteren &amp; kwalitatieve dienstverlening nastreven</a:t>
            </a:r>
          </a:p>
          <a:p>
            <a:pPr marL="171450" indent="-171450">
              <a:buFont typeface="Arial" panose="020B0604020202020204" pitchFamily="34" charset="0"/>
              <a:buChar char="•"/>
            </a:pPr>
            <a:r>
              <a:rPr lang="nl-BE" dirty="0"/>
              <a:t>Uiteenlopende belevingen</a:t>
            </a:r>
          </a:p>
          <a:p>
            <a:pPr marL="171450" indent="-171450">
              <a:buFont typeface="Arial" panose="020B0604020202020204" pitchFamily="34" charset="0"/>
              <a:buChar char="•"/>
            </a:pPr>
            <a:r>
              <a:rPr lang="nl-BE" dirty="0"/>
              <a:t>Nood aan tussentijdse evaluatie</a:t>
            </a:r>
          </a:p>
        </p:txBody>
      </p:sp>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704000" y="351677"/>
            <a:ext cx="8439999" cy="550331"/>
          </a:xfrm>
        </p:spPr>
        <p:txBody>
          <a:bodyPr/>
          <a:lstStyle/>
          <a:p>
            <a:r>
              <a:rPr lang="nl-BE" sz="1800" dirty="0"/>
              <a:t>1. Introductie: Kennismaken met de materie</a:t>
            </a:r>
            <a:br>
              <a:rPr lang="nl-BE" sz="1800" dirty="0"/>
            </a:br>
            <a:r>
              <a:rPr lang="nl-BE" sz="1800" dirty="0"/>
              <a:t>	</a:t>
            </a:r>
            <a:r>
              <a:rPr lang="nl-BE" sz="1800" dirty="0">
                <a:solidFill>
                  <a:schemeClr val="accent1"/>
                </a:solidFill>
              </a:rPr>
              <a:t>Organisatie-specifieke uitdagingen als trigger voor 2 projecten</a:t>
            </a:r>
            <a:endParaRPr lang="en-BE" sz="1800" dirty="0">
              <a:solidFill>
                <a:schemeClr val="accent1"/>
              </a:solidFill>
            </a:endParaRPr>
          </a:p>
        </p:txBody>
      </p:sp>
      <p:sp>
        <p:nvSpPr>
          <p:cNvPr id="10" name="Text Placeholder 2"/>
          <p:cNvSpPr>
            <a:spLocks noGrp="1"/>
          </p:cNvSpPr>
          <p:nvPr>
            <p:ph type="body" sz="quarter" idx="10"/>
          </p:nvPr>
        </p:nvSpPr>
        <p:spPr>
          <a:xfrm>
            <a:off x="550944" y="3090525"/>
            <a:ext cx="1763027" cy="213047"/>
          </a:xfrm>
        </p:spPr>
        <p:txBody>
          <a:bodyPr/>
          <a:lstStyle/>
          <a:p>
            <a:r>
              <a:rPr lang="nl-BE" dirty="0">
                <a:solidFill>
                  <a:schemeClr val="accent3"/>
                </a:solidFill>
              </a:rPr>
              <a:t>Nood aan gelijkgericht werken en een sterke identiteit</a:t>
            </a:r>
          </a:p>
        </p:txBody>
      </p:sp>
      <p:sp>
        <p:nvSpPr>
          <p:cNvPr id="11" name="Text Placeholder 3"/>
          <p:cNvSpPr>
            <a:spLocks noGrp="1"/>
          </p:cNvSpPr>
          <p:nvPr>
            <p:ph type="body" sz="quarter" idx="11"/>
          </p:nvPr>
        </p:nvSpPr>
        <p:spPr>
          <a:xfrm>
            <a:off x="550943" y="3821643"/>
            <a:ext cx="2061628" cy="1147280"/>
          </a:xfrm>
        </p:spPr>
        <p:txBody>
          <a:bodyPr/>
          <a:lstStyle/>
          <a:p>
            <a:pPr marL="171450" indent="-171450">
              <a:buFont typeface="Arial" panose="020B0604020202020204" pitchFamily="34" charset="0"/>
              <a:buChar char="•"/>
            </a:pPr>
            <a:r>
              <a:rPr lang="nl-BE" dirty="0"/>
              <a:t>Overheidsaudit 2015</a:t>
            </a:r>
          </a:p>
          <a:p>
            <a:pPr marL="171450" indent="-171450">
              <a:buFont typeface="Arial" panose="020B0604020202020204" pitchFamily="34" charset="0"/>
              <a:buChar char="•"/>
            </a:pPr>
            <a:r>
              <a:rPr lang="nl-BE" dirty="0"/>
              <a:t>Stapsgewijs naar één organisatie “Vrij CLB Netwerk”</a:t>
            </a:r>
          </a:p>
          <a:p>
            <a:pPr marL="171450" indent="-171450">
              <a:buFont typeface="Arial" panose="020B0604020202020204" pitchFamily="34" charset="0"/>
              <a:buChar char="•"/>
            </a:pPr>
            <a:r>
              <a:rPr lang="nl-BE" dirty="0"/>
              <a:t>Van “wij-zij” naar één identiteit</a:t>
            </a:r>
          </a:p>
          <a:p>
            <a:pPr marL="171450" indent="-171450">
              <a:buFont typeface="Arial" panose="020B0604020202020204" pitchFamily="34" charset="0"/>
              <a:buChar char="•"/>
            </a:pPr>
            <a:r>
              <a:rPr lang="nl-BE" dirty="0"/>
              <a:t>Van individuele rol-invulling naar gelijkgericht werken</a:t>
            </a:r>
          </a:p>
        </p:txBody>
      </p:sp>
    </p:spTree>
    <p:extLst>
      <p:ext uri="{BB962C8B-B14F-4D97-AF65-F5344CB8AC3E}">
        <p14:creationId xmlns:p14="http://schemas.microsoft.com/office/powerpoint/2010/main" val="14907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9873" y="1516327"/>
            <a:ext cx="8074127" cy="2676867"/>
          </a:xfrm>
        </p:spPr>
        <p:txBody>
          <a:bodyPr numCol="1"/>
          <a:lstStyle/>
          <a:p>
            <a:r>
              <a:rPr lang="nl-BE" b="1" dirty="0"/>
              <a:t>Introductie</a:t>
            </a:r>
            <a:endParaRPr lang="nl-BE" dirty="0"/>
          </a:p>
          <a:p>
            <a:r>
              <a:rPr lang="nl-BE" b="1" dirty="0"/>
              <a:t>Tussentijdse evaluatie van het Vrij CLB Netwerk in verandering: </a:t>
            </a:r>
            <a:r>
              <a:rPr lang="nl-BE" dirty="0"/>
              <a:t>Terugkoppeling</a:t>
            </a:r>
          </a:p>
          <a:p>
            <a:pPr lvl="1"/>
            <a:r>
              <a:rPr lang="nl-BE" sz="1400" dirty="0"/>
              <a:t>Aanpak</a:t>
            </a:r>
          </a:p>
          <a:p>
            <a:pPr lvl="1"/>
            <a:r>
              <a:rPr lang="nl-BE" sz="1400" dirty="0"/>
              <a:t>Terugkoppeling van de belangrijkste bevindingen</a:t>
            </a:r>
          </a:p>
          <a:p>
            <a:r>
              <a:rPr lang="nl-BE" b="1" dirty="0"/>
              <a:t>Welzijnsbeleid</a:t>
            </a:r>
          </a:p>
          <a:p>
            <a:r>
              <a:rPr lang="nl-BE" b="1" dirty="0"/>
              <a:t>Stapsgewijs naar synergie tussen projecten  </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cxnSp>
        <p:nvCxnSpPr>
          <p:cNvPr id="6" name="Straight Connector 5"/>
          <p:cNvCxnSpPr/>
          <p:nvPr/>
        </p:nvCxnSpPr>
        <p:spPr>
          <a:xfrm flipV="1">
            <a:off x="1214400" y="3217333"/>
            <a:ext cx="7844933" cy="14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3644" y="3063444"/>
            <a:ext cx="6507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Pauze</a:t>
            </a:r>
          </a:p>
        </p:txBody>
      </p:sp>
    </p:spTree>
    <p:extLst>
      <p:ext uri="{BB962C8B-B14F-4D97-AF65-F5344CB8AC3E}">
        <p14:creationId xmlns:p14="http://schemas.microsoft.com/office/powerpoint/2010/main" val="13616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15" presetClass="emph" presetSubtype="0" nodeType="withEffect">
                                  <p:stCondLst>
                                    <p:cond delay="0"/>
                                  </p:stCondLst>
                                  <p:iterate type="lt">
                                    <p:tmAbs val="25"/>
                                  </p:iterate>
                                  <p:childTnLst>
                                    <p:set>
                                      <p:cBhvr override="childStyle">
                                        <p:cTn id="9" dur="indefinite"/>
                                        <p:tgtEl>
                                          <p:spTgt spid="2">
                                            <p:txEl>
                                              <p:pRg st="1" end="1"/>
                                            </p:txEl>
                                          </p:spTgt>
                                        </p:tgtEl>
                                        <p:attrNameLst>
                                          <p:attrName>style.fontWeight</p:attrName>
                                        </p:attrNameLst>
                                      </p:cBhvr>
                                      <p:to>
                                        <p:strVal val="bold"/>
                                      </p:to>
                                    </p:set>
                                  </p:childTnLst>
                                </p:cTn>
                              </p:par>
                              <p:par>
                                <p:cTn id="10" presetID="15" presetClass="emph" presetSubtype="0" nodeType="withEffect">
                                  <p:stCondLst>
                                    <p:cond delay="0"/>
                                  </p:stCondLst>
                                  <p:iterate type="lt">
                                    <p:tmAbs val="25"/>
                                  </p:iterate>
                                  <p:childTnLst>
                                    <p:set>
                                      <p:cBhvr override="childStyle">
                                        <p:cTn id="11" dur="indefinite"/>
                                        <p:tgtEl>
                                          <p:spTgt spid="2">
                                            <p:txEl>
                                              <p:pRg st="2" end="2"/>
                                            </p:txEl>
                                          </p:spTgt>
                                        </p:tgtEl>
                                        <p:attrNameLst>
                                          <p:attrName>style.fontWeight</p:attrName>
                                        </p:attrNameLst>
                                      </p:cBhvr>
                                      <p:to>
                                        <p:strVal val="bold"/>
                                      </p:to>
                                    </p:set>
                                  </p:childTnLst>
                                </p:cTn>
                              </p:par>
                              <p:par>
                                <p:cTn id="12" presetID="15" presetClass="emph" presetSubtype="0" nodeType="withEffect">
                                  <p:stCondLst>
                                    <p:cond delay="0"/>
                                  </p:stCondLst>
                                  <p:iterate type="lt">
                                    <p:tmAbs val="25"/>
                                  </p:iterate>
                                  <p:childTnLst>
                                    <p:set>
                                      <p:cBhvr override="childStyle">
                                        <p:cTn id="13" dur="indefinite"/>
                                        <p:tgtEl>
                                          <p:spTgt spid="2">
                                            <p:txEl>
                                              <p:pRg st="3" end="3"/>
                                            </p:txEl>
                                          </p:spTgt>
                                        </p:tgtEl>
                                        <p:attrNameLst>
                                          <p:attrName>style.fontWeight</p:attrName>
                                        </p:attrNameLst>
                                      </p:cBhvr>
                                      <p:to>
                                        <p:strVal val="bold"/>
                                      </p:to>
                                    </p:set>
                                  </p:childTnLst>
                                </p:cTn>
                              </p:par>
                              <p:par>
                                <p:cTn id="14" presetID="9" presetClass="emph" presetSubtype="0" nodeType="withEffect">
                                  <p:stCondLst>
                                    <p:cond delay="0"/>
                                  </p:stCondLst>
                                  <p:childTnLst>
                                    <p:set>
                                      <p:cBhvr rctx="PPT">
                                        <p:cTn id="15" dur="indefinite"/>
                                        <p:tgtEl>
                                          <p:spTgt spid="2">
                                            <p:txEl>
                                              <p:pRg st="4" end="4"/>
                                            </p:txEl>
                                          </p:spTgt>
                                        </p:tgtEl>
                                        <p:attrNameLst>
                                          <p:attrName>style.opacity</p:attrName>
                                        </p:attrNameLst>
                                      </p:cBhvr>
                                      <p:to>
                                        <p:strVal val="0.5"/>
                                      </p:to>
                                    </p:set>
                                    <p:animEffect filter="image" prLst="opacity: 0.5">
                                      <p:cBhvr rctx="IE">
                                        <p:cTn id="16" dur="indefinite"/>
                                        <p:tgtEl>
                                          <p:spTgt spid="2">
                                            <p:txEl>
                                              <p:pRg st="4" end="4"/>
                                            </p:txEl>
                                          </p:spTgt>
                                        </p:tgtEl>
                                      </p:cBhvr>
                                    </p:animEffect>
                                  </p:childTnLst>
                                </p:cTn>
                              </p:par>
                              <p:par>
                                <p:cTn id="17" presetID="9" presetClass="emph" presetSubtype="0" nodeType="withEffect">
                                  <p:stCondLst>
                                    <p:cond delay="0"/>
                                  </p:stCondLst>
                                  <p:childTnLst>
                                    <p:set>
                                      <p:cBhvr rctx="PPT">
                                        <p:cTn id="18" dur="indefinite"/>
                                        <p:tgtEl>
                                          <p:spTgt spid="2">
                                            <p:txEl>
                                              <p:pRg st="5" end="5"/>
                                            </p:txEl>
                                          </p:spTgt>
                                        </p:tgtEl>
                                        <p:attrNameLst>
                                          <p:attrName>style.opacity</p:attrName>
                                        </p:attrNameLst>
                                      </p:cBhvr>
                                      <p:to>
                                        <p:strVal val="0.5"/>
                                      </p:to>
                                    </p:set>
                                    <p:animEffect filter="image" prLst="opacity: 0.5">
                                      <p:cBhvr rctx="IE">
                                        <p:cTn id="19" dur="indefinite"/>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237" y="1120625"/>
            <a:ext cx="8370330" cy="2937600"/>
          </a:xfrm>
        </p:spPr>
        <p:txBody>
          <a:bodyPr/>
          <a:lstStyle/>
          <a:p>
            <a:r>
              <a:rPr lang="nl-BE" b="1" dirty="0">
                <a:solidFill>
                  <a:schemeClr val="accent1"/>
                </a:solidFill>
              </a:rPr>
              <a:t>Situatie- en probleemschets</a:t>
            </a:r>
          </a:p>
          <a:p>
            <a:pPr lvl="1"/>
            <a:r>
              <a:rPr lang="nl-BE" b="1" dirty="0"/>
              <a:t>Voortraject</a:t>
            </a:r>
            <a:r>
              <a:rPr lang="nl-BE" dirty="0"/>
              <a:t> i.s.m. </a:t>
            </a:r>
            <a:r>
              <a:rPr lang="nl-BE" dirty="0" err="1"/>
              <a:t>Flanders</a:t>
            </a:r>
            <a:r>
              <a:rPr lang="nl-BE" dirty="0"/>
              <a:t> </a:t>
            </a:r>
            <a:r>
              <a:rPr lang="nl-BE" dirty="0" err="1"/>
              <a:t>Synergy</a:t>
            </a:r>
            <a:r>
              <a:rPr lang="nl-BE" dirty="0"/>
              <a:t>: “anders organiseren </a:t>
            </a:r>
            <a:r>
              <a:rPr lang="nl-BE" dirty="0">
                <a:sym typeface="Wingdings" panose="05000000000000000000" pitchFamily="2" charset="2"/>
              </a:rPr>
              <a:t> </a:t>
            </a:r>
            <a:r>
              <a:rPr lang="nl-BE" dirty="0"/>
              <a:t>betere werkbeleving en kwalitatieve dienstverlening voor scholen, ouders en leerlingen”. </a:t>
            </a:r>
          </a:p>
          <a:p>
            <a:pPr lvl="2"/>
            <a:r>
              <a:rPr lang="nl-BE" b="1" dirty="0"/>
              <a:t>Fase 1:</a:t>
            </a:r>
            <a:r>
              <a:rPr lang="nl-BE" dirty="0"/>
              <a:t> Overkoepelende oefening – Visie, kernopdracht &amp; kernprocessen</a:t>
            </a:r>
          </a:p>
          <a:p>
            <a:pPr lvl="2"/>
            <a:r>
              <a:rPr lang="nl-BE" b="1" dirty="0"/>
              <a:t>Fase 2:</a:t>
            </a:r>
            <a:r>
              <a:rPr lang="nl-BE" dirty="0"/>
              <a:t> Centra geven zelf invulling aan ontwerp van de nieuwe organisatie</a:t>
            </a:r>
          </a:p>
          <a:p>
            <a:pPr lvl="1"/>
            <a:r>
              <a:rPr lang="nl-BE" b="1" dirty="0"/>
              <a:t>Uiteenlopende belevingen van het verandertraject</a:t>
            </a:r>
          </a:p>
          <a:p>
            <a:pPr lvl="1"/>
            <a:r>
              <a:rPr lang="nl-BE" b="1" dirty="0"/>
              <a:t>Organisatieverandering als een continu proces </a:t>
            </a:r>
            <a:r>
              <a:rPr lang="nl-BE" dirty="0"/>
              <a:t>(belang van opvolging en bijsturing)</a:t>
            </a:r>
          </a:p>
          <a:p>
            <a:r>
              <a:rPr lang="nl-BE" b="1" dirty="0">
                <a:solidFill>
                  <a:schemeClr val="accent1"/>
                </a:solidFill>
              </a:rPr>
              <a:t>Vraag</a:t>
            </a:r>
          </a:p>
          <a:p>
            <a:pPr lvl="1"/>
            <a:r>
              <a:rPr lang="nl-BE" dirty="0"/>
              <a:t>Van waar komt het verschil in beleving? Hoe staat men tegenover de verandering en welke bijsturing is opportuun? </a:t>
            </a:r>
          </a:p>
          <a:p>
            <a:r>
              <a:rPr lang="nl-BE" b="1" dirty="0">
                <a:solidFill>
                  <a:schemeClr val="accent1"/>
                </a:solidFill>
              </a:rPr>
              <a:t>Doelstelling</a:t>
            </a:r>
          </a:p>
          <a:p>
            <a:pPr lvl="1"/>
            <a:r>
              <a:rPr lang="nl-BE" dirty="0"/>
              <a:t>Bottom-up inventaris van de werkbeleving, valkuilen en </a:t>
            </a:r>
            <a:br>
              <a:rPr lang="nl-BE" dirty="0"/>
            </a:br>
            <a:r>
              <a:rPr lang="nl-BE" dirty="0"/>
              <a:t>succesfactoren in tijden van verandering</a:t>
            </a:r>
          </a:p>
        </p:txBody>
      </p:sp>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Tussentijdse evaluatie van Vrij CLB Netwerk in verandering</a:t>
            </a:r>
            <a:br>
              <a:rPr lang="nl-BE" sz="1800" dirty="0"/>
            </a:br>
            <a:r>
              <a:rPr lang="nl-BE" sz="1800" dirty="0"/>
              <a:t>		</a:t>
            </a:r>
            <a:r>
              <a:rPr lang="nl-BE" sz="1800" dirty="0">
                <a:solidFill>
                  <a:schemeClr val="accent1"/>
                </a:solidFill>
              </a:rPr>
              <a:t>Aanpak: Achtergrond</a:t>
            </a:r>
            <a:endParaRPr lang="en-BE" sz="1800" dirty="0">
              <a:solidFill>
                <a:schemeClr val="accent1"/>
              </a:solidFill>
            </a:endParaRPr>
          </a:p>
        </p:txBody>
      </p:sp>
      <p:pic>
        <p:nvPicPr>
          <p:cNvPr id="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srcRect/>
          <a:stretch>
            <a:fillRect/>
          </a:stretch>
        </p:blipFill>
        <p:spPr>
          <a:xfrm>
            <a:off x="8127996" y="244939"/>
            <a:ext cx="862551" cy="862551"/>
          </a:xfrm>
          <a:prstGeom prst="ellipse">
            <a:avLst/>
          </a:prstGeom>
        </p:spPr>
      </p:pic>
    </p:spTree>
    <p:extLst>
      <p:ext uri="{BB962C8B-B14F-4D97-AF65-F5344CB8AC3E}">
        <p14:creationId xmlns:p14="http://schemas.microsoft.com/office/powerpoint/2010/main" val="309327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3174"/>
          <a:stretch/>
        </p:blipFill>
        <p:spPr>
          <a:xfrm>
            <a:off x="4225" y="1193074"/>
            <a:ext cx="9135550" cy="3955189"/>
          </a:xfrm>
          <a:prstGeom prst="rect">
            <a:avLst/>
          </a:prstGeom>
        </p:spPr>
      </p:pic>
      <p:sp>
        <p:nvSpPr>
          <p:cNvPr id="3" name="Text Placeholder 2"/>
          <p:cNvSpPr>
            <a:spLocks noGrp="1"/>
          </p:cNvSpPr>
          <p:nvPr>
            <p:ph type="body" sz="quarter" idx="10"/>
          </p:nvPr>
        </p:nvSpPr>
        <p:spPr>
          <a:xfrm>
            <a:off x="704001" y="1249752"/>
            <a:ext cx="8030566" cy="2937600"/>
          </a:xfrm>
        </p:spPr>
        <p:txBody>
          <a:bodyPr/>
          <a:lstStyle/>
          <a:p>
            <a:pPr marL="457200" lvl="1" indent="0">
              <a:buNone/>
            </a:pPr>
            <a:endParaRPr lang="nl-BE" dirty="0"/>
          </a:p>
          <a:p>
            <a:endParaRPr lang="nl-BE" dirty="0"/>
          </a:p>
        </p:txBody>
      </p:sp>
      <p:pic>
        <p:nvPicPr>
          <p:cNvPr id="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sp>
        <p:nvSpPr>
          <p:cNvPr id="9"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Tussentijdse evaluatie van Vrij CLB Netwerk in verandering</a:t>
            </a:r>
            <a:br>
              <a:rPr lang="nl-BE" sz="1800" dirty="0"/>
            </a:br>
            <a:r>
              <a:rPr lang="nl-BE" sz="1800" dirty="0"/>
              <a:t>		</a:t>
            </a:r>
            <a:r>
              <a:rPr lang="nl-BE" sz="1800" dirty="0">
                <a:solidFill>
                  <a:schemeClr val="accent1"/>
                </a:solidFill>
              </a:rPr>
              <a:t>Aanpak: Overzicht project</a:t>
            </a:r>
            <a:endParaRPr lang="en-BE" sz="1800" dirty="0">
              <a:solidFill>
                <a:schemeClr val="accent1"/>
              </a:solidFill>
            </a:endParaRPr>
          </a:p>
        </p:txBody>
      </p:sp>
    </p:spTree>
    <p:extLst>
      <p:ext uri="{BB962C8B-B14F-4D97-AF65-F5344CB8AC3E}">
        <p14:creationId xmlns:p14="http://schemas.microsoft.com/office/powerpoint/2010/main" val="7231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7566836" y="1613470"/>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sp>
        <p:nvSpPr>
          <p:cNvPr id="6"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Tussentijdse evaluatie van Vrij CLB Netwerk in verandering</a:t>
            </a:r>
            <a:br>
              <a:rPr lang="nl-BE" sz="1800" dirty="0"/>
            </a:br>
            <a:r>
              <a:rPr lang="nl-BE" sz="1800" dirty="0"/>
              <a:t>		</a:t>
            </a:r>
            <a:r>
              <a:rPr lang="nl-BE" sz="1800" dirty="0">
                <a:solidFill>
                  <a:schemeClr val="accent1"/>
                </a:solidFill>
              </a:rPr>
              <a:t>Aanpak: gebruik van allerhande documenten</a:t>
            </a:r>
            <a:endParaRPr lang="en-BE" sz="1800" dirty="0">
              <a:solidFill>
                <a:schemeClr val="accent1"/>
              </a:solidFill>
            </a:endParaRPr>
          </a:p>
        </p:txBody>
      </p:sp>
      <p:grpSp>
        <p:nvGrpSpPr>
          <p:cNvPr id="5" name="Group 4"/>
          <p:cNvGrpSpPr/>
          <p:nvPr/>
        </p:nvGrpSpPr>
        <p:grpSpPr>
          <a:xfrm>
            <a:off x="476068" y="1026958"/>
            <a:ext cx="1675765" cy="1685366"/>
            <a:chOff x="476068" y="1026958"/>
            <a:chExt cx="1675765" cy="1685366"/>
          </a:xfrm>
        </p:grpSpPr>
        <p:pic>
          <p:nvPicPr>
            <p:cNvPr id="9" name="Picture 8">
              <a:extLst>
                <a:ext uri="{FF2B5EF4-FFF2-40B4-BE49-F238E27FC236}">
                  <a16:creationId xmlns:a16="http://schemas.microsoft.com/office/drawing/2014/main" id="{8FA81748-AC0F-3644-865E-C534535798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068" y="1351063"/>
              <a:ext cx="1675765" cy="136126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90034" y="1026958"/>
              <a:ext cx="144783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Organisatiescan</a:t>
              </a:r>
            </a:p>
          </p:txBody>
        </p:sp>
      </p:grpSp>
      <p:grpSp>
        <p:nvGrpSpPr>
          <p:cNvPr id="8" name="Group 7"/>
          <p:cNvGrpSpPr/>
          <p:nvPr/>
        </p:nvGrpSpPr>
        <p:grpSpPr>
          <a:xfrm>
            <a:off x="2685726" y="1351063"/>
            <a:ext cx="2335007" cy="1361261"/>
            <a:chOff x="927637" y="117564"/>
            <a:chExt cx="6546919" cy="4876800"/>
          </a:xfrm>
        </p:grpSpPr>
        <p:pic>
          <p:nvPicPr>
            <p:cNvPr id="10" name="Picture 9">
              <a:extLst>
                <a:ext uri="{FF2B5EF4-FFF2-40B4-BE49-F238E27FC236}">
                  <a16:creationId xmlns:a16="http://schemas.microsoft.com/office/drawing/2014/main" id="{5FB76DAE-B3E5-A447-AB3F-E5244C49A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637" y="117564"/>
              <a:ext cx="3241675" cy="4876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16BDD5D-419B-3146-9937-82F0C9CF98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5906" y="117564"/>
              <a:ext cx="3168650" cy="4864100"/>
            </a:xfrm>
            <a:prstGeom prst="rect">
              <a:avLst/>
            </a:prstGeom>
            <a:ln>
              <a:noFill/>
            </a:ln>
            <a:effectLst>
              <a:outerShdw blurRad="292100" dist="139700" dir="2700000" algn="tl" rotWithShape="0">
                <a:srgbClr val="333333">
                  <a:alpha val="65000"/>
                </a:srgbClr>
              </a:outerShdw>
            </a:effectLst>
          </p:spPr>
        </p:pic>
      </p:grpSp>
      <p:sp>
        <p:nvSpPr>
          <p:cNvPr id="12" name="TextBox 11"/>
          <p:cNvSpPr txBox="1"/>
          <p:nvPr/>
        </p:nvSpPr>
        <p:spPr>
          <a:xfrm>
            <a:off x="2792238" y="1007310"/>
            <a:ext cx="22284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Individuele voorbereiding</a:t>
            </a:r>
          </a:p>
        </p:txBody>
      </p:sp>
      <p:grpSp>
        <p:nvGrpSpPr>
          <p:cNvPr id="13" name="Group 12"/>
          <p:cNvGrpSpPr/>
          <p:nvPr/>
        </p:nvGrpSpPr>
        <p:grpSpPr>
          <a:xfrm>
            <a:off x="5334000" y="1354608"/>
            <a:ext cx="2193082" cy="1357716"/>
            <a:chOff x="717969" y="26125"/>
            <a:chExt cx="6845423" cy="5038853"/>
          </a:xfrm>
        </p:grpSpPr>
        <p:pic>
          <p:nvPicPr>
            <p:cNvPr id="14" name="Picture 13">
              <a:extLst>
                <a:ext uri="{FF2B5EF4-FFF2-40B4-BE49-F238E27FC236}">
                  <a16:creationId xmlns:a16="http://schemas.microsoft.com/office/drawing/2014/main" id="{BB963AFC-3D93-C047-A788-F41DCB137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969" y="26126"/>
              <a:ext cx="3325114" cy="503885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7DBFD47-BD38-E445-A836-3A975DE346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7167" y="26125"/>
              <a:ext cx="3396225" cy="5038853"/>
            </a:xfrm>
            <a:prstGeom prst="rect">
              <a:avLst/>
            </a:prstGeom>
            <a:ln>
              <a:noFill/>
            </a:ln>
            <a:effectLst>
              <a:outerShdw blurRad="292100" dist="139700" dir="2700000" algn="tl" rotWithShape="0">
                <a:srgbClr val="333333">
                  <a:alpha val="65000"/>
                </a:srgbClr>
              </a:outerShdw>
            </a:effectLst>
          </p:spPr>
        </p:pic>
      </p:grpSp>
      <p:sp>
        <p:nvSpPr>
          <p:cNvPr id="16" name="TextBox 15"/>
          <p:cNvSpPr txBox="1"/>
          <p:nvPr/>
        </p:nvSpPr>
        <p:spPr>
          <a:xfrm>
            <a:off x="5515024" y="1011129"/>
            <a:ext cx="176849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Team voorbereiding</a:t>
            </a:r>
          </a:p>
        </p:txBody>
      </p:sp>
      <p:graphicFrame>
        <p:nvGraphicFramePr>
          <p:cNvPr id="21" name="Table 20"/>
          <p:cNvGraphicFramePr>
            <a:graphicFrameLocks noGrp="1"/>
          </p:cNvGraphicFramePr>
          <p:nvPr>
            <p:extLst/>
          </p:nvPr>
        </p:nvGraphicFramePr>
        <p:xfrm>
          <a:off x="7566836" y="3504894"/>
          <a:ext cx="1551382" cy="832902"/>
        </p:xfrm>
        <a:graphic>
          <a:graphicData uri="http://schemas.openxmlformats.org/drawingml/2006/table">
            <a:tbl>
              <a:tblPr firstRow="1" bandRow="1">
                <a:tableStyleId>{8799B23B-EC83-4686-B30A-512413B5E67A}</a:tableStyleId>
              </a:tblPr>
              <a:tblGrid>
                <a:gridCol w="1246582">
                  <a:extLst>
                    <a:ext uri="{9D8B030D-6E8A-4147-A177-3AD203B41FA5}">
                      <a16:colId xmlns:a16="http://schemas.microsoft.com/office/drawing/2014/main" val="3575112406"/>
                    </a:ext>
                  </a:extLst>
                </a:gridCol>
                <a:gridCol w="304800">
                  <a:extLst>
                    <a:ext uri="{9D8B030D-6E8A-4147-A177-3AD203B41FA5}">
                      <a16:colId xmlns:a16="http://schemas.microsoft.com/office/drawing/2014/main" val="3584775047"/>
                    </a:ext>
                  </a:extLst>
                </a:gridCol>
              </a:tblGrid>
              <a:tr h="277634">
                <a:tc>
                  <a:txBody>
                    <a:bodyPr/>
                    <a:lstStyle/>
                    <a:p>
                      <a:r>
                        <a:rPr lang="nl-BE" sz="1200" b="0" dirty="0"/>
                        <a:t>VCLB Maasland</a:t>
                      </a:r>
                    </a:p>
                  </a:txBody>
                  <a:tcPr/>
                </a:tc>
                <a:tc>
                  <a:txBody>
                    <a:bodyPr/>
                    <a:lstStyle/>
                    <a:p>
                      <a:pPr algn="ct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2224660896"/>
                  </a:ext>
                </a:extLst>
              </a:tr>
              <a:tr h="277634">
                <a:tc>
                  <a:txBody>
                    <a:bodyPr/>
                    <a:lstStyle/>
                    <a:p>
                      <a:r>
                        <a:rPr lang="nl-BE" sz="1200" b="0" dirty="0"/>
                        <a:t>VCLB</a:t>
                      </a:r>
                      <a:r>
                        <a:rPr lang="nl-BE" sz="1200" b="0" baseline="0" dirty="0"/>
                        <a:t> Aarschot</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428392101"/>
                  </a:ext>
                </a:extLst>
              </a:tr>
              <a:tr h="277634">
                <a:tc>
                  <a:txBody>
                    <a:bodyPr/>
                    <a:lstStyle/>
                    <a:p>
                      <a:r>
                        <a:rPr lang="nl-BE" sz="1200" b="0" dirty="0"/>
                        <a:t>VCLB</a:t>
                      </a:r>
                      <a:r>
                        <a:rPr lang="nl-BE" sz="1200" b="0" baseline="0" dirty="0"/>
                        <a:t> Ninove</a:t>
                      </a:r>
                      <a:endParaRPr lang="nl-BE" sz="1200"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BE" sz="1200" b="0" dirty="0">
                          <a:sym typeface="Wingdings" panose="05000000000000000000" pitchFamily="2" charset="2"/>
                        </a:rPr>
                        <a:t></a:t>
                      </a:r>
                      <a:endParaRPr lang="nl-BE" sz="1200" b="0" dirty="0"/>
                    </a:p>
                  </a:txBody>
                  <a:tcPr/>
                </a:tc>
                <a:extLst>
                  <a:ext uri="{0D108BD9-81ED-4DB2-BD59-A6C34878D82A}">
                    <a16:rowId xmlns:a16="http://schemas.microsoft.com/office/drawing/2014/main" val="3548986735"/>
                  </a:ext>
                </a:extLst>
              </a:tr>
            </a:tbl>
          </a:graphicData>
        </a:graphic>
      </p:graphicFrame>
      <p:grpSp>
        <p:nvGrpSpPr>
          <p:cNvPr id="30" name="Group 29"/>
          <p:cNvGrpSpPr/>
          <p:nvPr/>
        </p:nvGrpSpPr>
        <p:grpSpPr>
          <a:xfrm>
            <a:off x="620482" y="2938692"/>
            <a:ext cx="3189514" cy="1957816"/>
            <a:chOff x="1001486" y="2938692"/>
            <a:chExt cx="3189514" cy="1957816"/>
          </a:xfrm>
        </p:grpSpPr>
        <p:grpSp>
          <p:nvGrpSpPr>
            <p:cNvPr id="18" name="Group 17"/>
            <p:cNvGrpSpPr/>
            <p:nvPr/>
          </p:nvGrpSpPr>
          <p:grpSpPr>
            <a:xfrm>
              <a:off x="1001486" y="3302000"/>
              <a:ext cx="3189514" cy="1594508"/>
              <a:chOff x="668237" y="126612"/>
              <a:chExt cx="6921282" cy="4883150"/>
            </a:xfrm>
          </p:grpSpPr>
          <p:pic>
            <p:nvPicPr>
              <p:cNvPr id="19" name="Picture 18">
                <a:extLst>
                  <a:ext uri="{FF2B5EF4-FFF2-40B4-BE49-F238E27FC236}">
                    <a16:creationId xmlns:a16="http://schemas.microsoft.com/office/drawing/2014/main" id="{0ED00765-6065-AF46-908F-73440531B6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8237" y="126612"/>
                <a:ext cx="3143250" cy="488315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91063349-D13D-5143-9D29-027E7DCD10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9734" y="145678"/>
                <a:ext cx="3419785" cy="4864084"/>
              </a:xfrm>
              <a:prstGeom prst="rect">
                <a:avLst/>
              </a:prstGeom>
              <a:ln>
                <a:noFill/>
              </a:ln>
              <a:effectLst>
                <a:outerShdw blurRad="292100" dist="139700" dir="2700000" algn="tl" rotWithShape="0">
                  <a:srgbClr val="333333">
                    <a:alpha val="65000"/>
                  </a:srgbClr>
                </a:outerShdw>
              </a:effectLst>
            </p:spPr>
          </p:pic>
        </p:grpSp>
        <p:sp>
          <p:nvSpPr>
            <p:cNvPr id="22" name="TextBox 21"/>
            <p:cNvSpPr txBox="1"/>
            <p:nvPr/>
          </p:nvSpPr>
          <p:spPr>
            <a:xfrm>
              <a:off x="1420638" y="2938692"/>
              <a:ext cx="216681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Twee interviewleidraden</a:t>
              </a:r>
            </a:p>
          </p:txBody>
        </p:sp>
      </p:grpSp>
      <p:grpSp>
        <p:nvGrpSpPr>
          <p:cNvPr id="23" name="Group 22"/>
          <p:cNvGrpSpPr/>
          <p:nvPr/>
        </p:nvGrpSpPr>
        <p:grpSpPr>
          <a:xfrm>
            <a:off x="3906485" y="3060998"/>
            <a:ext cx="3656545" cy="1655852"/>
            <a:chOff x="68002" y="1060354"/>
            <a:chExt cx="8922544" cy="4100392"/>
          </a:xfrm>
        </p:grpSpPr>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r="68511"/>
            <a:stretch/>
          </p:blipFill>
          <p:spPr>
            <a:xfrm>
              <a:off x="68002" y="1145580"/>
              <a:ext cx="1717208" cy="3067551"/>
            </a:xfrm>
            <a:prstGeom prst="rect">
              <a:avLst/>
            </a:prstGeom>
          </p:spPr>
        </p:pic>
        <p:pic>
          <p:nvPicPr>
            <p:cNvPr id="25" name="Picture 24"/>
            <p:cNvPicPr>
              <a:picLocks noChangeAspect="1"/>
            </p:cNvPicPr>
            <p:nvPr/>
          </p:nvPicPr>
          <p:blipFill rotWithShape="1">
            <a:blip r:embed="rId9">
              <a:extLst>
                <a:ext uri="{28A0092B-C50C-407E-A947-70E740481C1C}">
                  <a14:useLocalDpi xmlns:a14="http://schemas.microsoft.com/office/drawing/2010/main" val="0"/>
                </a:ext>
              </a:extLst>
            </a:blip>
            <a:srcRect l="64486" r="3460"/>
            <a:stretch/>
          </p:blipFill>
          <p:spPr>
            <a:xfrm>
              <a:off x="2785135" y="1145580"/>
              <a:ext cx="1748057" cy="3067552"/>
            </a:xfrm>
            <a:prstGeom prst="rect">
              <a:avLst/>
            </a:prstGeom>
          </p:spPr>
        </p:pic>
        <p:pic>
          <p:nvPicPr>
            <p:cNvPr id="26" name="Picture 25"/>
            <p:cNvPicPr>
              <a:picLocks noChangeAspect="1"/>
            </p:cNvPicPr>
            <p:nvPr/>
          </p:nvPicPr>
          <p:blipFill rotWithShape="1">
            <a:blip r:embed="rId9">
              <a:extLst>
                <a:ext uri="{28A0092B-C50C-407E-A947-70E740481C1C}">
                  <a14:useLocalDpi xmlns:a14="http://schemas.microsoft.com/office/drawing/2010/main" val="0"/>
                </a:ext>
              </a:extLst>
            </a:blip>
            <a:srcRect l="32149" r="36551"/>
            <a:stretch/>
          </p:blipFill>
          <p:spPr>
            <a:xfrm>
              <a:off x="1346761" y="2011330"/>
              <a:ext cx="1706928" cy="3067552"/>
            </a:xfrm>
            <a:prstGeom prst="rect">
              <a:avLst/>
            </a:prstGeom>
          </p:spPr>
        </p:pic>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r="68388"/>
            <a:stretch/>
          </p:blipFill>
          <p:spPr>
            <a:xfrm>
              <a:off x="4285137" y="1837996"/>
              <a:ext cx="1819711" cy="3238001"/>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32148" r="35699"/>
            <a:stretch/>
          </p:blipFill>
          <p:spPr>
            <a:xfrm>
              <a:off x="5764640" y="1060354"/>
              <a:ext cx="1850884" cy="3238001"/>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64480" r="3724"/>
            <a:stretch/>
          </p:blipFill>
          <p:spPr>
            <a:xfrm>
              <a:off x="7160227" y="1922745"/>
              <a:ext cx="1830319" cy="3238001"/>
            </a:xfrm>
            <a:prstGeom prst="rect">
              <a:avLst/>
            </a:prstGeom>
          </p:spPr>
        </p:pic>
      </p:grpSp>
    </p:spTree>
    <p:extLst>
      <p:ext uri="{BB962C8B-B14F-4D97-AF65-F5344CB8AC3E}">
        <p14:creationId xmlns:p14="http://schemas.microsoft.com/office/powerpoint/2010/main" val="238802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nl-BE" dirty="0"/>
              <a:t>Samenvoegen</a:t>
            </a:r>
          </a:p>
        </p:txBody>
      </p:sp>
      <p:sp>
        <p:nvSpPr>
          <p:cNvPr id="4" name="Text Placeholder 3"/>
          <p:cNvSpPr>
            <a:spLocks noGrp="1"/>
          </p:cNvSpPr>
          <p:nvPr>
            <p:ph type="body" sz="quarter" idx="11"/>
          </p:nvPr>
        </p:nvSpPr>
        <p:spPr/>
        <p:txBody>
          <a:bodyPr/>
          <a:lstStyle/>
          <a:p>
            <a:r>
              <a:rPr lang="nl-BE" dirty="0"/>
              <a:t>Verwerking van interviews in 1 overkoepelend document</a:t>
            </a:r>
          </a:p>
        </p:txBody>
      </p:sp>
      <p:sp>
        <p:nvSpPr>
          <p:cNvPr id="5" name="Text Placeholder 4"/>
          <p:cNvSpPr>
            <a:spLocks noGrp="1"/>
          </p:cNvSpPr>
          <p:nvPr>
            <p:ph type="body" sz="quarter" idx="12"/>
          </p:nvPr>
        </p:nvSpPr>
        <p:spPr/>
        <p:txBody>
          <a:bodyPr/>
          <a:lstStyle/>
          <a:p>
            <a:r>
              <a:rPr lang="nl-BE" dirty="0"/>
              <a:t>Synthese</a:t>
            </a:r>
          </a:p>
        </p:txBody>
      </p:sp>
      <p:sp>
        <p:nvSpPr>
          <p:cNvPr id="6" name="Text Placeholder 5"/>
          <p:cNvSpPr>
            <a:spLocks noGrp="1"/>
          </p:cNvSpPr>
          <p:nvPr>
            <p:ph type="body" sz="quarter" idx="13"/>
          </p:nvPr>
        </p:nvSpPr>
        <p:spPr>
          <a:xfrm>
            <a:off x="2717074" y="2969225"/>
            <a:ext cx="1497875" cy="664254"/>
          </a:xfrm>
        </p:spPr>
        <p:txBody>
          <a:bodyPr/>
          <a:lstStyle/>
          <a:p>
            <a:r>
              <a:rPr lang="nl-BE" dirty="0"/>
              <a:t>Van detaildocument naar een overzicht van de belangrijkste beïnvloedende factoren en randvoorwaarden</a:t>
            </a:r>
          </a:p>
        </p:txBody>
      </p:sp>
      <p:sp>
        <p:nvSpPr>
          <p:cNvPr id="7" name="Text Placeholder 6"/>
          <p:cNvSpPr>
            <a:spLocks noGrp="1"/>
          </p:cNvSpPr>
          <p:nvPr>
            <p:ph type="body" sz="quarter" idx="14"/>
          </p:nvPr>
        </p:nvSpPr>
        <p:spPr/>
        <p:txBody>
          <a:bodyPr/>
          <a:lstStyle/>
          <a:p>
            <a:r>
              <a:rPr lang="nl-BE" dirty="0"/>
              <a:t>Opmaak </a:t>
            </a:r>
            <a:r>
              <a:rPr lang="nl-BE" dirty="0" err="1"/>
              <a:t>ppt</a:t>
            </a:r>
            <a:endParaRPr lang="nl-BE" dirty="0"/>
          </a:p>
        </p:txBody>
      </p:sp>
      <p:sp>
        <p:nvSpPr>
          <p:cNvPr id="8" name="Text Placeholder 7"/>
          <p:cNvSpPr>
            <a:spLocks noGrp="1"/>
          </p:cNvSpPr>
          <p:nvPr>
            <p:ph type="body" sz="quarter" idx="15"/>
          </p:nvPr>
        </p:nvSpPr>
        <p:spPr>
          <a:xfrm>
            <a:off x="4670761" y="2976177"/>
            <a:ext cx="1538680" cy="664254"/>
          </a:xfrm>
        </p:spPr>
        <p:txBody>
          <a:bodyPr/>
          <a:lstStyle/>
          <a:p>
            <a:r>
              <a:rPr lang="nl-BE" dirty="0"/>
              <a:t>Bundeling van theoretische inzichten, kwalitatieve bevindingen en advies in </a:t>
            </a:r>
            <a:r>
              <a:rPr lang="nl-BE" dirty="0" err="1"/>
              <a:t>ppt</a:t>
            </a:r>
            <a:endParaRPr lang="nl-BE" dirty="0"/>
          </a:p>
        </p:txBody>
      </p:sp>
      <p:sp>
        <p:nvSpPr>
          <p:cNvPr id="9" name="Text Placeholder 8"/>
          <p:cNvSpPr>
            <a:spLocks noGrp="1"/>
          </p:cNvSpPr>
          <p:nvPr>
            <p:ph type="body" sz="quarter" idx="16"/>
          </p:nvPr>
        </p:nvSpPr>
        <p:spPr/>
        <p:txBody>
          <a:bodyPr/>
          <a:lstStyle/>
          <a:p>
            <a:r>
              <a:rPr lang="nl-BE" dirty="0" err="1"/>
              <a:t>Aftoetsing</a:t>
            </a:r>
            <a:endParaRPr lang="nl-BE" dirty="0"/>
          </a:p>
        </p:txBody>
      </p:sp>
      <p:sp>
        <p:nvSpPr>
          <p:cNvPr id="10" name="Text Placeholder 9"/>
          <p:cNvSpPr>
            <a:spLocks noGrp="1"/>
          </p:cNvSpPr>
          <p:nvPr>
            <p:ph type="body" sz="quarter" idx="17"/>
          </p:nvPr>
        </p:nvSpPr>
        <p:spPr>
          <a:xfrm>
            <a:off x="6666331" y="2976177"/>
            <a:ext cx="1485970" cy="664254"/>
          </a:xfrm>
        </p:spPr>
        <p:txBody>
          <a:bodyPr/>
          <a:lstStyle/>
          <a:p>
            <a:r>
              <a:rPr lang="nl-BE" dirty="0"/>
              <a:t>Tussentijdse </a:t>
            </a:r>
            <a:r>
              <a:rPr lang="nl-BE" dirty="0" err="1"/>
              <a:t>aftoetsing</a:t>
            </a:r>
            <a:r>
              <a:rPr lang="nl-BE" dirty="0"/>
              <a:t> met relevante anderen van VCLB, Attentia &amp; </a:t>
            </a:r>
            <a:r>
              <a:rPr lang="nl-BE" dirty="0" err="1"/>
              <a:t>Flanders</a:t>
            </a:r>
            <a:r>
              <a:rPr lang="nl-BE" dirty="0"/>
              <a:t> </a:t>
            </a:r>
            <a:r>
              <a:rPr lang="nl-BE" dirty="0" err="1"/>
              <a:t>Synergy</a:t>
            </a:r>
            <a:endParaRPr lang="nl-BE" dirty="0"/>
          </a:p>
        </p:txBody>
      </p:sp>
      <p:sp>
        <p:nvSpPr>
          <p:cNvPr id="11" name="Text Placeholder 10"/>
          <p:cNvSpPr>
            <a:spLocks noGrp="1"/>
          </p:cNvSpPr>
          <p:nvPr>
            <p:ph type="body" sz="quarter" idx="18"/>
          </p:nvPr>
        </p:nvSpPr>
        <p:spPr/>
        <p:txBody>
          <a:bodyPr/>
          <a:lstStyle/>
          <a:p>
            <a:pPr algn="ctr"/>
            <a:r>
              <a:rPr lang="nl-BE" dirty="0"/>
              <a:t>Een grondige analyse-oefening waarbij we de veelheid aan verzamelde data bundelden, synthetiseerden in kernbevindingen, koppelden aan theoretische inzichten en aftoetsten bij relevante anderen (betrokkenen en experten)</a:t>
            </a:r>
          </a:p>
          <a:p>
            <a:endParaRPr lang="nl-BE" dirty="0"/>
          </a:p>
        </p:txBody>
      </p:sp>
      <p:sp>
        <p:nvSpPr>
          <p:cNvPr id="13"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2. Tussentijdse evaluatie van Vrij CLB Netwerk in verandering</a:t>
            </a:r>
            <a:br>
              <a:rPr lang="nl-BE" sz="1800" dirty="0"/>
            </a:br>
            <a:r>
              <a:rPr lang="nl-BE" sz="1800" dirty="0"/>
              <a:t>		</a:t>
            </a:r>
            <a:r>
              <a:rPr lang="nl-BE" sz="1800" dirty="0">
                <a:solidFill>
                  <a:schemeClr val="accent1"/>
                </a:solidFill>
              </a:rPr>
              <a:t>Aanpak: Verwerking en analyse</a:t>
            </a:r>
            <a:endParaRPr lang="en-BE" sz="1800" dirty="0">
              <a:solidFill>
                <a:schemeClr val="accent1"/>
              </a:solidFill>
            </a:endParaRPr>
          </a:p>
        </p:txBody>
      </p:sp>
    </p:spTree>
    <p:extLst>
      <p:ext uri="{BB962C8B-B14F-4D97-AF65-F5344CB8AC3E}">
        <p14:creationId xmlns:p14="http://schemas.microsoft.com/office/powerpoint/2010/main" val="419122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04000" y="1249752"/>
            <a:ext cx="7894089" cy="2937600"/>
          </a:xfrm>
        </p:spPr>
        <p:txBody>
          <a:bodyPr/>
          <a:lstStyle/>
          <a:p>
            <a:r>
              <a:rPr lang="nl-BE" dirty="0"/>
              <a:t>Globale vergelijking van de 5 vestigingen inzake: </a:t>
            </a:r>
          </a:p>
          <a:p>
            <a:pPr lvl="1"/>
            <a:r>
              <a:rPr lang="nl-BE" dirty="0"/>
              <a:t>Timing van verandering</a:t>
            </a:r>
          </a:p>
          <a:p>
            <a:pPr lvl="1"/>
            <a:r>
              <a:rPr lang="nl-BE" dirty="0"/>
              <a:t>Grootte van centrum</a:t>
            </a:r>
          </a:p>
          <a:p>
            <a:pPr lvl="1"/>
            <a:r>
              <a:rPr lang="nl-BE" dirty="0"/>
              <a:t>Structuur – Ontwerpkeuzes: Belangrijkste verschillen inzake ontwerpkeuzes </a:t>
            </a:r>
            <a:r>
              <a:rPr lang="nl-BE" dirty="0" err="1"/>
              <a:t>i.f.v</a:t>
            </a:r>
            <a:r>
              <a:rPr lang="nl-BE" dirty="0"/>
              <a:t>. kernprocessen</a:t>
            </a:r>
          </a:p>
          <a:p>
            <a:pPr lvl="1"/>
            <a:r>
              <a:rPr lang="nl-BE" dirty="0"/>
              <a:t>Teamondersteuning – Ondersteuning van directie</a:t>
            </a:r>
          </a:p>
          <a:p>
            <a:pPr lvl="1"/>
            <a:r>
              <a:rPr lang="nl-BE" dirty="0"/>
              <a:t>Veranderteam</a:t>
            </a:r>
          </a:p>
        </p:txBody>
      </p:sp>
      <p:pic>
        <p:nvPicPr>
          <p:cNvPr id="4" name="Picture 3">
            <a:extLst>
              <a:ext uri="{FF2B5EF4-FFF2-40B4-BE49-F238E27FC236}">
                <a16:creationId xmlns:a16="http://schemas.microsoft.com/office/drawing/2014/main" id="{F4D9C6B7-7D4D-4C34-95D6-6CD033EA6B52}"/>
              </a:ext>
            </a:extLst>
          </p:cNvPr>
          <p:cNvPicPr>
            <a:picLocks noChangeAspect="1"/>
          </p:cNvPicPr>
          <p:nvPr/>
        </p:nvPicPr>
        <p:blipFill>
          <a:blip r:embed="rId3">
            <a:duotone>
              <a:schemeClr val="accent4">
                <a:shade val="45000"/>
                <a:satMod val="135000"/>
              </a:schemeClr>
              <a:prstClr val="white"/>
            </a:duotone>
          </a:blip>
          <a:stretch>
            <a:fillRect/>
          </a:stretch>
        </p:blipFill>
        <p:spPr>
          <a:xfrm>
            <a:off x="8196028" y="162576"/>
            <a:ext cx="838731" cy="838731"/>
          </a:xfrm>
          <a:prstGeom prst="rect">
            <a:avLst/>
          </a:prstGeom>
        </p:spPr>
      </p:pic>
      <p:sp>
        <p:nvSpPr>
          <p:cNvPr id="6"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Wie?  Centra Maasland – Aarschot - Ninove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184703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509261" y="1438178"/>
            <a:ext cx="4525497"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7" name="Striped Right Arrow 6"/>
          <p:cNvSpPr/>
          <p:nvPr/>
        </p:nvSpPr>
        <p:spPr>
          <a:xfrm>
            <a:off x="629594" y="2519735"/>
            <a:ext cx="8405165"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8" name="Striped Right Arrow 7"/>
          <p:cNvSpPr/>
          <p:nvPr/>
        </p:nvSpPr>
        <p:spPr>
          <a:xfrm>
            <a:off x="2569428" y="3581952"/>
            <a:ext cx="6465331" cy="985250"/>
          </a:xfrm>
          <a:prstGeom prst="stripedRightArrow">
            <a:avLst/>
          </a:prstGeom>
          <a:solidFill>
            <a:schemeClr val="bg2">
              <a:lumMod val="9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TextBox 8"/>
          <p:cNvSpPr txBox="1"/>
          <p:nvPr/>
        </p:nvSpPr>
        <p:spPr>
          <a:xfrm>
            <a:off x="327267" y="1201783"/>
            <a:ext cx="6046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424357"/>
                </a:solidFill>
                <a:effectLst/>
                <a:uLnTx/>
                <a:uFillTx/>
                <a:latin typeface="Trebuchet MS"/>
                <a:ea typeface="+mn-ea"/>
                <a:cs typeface="+mn-cs"/>
              </a:rPr>
              <a:t>09/’14</a:t>
            </a:r>
          </a:p>
        </p:txBody>
      </p:sp>
      <p:sp>
        <p:nvSpPr>
          <p:cNvPr id="10" name="TextBox 9"/>
          <p:cNvSpPr txBox="1"/>
          <p:nvPr/>
        </p:nvSpPr>
        <p:spPr>
          <a:xfrm>
            <a:off x="8522033" y="1206137"/>
            <a:ext cx="6046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424357"/>
                </a:solidFill>
                <a:effectLst/>
                <a:uLnTx/>
                <a:uFillTx/>
                <a:latin typeface="Trebuchet MS"/>
                <a:ea typeface="+mn-ea"/>
                <a:cs typeface="+mn-cs"/>
              </a:rPr>
              <a:t>09/’18</a:t>
            </a:r>
          </a:p>
        </p:txBody>
      </p:sp>
      <p:sp>
        <p:nvSpPr>
          <p:cNvPr id="11" name="TextBox 10"/>
          <p:cNvSpPr txBox="1"/>
          <p:nvPr/>
        </p:nvSpPr>
        <p:spPr>
          <a:xfrm>
            <a:off x="4206935" y="1206137"/>
            <a:ext cx="6046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424357"/>
                </a:solidFill>
                <a:effectLst/>
                <a:uLnTx/>
                <a:uFillTx/>
                <a:latin typeface="Trebuchet MS"/>
                <a:ea typeface="+mn-ea"/>
                <a:cs typeface="+mn-cs"/>
              </a:rPr>
              <a:t>09/’16</a:t>
            </a:r>
          </a:p>
        </p:txBody>
      </p:sp>
      <p:sp>
        <p:nvSpPr>
          <p:cNvPr id="12" name="TextBox 11"/>
          <p:cNvSpPr txBox="1"/>
          <p:nvPr/>
        </p:nvSpPr>
        <p:spPr>
          <a:xfrm>
            <a:off x="2267101" y="1206137"/>
            <a:ext cx="6046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424357"/>
                </a:solidFill>
                <a:effectLst/>
                <a:uLnTx/>
                <a:uFillTx/>
                <a:latin typeface="Trebuchet MS"/>
                <a:ea typeface="+mn-ea"/>
                <a:cs typeface="+mn-cs"/>
              </a:rPr>
              <a:t>09/’15</a:t>
            </a:r>
          </a:p>
        </p:txBody>
      </p:sp>
      <p:sp>
        <p:nvSpPr>
          <p:cNvPr id="13" name="TextBox 12"/>
          <p:cNvSpPr txBox="1"/>
          <p:nvPr/>
        </p:nvSpPr>
        <p:spPr>
          <a:xfrm>
            <a:off x="6364484" y="1206137"/>
            <a:ext cx="6046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424357"/>
                </a:solidFill>
                <a:effectLst/>
                <a:uLnTx/>
                <a:uFillTx/>
                <a:latin typeface="Trebuchet MS"/>
                <a:ea typeface="+mn-ea"/>
                <a:cs typeface="+mn-cs"/>
              </a:rPr>
              <a:t>09/’17</a:t>
            </a:r>
          </a:p>
        </p:txBody>
      </p:sp>
      <p:cxnSp>
        <p:nvCxnSpPr>
          <p:cNvPr id="15" name="Straight Arrow Connector 14"/>
          <p:cNvCxnSpPr/>
          <p:nvPr/>
        </p:nvCxnSpPr>
        <p:spPr>
          <a:xfrm>
            <a:off x="78377" y="1105989"/>
            <a:ext cx="90483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9" idx="0"/>
          </p:cNvCxnSpPr>
          <p:nvPr/>
        </p:nvCxnSpPr>
        <p:spPr>
          <a:xfrm>
            <a:off x="629593" y="1001307"/>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69427" y="1023063"/>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09261" y="987702"/>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824359" y="1008373"/>
            <a:ext cx="1" cy="200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669372" y="997918"/>
            <a:ext cx="1" cy="200476"/>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4509262" y="1727228"/>
            <a:ext cx="2160111" cy="203575"/>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FFFFFF"/>
                </a:solidFill>
                <a:effectLst/>
                <a:uLnTx/>
                <a:uFillTx/>
                <a:latin typeface="Trebuchet MS"/>
                <a:ea typeface="+mn-ea"/>
                <a:cs typeface="+mn-cs"/>
              </a:rPr>
              <a:t>Verandertraject met koepel &amp; FS</a:t>
            </a:r>
          </a:p>
        </p:txBody>
      </p:sp>
      <p:sp>
        <p:nvSpPr>
          <p:cNvPr id="23" name="Rectangle 22"/>
          <p:cNvSpPr/>
          <p:nvPr/>
        </p:nvSpPr>
        <p:spPr>
          <a:xfrm>
            <a:off x="634347" y="2823702"/>
            <a:ext cx="3874915" cy="188658"/>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Trebuchet MS"/>
                <a:ea typeface="+mn-ea"/>
                <a:cs typeface="+mn-cs"/>
              </a:rPr>
              <a:t>Verandertraject met koepel &amp; FS</a:t>
            </a:r>
          </a:p>
        </p:txBody>
      </p:sp>
      <p:sp>
        <p:nvSpPr>
          <p:cNvPr id="24" name="Rectangle 23"/>
          <p:cNvSpPr/>
          <p:nvPr/>
        </p:nvSpPr>
        <p:spPr>
          <a:xfrm>
            <a:off x="2571804" y="3880251"/>
            <a:ext cx="4097568" cy="188658"/>
          </a:xfrm>
          <a:prstGeom prst="rect">
            <a:avLst/>
          </a:prstGeom>
          <a:solidFill>
            <a:schemeClr val="tx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Trebuchet MS"/>
                <a:ea typeface="+mn-ea"/>
                <a:cs typeface="+mn-cs"/>
              </a:rPr>
              <a:t>Verandertraject met koepel &amp; FS</a:t>
            </a:r>
          </a:p>
        </p:txBody>
      </p:sp>
      <p:cxnSp>
        <p:nvCxnSpPr>
          <p:cNvPr id="26" name="Straight Connector 25"/>
          <p:cNvCxnSpPr/>
          <p:nvPr/>
        </p:nvCxnSpPr>
        <p:spPr>
          <a:xfrm flipH="1">
            <a:off x="6669372" y="1576251"/>
            <a:ext cx="1" cy="705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520931" y="2659662"/>
            <a:ext cx="1" cy="705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669373" y="3716211"/>
            <a:ext cx="1" cy="705395"/>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73833" y="2278503"/>
            <a:ext cx="2077813" cy="253916"/>
          </a:xfrm>
          <a:prstGeom prst="rect">
            <a:avLst/>
          </a:prstGeom>
          <a:noFill/>
          <a:ln w="28575">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EE7203"/>
                </a:solidFill>
                <a:effectLst/>
                <a:uLnTx/>
                <a:uFillTx/>
                <a:latin typeface="Trebuchet MS"/>
                <a:ea typeface="+mn-ea"/>
                <a:cs typeface="+mn-cs"/>
              </a:rPr>
              <a:t>Sprong naar nieuwe organisatie</a:t>
            </a:r>
          </a:p>
        </p:txBody>
      </p:sp>
      <p:sp>
        <p:nvSpPr>
          <p:cNvPr id="30" name="TextBox 29"/>
          <p:cNvSpPr txBox="1"/>
          <p:nvPr/>
        </p:nvSpPr>
        <p:spPr>
          <a:xfrm>
            <a:off x="3482025" y="3370423"/>
            <a:ext cx="2077813" cy="253916"/>
          </a:xfrm>
          <a:prstGeom prst="rect">
            <a:avLst/>
          </a:prstGeom>
          <a:noFill/>
          <a:ln w="28575">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EE7203"/>
                </a:solidFill>
                <a:effectLst/>
                <a:uLnTx/>
                <a:uFillTx/>
                <a:latin typeface="Trebuchet MS"/>
                <a:ea typeface="+mn-ea"/>
                <a:cs typeface="+mn-cs"/>
              </a:rPr>
              <a:t>Sprong naar nieuwe organisatie</a:t>
            </a:r>
          </a:p>
        </p:txBody>
      </p:sp>
      <p:sp>
        <p:nvSpPr>
          <p:cNvPr id="31" name="TextBox 30"/>
          <p:cNvSpPr txBox="1"/>
          <p:nvPr/>
        </p:nvSpPr>
        <p:spPr>
          <a:xfrm>
            <a:off x="5673832" y="4444347"/>
            <a:ext cx="2077813" cy="253916"/>
          </a:xfrm>
          <a:prstGeom prst="rect">
            <a:avLst/>
          </a:prstGeom>
          <a:solidFill>
            <a:schemeClr val="bg2"/>
          </a:solidFill>
          <a:ln w="28575">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EE7203"/>
                </a:solidFill>
                <a:effectLst/>
                <a:uLnTx/>
                <a:uFillTx/>
                <a:latin typeface="Trebuchet MS"/>
                <a:ea typeface="+mn-ea"/>
                <a:cs typeface="+mn-cs"/>
              </a:rPr>
              <a:t>Sprong naar nieuwe organisatie</a:t>
            </a:r>
          </a:p>
        </p:txBody>
      </p:sp>
      <p:cxnSp>
        <p:nvCxnSpPr>
          <p:cNvPr id="32" name="Straight Connector 31"/>
          <p:cNvCxnSpPr/>
          <p:nvPr/>
        </p:nvCxnSpPr>
        <p:spPr>
          <a:xfrm flipH="1">
            <a:off x="7751645" y="3716210"/>
            <a:ext cx="3" cy="110490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512363" y="4833613"/>
            <a:ext cx="2478564" cy="253916"/>
          </a:xfrm>
          <a:prstGeom prst="rect">
            <a:avLst/>
          </a:prstGeom>
          <a:solidFill>
            <a:schemeClr val="bg2"/>
          </a:solidFill>
          <a:ln w="28575">
            <a:solidFill>
              <a:schemeClr val="accent4"/>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008389"/>
                </a:solidFill>
                <a:effectLst/>
                <a:uLnTx/>
                <a:uFillTx/>
                <a:latin typeface="Trebuchet MS"/>
                <a:ea typeface="+mn-ea"/>
                <a:cs typeface="+mn-cs"/>
              </a:rPr>
              <a:t>01/’18: Eigen evaluatie en bijsturing</a:t>
            </a:r>
          </a:p>
        </p:txBody>
      </p:sp>
      <p:cxnSp>
        <p:nvCxnSpPr>
          <p:cNvPr id="35" name="Straight Connector 34"/>
          <p:cNvCxnSpPr/>
          <p:nvPr/>
        </p:nvCxnSpPr>
        <p:spPr>
          <a:xfrm flipH="1">
            <a:off x="8091978" y="997918"/>
            <a:ext cx="1" cy="364625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643750" y="1719689"/>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1</a:t>
            </a:r>
            <a:r>
              <a:rPr kumimoji="0" lang="nl-BE" sz="1100" b="0" i="0" u="none" strike="noStrike" kern="1200" cap="none" spc="0" normalizeH="0" baseline="30000" noProof="0" dirty="0">
                <a:ln>
                  <a:noFill/>
                </a:ln>
                <a:solidFill>
                  <a:srgbClr val="EE7203"/>
                </a:solidFill>
                <a:effectLst/>
                <a:uLnTx/>
                <a:uFillTx/>
                <a:latin typeface="Trebuchet MS"/>
                <a:ea typeface="+mn-ea"/>
                <a:cs typeface="+mn-cs"/>
              </a:rPr>
              <a:t>e</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 schooljaar – nieuwe werking</a:t>
            </a:r>
          </a:p>
        </p:txBody>
      </p:sp>
      <p:sp>
        <p:nvSpPr>
          <p:cNvPr id="38" name="Rectangle 37"/>
          <p:cNvSpPr/>
          <p:nvPr/>
        </p:nvSpPr>
        <p:spPr>
          <a:xfrm>
            <a:off x="4540092" y="2811609"/>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1</a:t>
            </a:r>
            <a:r>
              <a:rPr kumimoji="0" lang="nl-BE" sz="1100" b="0" i="0" u="none" strike="noStrike" kern="1200" cap="none" spc="0" normalizeH="0" baseline="30000" noProof="0" dirty="0">
                <a:ln>
                  <a:noFill/>
                </a:ln>
                <a:solidFill>
                  <a:srgbClr val="EE7203"/>
                </a:solidFill>
                <a:effectLst/>
                <a:uLnTx/>
                <a:uFillTx/>
                <a:latin typeface="Trebuchet MS"/>
                <a:ea typeface="+mn-ea"/>
                <a:cs typeface="+mn-cs"/>
              </a:rPr>
              <a:t>e</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 schooljaar – nieuwe werking</a:t>
            </a:r>
          </a:p>
        </p:txBody>
      </p:sp>
      <p:sp>
        <p:nvSpPr>
          <p:cNvPr id="41" name="Rectangle 40"/>
          <p:cNvSpPr/>
          <p:nvPr/>
        </p:nvSpPr>
        <p:spPr>
          <a:xfrm>
            <a:off x="6655073" y="2815851"/>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2</a:t>
            </a:r>
            <a:r>
              <a:rPr kumimoji="0" lang="nl-BE" sz="1100" b="0" i="0" u="none" strike="noStrike" kern="1200" cap="none" spc="0" normalizeH="0" baseline="30000" noProof="0" dirty="0">
                <a:ln>
                  <a:noFill/>
                </a:ln>
                <a:solidFill>
                  <a:srgbClr val="EE7203"/>
                </a:solidFill>
                <a:effectLst/>
                <a:uLnTx/>
                <a:uFillTx/>
                <a:latin typeface="Trebuchet MS"/>
                <a:ea typeface="+mn-ea"/>
                <a:cs typeface="+mn-cs"/>
              </a:rPr>
              <a:t>e</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 schooljaar – nieuwe werking</a:t>
            </a:r>
          </a:p>
        </p:txBody>
      </p:sp>
      <p:sp>
        <p:nvSpPr>
          <p:cNvPr id="42" name="Rectangle 41"/>
          <p:cNvSpPr/>
          <p:nvPr/>
        </p:nvSpPr>
        <p:spPr>
          <a:xfrm>
            <a:off x="6662479" y="3869088"/>
            <a:ext cx="2160111" cy="203575"/>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1</a:t>
            </a:r>
            <a:r>
              <a:rPr kumimoji="0" lang="nl-BE" sz="1100" b="0" i="0" u="none" strike="noStrike" kern="1200" cap="none" spc="0" normalizeH="0" baseline="30000" noProof="0" dirty="0">
                <a:ln>
                  <a:noFill/>
                </a:ln>
                <a:solidFill>
                  <a:srgbClr val="EE7203"/>
                </a:solidFill>
                <a:effectLst/>
                <a:uLnTx/>
                <a:uFillTx/>
                <a:latin typeface="Trebuchet MS"/>
                <a:ea typeface="+mn-ea"/>
                <a:cs typeface="+mn-cs"/>
              </a:rPr>
              <a:t>e</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 schooljaar – nieuwe werking</a:t>
            </a:r>
          </a:p>
        </p:txBody>
      </p:sp>
      <p:sp>
        <p:nvSpPr>
          <p:cNvPr id="37" name="TextBox 36"/>
          <p:cNvSpPr txBox="1"/>
          <p:nvPr/>
        </p:nvSpPr>
        <p:spPr>
          <a:xfrm rot="16200000">
            <a:off x="6428063" y="2885399"/>
            <a:ext cx="2997937" cy="253916"/>
          </a:xfrm>
          <a:prstGeom prst="rect">
            <a:avLst/>
          </a:prstGeom>
          <a:solidFill>
            <a:schemeClr val="bg2"/>
          </a:solidFill>
          <a:ln w="28575">
            <a:solidFill>
              <a:schemeClr val="accent2"/>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8E959E"/>
                </a:solidFill>
                <a:effectLst/>
                <a:uLnTx/>
                <a:uFillTx/>
                <a:latin typeface="Trebuchet MS"/>
                <a:ea typeface="+mn-ea"/>
                <a:cs typeface="+mn-cs"/>
              </a:rPr>
              <a:t>05-06/’18: Piloot-proces analyse FS &amp; Attentia</a:t>
            </a:r>
          </a:p>
        </p:txBody>
      </p:sp>
      <p:sp>
        <p:nvSpPr>
          <p:cNvPr id="3" name="Rectangle 2"/>
          <p:cNvSpPr/>
          <p:nvPr/>
        </p:nvSpPr>
        <p:spPr>
          <a:xfrm rot="16200000">
            <a:off x="-146930" y="1711369"/>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VCLB Maasland</a:t>
            </a:r>
          </a:p>
        </p:txBody>
      </p:sp>
      <p:sp>
        <p:nvSpPr>
          <p:cNvPr id="39" name="Rectangle 38"/>
          <p:cNvSpPr/>
          <p:nvPr/>
        </p:nvSpPr>
        <p:spPr>
          <a:xfrm rot="16200000">
            <a:off x="-146931" y="2800463"/>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VCLB Aarschot</a:t>
            </a:r>
          </a:p>
        </p:txBody>
      </p:sp>
      <p:sp>
        <p:nvSpPr>
          <p:cNvPr id="43" name="Rectangle 42"/>
          <p:cNvSpPr/>
          <p:nvPr/>
        </p:nvSpPr>
        <p:spPr>
          <a:xfrm rot="16200000">
            <a:off x="-146932" y="3889557"/>
            <a:ext cx="874404" cy="423789"/>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VCLB Ninove</a:t>
            </a:r>
          </a:p>
        </p:txBody>
      </p:sp>
      <p:sp>
        <p:nvSpPr>
          <p:cNvPr id="45"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Wie?  Centra Maasland – Aarschot - Ninove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395929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CF4187B-4D5B-D048-9931-F4EE45D46D2F}"/>
              </a:ext>
            </a:extLst>
          </p:cNvPr>
          <p:cNvGraphicFramePr>
            <a:graphicFrameLocks noGrp="1"/>
          </p:cNvGraphicFramePr>
          <p:nvPr>
            <p:extLst/>
          </p:nvPr>
        </p:nvGraphicFramePr>
        <p:xfrm>
          <a:off x="280157" y="1312885"/>
          <a:ext cx="8608424" cy="3275202"/>
        </p:xfrm>
        <a:graphic>
          <a:graphicData uri="http://schemas.openxmlformats.org/drawingml/2006/table">
            <a:tbl>
              <a:tblPr firstRow="1" bandRow="1">
                <a:tableStyleId>{5A111915-BE36-4E01-A7E5-04B1672EAD32}</a:tableStyleId>
              </a:tblPr>
              <a:tblGrid>
                <a:gridCol w="1541417">
                  <a:extLst>
                    <a:ext uri="{9D8B030D-6E8A-4147-A177-3AD203B41FA5}">
                      <a16:colId xmlns:a16="http://schemas.microsoft.com/office/drawing/2014/main" val="522510892"/>
                    </a:ext>
                  </a:extLst>
                </a:gridCol>
                <a:gridCol w="2410792">
                  <a:extLst>
                    <a:ext uri="{9D8B030D-6E8A-4147-A177-3AD203B41FA5}">
                      <a16:colId xmlns:a16="http://schemas.microsoft.com/office/drawing/2014/main" val="3490483043"/>
                    </a:ext>
                  </a:extLst>
                </a:gridCol>
                <a:gridCol w="2300546">
                  <a:extLst>
                    <a:ext uri="{9D8B030D-6E8A-4147-A177-3AD203B41FA5}">
                      <a16:colId xmlns:a16="http://schemas.microsoft.com/office/drawing/2014/main" val="1057097694"/>
                    </a:ext>
                  </a:extLst>
                </a:gridCol>
                <a:gridCol w="2355669">
                  <a:extLst>
                    <a:ext uri="{9D8B030D-6E8A-4147-A177-3AD203B41FA5}">
                      <a16:colId xmlns:a16="http://schemas.microsoft.com/office/drawing/2014/main" val="2711080263"/>
                    </a:ext>
                  </a:extLst>
                </a:gridCol>
              </a:tblGrid>
              <a:tr h="251229">
                <a:tc>
                  <a:txBody>
                    <a:bodyPr/>
                    <a:lstStyle/>
                    <a:p>
                      <a:pPr algn="ctr"/>
                      <a:endParaRPr lang="nl-NL" sz="1200" b="1" dirty="0">
                        <a:solidFill>
                          <a:schemeClr val="bg2"/>
                        </a:solidFill>
                      </a:endParaRPr>
                    </a:p>
                  </a:txBody>
                  <a:tcPr>
                    <a:solidFill>
                      <a:schemeClr val="bg1">
                        <a:lumMod val="60000"/>
                        <a:lumOff val="40000"/>
                      </a:schemeClr>
                    </a:solidFill>
                  </a:tcPr>
                </a:tc>
                <a:tc>
                  <a:txBody>
                    <a:bodyPr/>
                    <a:lstStyle/>
                    <a:p>
                      <a:pPr algn="ctr"/>
                      <a:r>
                        <a:rPr lang="nl-NL" sz="1200" dirty="0">
                          <a:solidFill>
                            <a:schemeClr val="accent1"/>
                          </a:solidFill>
                        </a:rPr>
                        <a:t>Maasland</a:t>
                      </a:r>
                    </a:p>
                  </a:txBody>
                  <a:tcPr>
                    <a:solidFill>
                      <a:schemeClr val="bg1">
                        <a:lumMod val="60000"/>
                        <a:lumOff val="40000"/>
                      </a:schemeClr>
                    </a:solidFill>
                  </a:tcPr>
                </a:tc>
                <a:tc>
                  <a:txBody>
                    <a:bodyPr/>
                    <a:lstStyle/>
                    <a:p>
                      <a:pPr algn="ctr"/>
                      <a:r>
                        <a:rPr lang="nl-NL" sz="1200" dirty="0">
                          <a:solidFill>
                            <a:schemeClr val="accent1"/>
                          </a:solidFill>
                        </a:rPr>
                        <a:t>Aarschot</a:t>
                      </a:r>
                    </a:p>
                  </a:txBody>
                  <a:tcPr>
                    <a:solidFill>
                      <a:schemeClr val="bg1">
                        <a:lumMod val="60000"/>
                        <a:lumOff val="40000"/>
                      </a:schemeClr>
                    </a:solidFill>
                  </a:tcPr>
                </a:tc>
                <a:tc>
                  <a:txBody>
                    <a:bodyPr/>
                    <a:lstStyle/>
                    <a:p>
                      <a:pPr algn="ctr"/>
                      <a:r>
                        <a:rPr lang="nl-NL" sz="1200" dirty="0">
                          <a:solidFill>
                            <a:schemeClr val="accent1"/>
                          </a:solidFill>
                        </a:rPr>
                        <a:t>Ninove</a:t>
                      </a:r>
                    </a:p>
                  </a:txBody>
                  <a:tcPr>
                    <a:solidFill>
                      <a:schemeClr val="bg1">
                        <a:lumMod val="60000"/>
                        <a:lumOff val="40000"/>
                      </a:schemeClr>
                    </a:solidFill>
                  </a:tcPr>
                </a:tc>
                <a:extLst>
                  <a:ext uri="{0D108BD9-81ED-4DB2-BD59-A6C34878D82A}">
                    <a16:rowId xmlns:a16="http://schemas.microsoft.com/office/drawing/2014/main" val="1302135234"/>
                  </a:ext>
                </a:extLst>
              </a:tr>
              <a:tr h="816495">
                <a:tc>
                  <a:txBody>
                    <a:bodyPr/>
                    <a:lstStyle/>
                    <a:p>
                      <a:r>
                        <a:rPr lang="nl-NL" sz="1050" b="1" dirty="0"/>
                        <a:t>Grootte?</a:t>
                      </a:r>
                    </a:p>
                  </a:txBody>
                  <a:tcPr>
                    <a:solidFill>
                      <a:schemeClr val="bg1">
                        <a:lumMod val="60000"/>
                        <a:lumOff val="40000"/>
                      </a:schemeClr>
                    </a:solidFill>
                  </a:tcPr>
                </a:tc>
                <a:tc>
                  <a:txBody>
                    <a:bodyPr/>
                    <a:lstStyle/>
                    <a:p>
                      <a:pPr algn="ctr"/>
                      <a:r>
                        <a:rPr lang="nl-NL" sz="1050" dirty="0"/>
                        <a:t>50-55 medewerkers, 40 VTE</a:t>
                      </a:r>
                    </a:p>
                    <a:p>
                      <a:pPr algn="ctr"/>
                      <a:r>
                        <a:rPr lang="nl-NL" sz="1050" dirty="0"/>
                        <a:t>2 vestigingen: Maasmechelen (60%) en Maaseik (40%)</a:t>
                      </a:r>
                    </a:p>
                  </a:txBody>
                  <a:tcPr/>
                </a:tc>
                <a:tc>
                  <a:txBody>
                    <a:bodyPr/>
                    <a:lstStyle/>
                    <a:p>
                      <a:pPr algn="ctr"/>
                      <a:r>
                        <a:rPr lang="nl-NL" sz="1050" dirty="0"/>
                        <a:t>27 medewerkers, </a:t>
                      </a:r>
                    </a:p>
                    <a:p>
                      <a:pPr algn="ctr"/>
                      <a:r>
                        <a:rPr lang="nl-NL" sz="1050" dirty="0"/>
                        <a:t>18 VTE</a:t>
                      </a:r>
                    </a:p>
                    <a:p>
                      <a:pPr algn="ctr"/>
                      <a:endParaRPr lang="nl-NL" sz="105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050" dirty="0"/>
                        <a:t>42 medewerkers, 29 VTE</a:t>
                      </a:r>
                    </a:p>
                    <a:p>
                      <a:pPr algn="ctr"/>
                      <a:r>
                        <a:rPr lang="nl-NL" sz="1050" dirty="0"/>
                        <a:t>2 vestigingen met 3 multidisciplinaire regioteams: Ninove (Team </a:t>
                      </a:r>
                      <a:r>
                        <a:rPr lang="nl-NL" sz="1050" dirty="0" err="1"/>
                        <a:t>Deni</a:t>
                      </a:r>
                      <a:r>
                        <a:rPr lang="nl-NL" sz="1050" dirty="0"/>
                        <a:t> en </a:t>
                      </a:r>
                      <a:r>
                        <a:rPr lang="nl-NL" sz="1050" dirty="0" err="1"/>
                        <a:t>Pajot</a:t>
                      </a:r>
                      <a:r>
                        <a:rPr lang="nl-NL" sz="1050" dirty="0"/>
                        <a:t>) en Geraardsbergen</a:t>
                      </a:r>
                    </a:p>
                  </a:txBody>
                  <a:tcPr/>
                </a:tc>
                <a:extLst>
                  <a:ext uri="{0D108BD9-81ED-4DB2-BD59-A6C34878D82A}">
                    <a16:rowId xmlns:a16="http://schemas.microsoft.com/office/drawing/2014/main" val="3650986996"/>
                  </a:ext>
                </a:extLst>
              </a:tr>
              <a:tr h="806322">
                <a:tc>
                  <a:txBody>
                    <a:bodyPr/>
                    <a:lstStyle/>
                    <a:p>
                      <a:r>
                        <a:rPr lang="nl-NL" sz="1050" b="1" dirty="0"/>
                        <a:t>Structuur? (ontwerpkeuzes)</a:t>
                      </a:r>
                    </a:p>
                  </a:txBody>
                  <a:tcPr>
                    <a:solidFill>
                      <a:schemeClr val="bg1">
                        <a:lumMod val="60000"/>
                        <a:lumOff val="40000"/>
                      </a:schemeClr>
                    </a:solidFill>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a:t>
                      </a:r>
                      <a:r>
                        <a:rPr lang="nl-NL" sz="1050" dirty="0">
                          <a:solidFill>
                            <a:schemeClr val="accent1"/>
                          </a:solidFill>
                        </a:rPr>
                        <a:t>olgens KP, knip in KP </a:t>
                      </a:r>
                      <a:r>
                        <a:rPr lang="nl-NL" sz="1050" b="1" u="sng" dirty="0">
                          <a:solidFill>
                            <a:schemeClr val="accent1"/>
                          </a:solidFill>
                        </a:rPr>
                        <a:t>tussen</a:t>
                      </a:r>
                      <a:r>
                        <a:rPr lang="nl-NL" sz="1050" dirty="0">
                          <a:solidFill>
                            <a:schemeClr val="accent1"/>
                          </a:solidFill>
                        </a:rPr>
                        <a:t> teams</a:t>
                      </a:r>
                    </a:p>
                  </a:txBody>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a:t>
                      </a:r>
                      <a:r>
                        <a:rPr lang="nl-NL" sz="1050" dirty="0">
                          <a:solidFill>
                            <a:schemeClr val="accent1"/>
                          </a:solidFill>
                        </a:rPr>
                        <a:t>olgens KP, knip in KP </a:t>
                      </a:r>
                      <a:r>
                        <a:rPr lang="nl-NL" sz="1050" b="1" u="sng" dirty="0">
                          <a:solidFill>
                            <a:schemeClr val="accent1"/>
                          </a:solidFill>
                        </a:rPr>
                        <a:t>tussen</a:t>
                      </a:r>
                      <a:r>
                        <a:rPr lang="nl-NL" sz="1050" dirty="0">
                          <a:solidFill>
                            <a:schemeClr val="accent1"/>
                          </a:solidFill>
                        </a:rPr>
                        <a:t> teams</a:t>
                      </a:r>
                    </a:p>
                    <a:p>
                      <a:pPr marL="171450" indent="-171450">
                        <a:buFont typeface="Arial" panose="020B0604020202020204" pitchFamily="34" charset="0"/>
                        <a:buChar char="•"/>
                      </a:pPr>
                      <a:r>
                        <a:rPr lang="nl-NL" sz="1050" dirty="0"/>
                        <a:t>Leden</a:t>
                      </a:r>
                      <a:r>
                        <a:rPr lang="nl-NL" sz="1050" baseline="0" dirty="0"/>
                        <a:t> KP7 maken ook deel uit van KP3 en KP4</a:t>
                      </a:r>
                      <a:endParaRPr lang="nl-NL" sz="1050" dirty="0"/>
                    </a:p>
                  </a:txBody>
                  <a:tcPr/>
                </a:tc>
                <a:tc>
                  <a:txBody>
                    <a:bodyPr/>
                    <a:lstStyle/>
                    <a:p>
                      <a:pPr marL="0" indent="0">
                        <a:buFont typeface="Arial" panose="020B0604020202020204" pitchFamily="34" charset="0"/>
                        <a:buNone/>
                      </a:pPr>
                      <a:r>
                        <a:rPr lang="nl-NL" sz="1050" dirty="0">
                          <a:solidFill>
                            <a:schemeClr val="accent1"/>
                          </a:solidFill>
                        </a:rPr>
                        <a:t>Teams</a:t>
                      </a:r>
                      <a:r>
                        <a:rPr lang="nl-NL" sz="1050" baseline="0" dirty="0">
                          <a:solidFill>
                            <a:schemeClr val="accent1"/>
                          </a:solidFill>
                        </a:rPr>
                        <a:t> volgens regio, knip in KP </a:t>
                      </a:r>
                      <a:r>
                        <a:rPr lang="nl-NL" sz="1050" b="1" u="sng" baseline="0" dirty="0">
                          <a:solidFill>
                            <a:schemeClr val="accent1"/>
                          </a:solidFill>
                        </a:rPr>
                        <a:t>binnen</a:t>
                      </a:r>
                      <a:r>
                        <a:rPr lang="nl-NL" sz="1050" baseline="0" dirty="0">
                          <a:solidFill>
                            <a:schemeClr val="accent1"/>
                          </a:solidFill>
                        </a:rPr>
                        <a:t> teams</a:t>
                      </a:r>
                      <a:endParaRPr lang="nl-NL" sz="1050" dirty="0">
                        <a:solidFill>
                          <a:schemeClr val="accent1"/>
                        </a:solidFill>
                      </a:endParaRPr>
                    </a:p>
                  </a:txBody>
                  <a:tcPr/>
                </a:tc>
                <a:extLst>
                  <a:ext uri="{0D108BD9-81ED-4DB2-BD59-A6C34878D82A}">
                    <a16:rowId xmlns:a16="http://schemas.microsoft.com/office/drawing/2014/main" val="1002113272"/>
                  </a:ext>
                </a:extLst>
              </a:tr>
              <a:tr h="863415">
                <a:tc>
                  <a:txBody>
                    <a:bodyPr/>
                    <a:lstStyle/>
                    <a:p>
                      <a:r>
                        <a:rPr lang="nl-NL" sz="1050" b="1" dirty="0"/>
                        <a:t>Teamondersteuning?</a:t>
                      </a:r>
                    </a:p>
                    <a:p>
                      <a:r>
                        <a:rPr lang="nl-NL" sz="1050" b="1" dirty="0"/>
                        <a:t>Ondersteuning</a:t>
                      </a:r>
                      <a:r>
                        <a:rPr lang="nl-NL" sz="1050" b="1" baseline="0" dirty="0"/>
                        <a:t> directie</a:t>
                      </a:r>
                      <a:r>
                        <a:rPr lang="nl-NL" sz="1050" b="1" dirty="0"/>
                        <a:t>? </a:t>
                      </a:r>
                    </a:p>
                  </a:txBody>
                  <a:tcPr>
                    <a:solidFill>
                      <a:schemeClr val="bg1">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050" b="1" dirty="0"/>
                        <a:t>Teamafgevaardigden</a:t>
                      </a:r>
                      <a:r>
                        <a:rPr lang="nl-NL" sz="1050" dirty="0"/>
                        <a:t> (geen officiële rol, rol verschilt per team), zitten in het afstemmingsoverleg met dir.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050" b="1" dirty="0"/>
                        <a:t>Externe teamcoach Maura Melis</a:t>
                      </a:r>
                    </a:p>
                  </a:txBody>
                  <a:tcPr/>
                </a:tc>
                <a:tc>
                  <a:txBody>
                    <a:bodyPr/>
                    <a:lstStyle/>
                    <a:p>
                      <a:r>
                        <a:rPr lang="nl-NL" sz="1050" b="1" dirty="0"/>
                        <a:t>Teamvoorzitter</a:t>
                      </a:r>
                      <a:r>
                        <a:rPr lang="nl-NL" sz="1050" dirty="0"/>
                        <a:t> (wisselend per trimester of week; rol mbt teamoverleg)</a:t>
                      </a:r>
                    </a:p>
                    <a:p>
                      <a:r>
                        <a:rPr lang="nl-NL" sz="1050" dirty="0"/>
                        <a:t>Opstart </a:t>
                      </a:r>
                      <a:r>
                        <a:rPr lang="nl-NL" sz="1050" dirty="0" err="1"/>
                        <a:t>teamoverschrijdend</a:t>
                      </a:r>
                      <a:r>
                        <a:rPr lang="nl-NL" sz="1050" dirty="0"/>
                        <a:t> overleg</a:t>
                      </a:r>
                    </a:p>
                  </a:txBody>
                  <a:tcPr/>
                </a:tc>
                <a:tc>
                  <a:txBody>
                    <a:bodyPr/>
                    <a:lstStyle/>
                    <a:p>
                      <a:r>
                        <a:rPr lang="nl-NL" sz="1050" dirty="0"/>
                        <a:t>3 </a:t>
                      </a:r>
                      <a:r>
                        <a:rPr lang="nl-NL" sz="1050" b="1" dirty="0"/>
                        <a:t>teamcoaches</a:t>
                      </a:r>
                      <a:r>
                        <a:rPr lang="nl-NL" sz="1050" dirty="0"/>
                        <a:t> (rolinvulling verschilt per team) + </a:t>
                      </a:r>
                      <a:r>
                        <a:rPr lang="nl-NL" sz="1050" b="1" dirty="0"/>
                        <a:t>stuurgroep</a:t>
                      </a:r>
                      <a:r>
                        <a:rPr lang="nl-NL" sz="1050" dirty="0"/>
                        <a:t> (teamcoaches</a:t>
                      </a:r>
                      <a:r>
                        <a:rPr lang="nl-NL" sz="1050" baseline="0" dirty="0"/>
                        <a:t> &amp;</a:t>
                      </a:r>
                      <a:r>
                        <a:rPr lang="nl-NL" sz="1050" dirty="0"/>
                        <a:t> sterrollen in stuurgroep)</a:t>
                      </a:r>
                    </a:p>
                  </a:txBody>
                  <a:tcPr/>
                </a:tc>
                <a:extLst>
                  <a:ext uri="{0D108BD9-81ED-4DB2-BD59-A6C34878D82A}">
                    <a16:rowId xmlns:a16="http://schemas.microsoft.com/office/drawing/2014/main" val="684593975"/>
                  </a:ext>
                </a:extLst>
              </a:tr>
              <a:tr h="376844">
                <a:tc>
                  <a:txBody>
                    <a:bodyPr/>
                    <a:lstStyle/>
                    <a:p>
                      <a:r>
                        <a:rPr lang="nl-NL" sz="1050" b="1" dirty="0"/>
                        <a:t>Veranderteam (vliegwielteam)?</a:t>
                      </a:r>
                    </a:p>
                  </a:txBody>
                  <a:tcPr>
                    <a:solidFill>
                      <a:schemeClr val="bg1">
                        <a:lumMod val="60000"/>
                        <a:lumOff val="40000"/>
                      </a:schemeClr>
                    </a:solidFill>
                  </a:tcPr>
                </a:tc>
                <a:tc>
                  <a:txBody>
                    <a:bodyPr/>
                    <a:lstStyle/>
                    <a:p>
                      <a:r>
                        <a:rPr lang="nl-NL" sz="1050" dirty="0"/>
                        <a:t>6pp (geen dir) – </a:t>
                      </a:r>
                      <a:r>
                        <a:rPr lang="nl-NL" sz="1050" i="1" dirty="0"/>
                        <a:t>opgeheven (continuïteit door</a:t>
                      </a:r>
                      <a:r>
                        <a:rPr lang="nl-NL" sz="1050" i="1" baseline="0" dirty="0"/>
                        <a:t> </a:t>
                      </a:r>
                      <a:r>
                        <a:rPr lang="nl-NL" sz="1050" i="1" baseline="0" dirty="0" err="1"/>
                        <a:t>teamafgevaard</a:t>
                      </a:r>
                      <a:r>
                        <a:rPr lang="nl-NL" sz="1050" i="1" baseline="0" dirty="0"/>
                        <a:t>.)</a:t>
                      </a:r>
                      <a:endParaRPr lang="nl-NL" sz="1050" dirty="0"/>
                    </a:p>
                  </a:txBody>
                  <a:tcPr/>
                </a:tc>
                <a:tc>
                  <a:txBody>
                    <a:bodyPr/>
                    <a:lstStyle/>
                    <a:p>
                      <a:r>
                        <a:rPr lang="nl-NL" sz="1050" dirty="0"/>
                        <a:t>TIA-team, 7pp (dir.</a:t>
                      </a:r>
                      <a:r>
                        <a:rPr lang="nl-NL" sz="1050" baseline="0" dirty="0"/>
                        <a:t> </a:t>
                      </a:r>
                      <a:r>
                        <a:rPr lang="nl-NL" sz="1050" dirty="0"/>
                        <a:t>betrokken) - </a:t>
                      </a:r>
                      <a:r>
                        <a:rPr lang="nl-NL" sz="1050" i="1" dirty="0"/>
                        <a:t>opgeheven</a:t>
                      </a:r>
                      <a:endParaRPr lang="nl-NL" sz="1050" dirty="0"/>
                    </a:p>
                  </a:txBody>
                  <a:tcPr/>
                </a:tc>
                <a:tc>
                  <a:txBody>
                    <a:bodyPr/>
                    <a:lstStyle/>
                    <a:p>
                      <a:r>
                        <a:rPr lang="nl-NL" sz="1050" dirty="0"/>
                        <a:t>Incl. dir – </a:t>
                      </a:r>
                      <a:r>
                        <a:rPr lang="nl-NL" sz="1050" i="1" dirty="0"/>
                        <a:t>opgeheven (continuïteit door stuurgroep)</a:t>
                      </a:r>
                      <a:endParaRPr lang="nl-NL" sz="1050" dirty="0"/>
                    </a:p>
                  </a:txBody>
                  <a:tcPr/>
                </a:tc>
                <a:extLst>
                  <a:ext uri="{0D108BD9-81ED-4DB2-BD59-A6C34878D82A}">
                    <a16:rowId xmlns:a16="http://schemas.microsoft.com/office/drawing/2014/main" val="3060042119"/>
                  </a:ext>
                </a:extLst>
              </a:tr>
            </a:tbl>
          </a:graphicData>
        </a:graphic>
      </p:graphicFrame>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Wie?  Centra Maasland – Aarschot - Ninove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65006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1224" y="1110841"/>
            <a:ext cx="8066866" cy="2937600"/>
          </a:xfrm>
        </p:spPr>
        <p:txBody>
          <a:bodyPr/>
          <a:lstStyle/>
          <a:p>
            <a:pPr marL="0" indent="0" algn="r">
              <a:buNone/>
            </a:pPr>
            <a:r>
              <a:rPr lang="nl-BE" dirty="0"/>
              <a:t>“Organisatieverandering is voor veel organisaties een </a:t>
            </a:r>
            <a:r>
              <a:rPr lang="nl-BE" b="1" dirty="0"/>
              <a:t>moeizaam proces</a:t>
            </a:r>
            <a:r>
              <a:rPr lang="nl-BE" dirty="0"/>
              <a:t> dat dikwijls niet [meteen] tot verbetering leidt en nieuwe problemen met zich mee kan brengen”.</a:t>
            </a:r>
            <a:br>
              <a:rPr lang="nl-BE" dirty="0"/>
            </a:br>
            <a:r>
              <a:rPr lang="nl-BE" sz="1100" dirty="0"/>
              <a:t>(Werkman, Boonstra, &amp; </a:t>
            </a:r>
            <a:r>
              <a:rPr lang="nl-BE" sz="1100" dirty="0" err="1"/>
              <a:t>Bennebroeck</a:t>
            </a:r>
            <a:r>
              <a:rPr lang="nl-BE" sz="1100" dirty="0"/>
              <a:t> Gravenhorst, 2001, p.7)</a:t>
            </a:r>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lgn="r">
              <a:buNone/>
            </a:pPr>
            <a:endParaRPr lang="nl-BE" sz="1100" dirty="0"/>
          </a:p>
          <a:p>
            <a:pPr marL="0" indent="0">
              <a:buNone/>
            </a:pPr>
            <a:r>
              <a:rPr lang="nl-BE" dirty="0"/>
              <a:t>Onze insteek: Organisatieverandering als een </a:t>
            </a:r>
            <a:r>
              <a:rPr lang="nl-BE" b="1" dirty="0"/>
              <a:t>continu proces </a:t>
            </a:r>
            <a:r>
              <a:rPr lang="nl-BE" dirty="0"/>
              <a:t>van opvolgen </a:t>
            </a:r>
            <a:br>
              <a:rPr lang="nl-BE" dirty="0"/>
            </a:br>
            <a:r>
              <a:rPr lang="nl-BE" dirty="0"/>
              <a:t>en bijsturen (wat én hoe) richting de nieuwe ideale organisatie.</a:t>
            </a:r>
            <a:r>
              <a:rPr lang="nl-BE" sz="1600" dirty="0"/>
              <a:t> </a:t>
            </a:r>
            <a:r>
              <a:rPr lang="nl-BE" sz="1100" dirty="0"/>
              <a:t> </a:t>
            </a:r>
            <a:endParaRPr lang="nl-BE" sz="1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05" t="33010" b="31475"/>
          <a:stretch/>
        </p:blipFill>
        <p:spPr>
          <a:xfrm>
            <a:off x="257569" y="2281646"/>
            <a:ext cx="8786949" cy="1826728"/>
          </a:xfrm>
          <a:prstGeom prst="rect">
            <a:avLst/>
          </a:prstGeom>
        </p:spPr>
      </p:pic>
      <p:sp>
        <p:nvSpPr>
          <p:cNvPr id="11" name="Striped Right Arrow 10"/>
          <p:cNvSpPr/>
          <p:nvPr/>
        </p:nvSpPr>
        <p:spPr>
          <a:xfrm>
            <a:off x="165463" y="1828800"/>
            <a:ext cx="8809767" cy="452846"/>
          </a:xfrm>
          <a:prstGeom prst="stripedRightArrow">
            <a:avLst>
              <a:gd name="adj1" fmla="val 50000"/>
              <a:gd name="adj2" fmla="val 81579"/>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Trebuchet MS"/>
                <a:ea typeface="+mn-ea"/>
                <a:cs typeface="+mn-cs"/>
              </a:rPr>
              <a:t>“</a:t>
            </a:r>
            <a:r>
              <a:rPr kumimoji="0" lang="nl-BE" sz="1400" b="1" i="0" u="none" strike="noStrike" kern="1200" cap="none" spc="0" normalizeH="0" baseline="0" noProof="0" dirty="0">
                <a:ln>
                  <a:noFill/>
                </a:ln>
                <a:solidFill>
                  <a:srgbClr val="FFFFFF"/>
                </a:solidFill>
                <a:effectLst/>
                <a:uLnTx/>
                <a:uFillTx/>
                <a:latin typeface="Trebuchet MS"/>
                <a:ea typeface="+mn-ea"/>
                <a:cs typeface="+mn-cs"/>
              </a:rPr>
              <a:t>WAT</a:t>
            </a:r>
            <a:r>
              <a:rPr kumimoji="0" lang="nl-BE" sz="1400" b="0" i="0" u="none" strike="noStrike" kern="1200" cap="none" spc="0" normalizeH="0" baseline="0" noProof="0" dirty="0">
                <a:ln>
                  <a:noFill/>
                </a:ln>
                <a:solidFill>
                  <a:srgbClr val="FFFFFF"/>
                </a:solidFill>
                <a:effectLst/>
                <a:uLnTx/>
                <a:uFillTx/>
                <a:latin typeface="Trebuchet MS"/>
                <a:ea typeface="+mn-ea"/>
                <a:cs typeface="+mn-cs"/>
              </a:rPr>
              <a:t>” van verandering </a:t>
            </a:r>
            <a:r>
              <a:rPr kumimoji="0" lang="nl-BE" sz="1200" b="0" i="0" u="none" strike="noStrike" kern="1200" cap="none" spc="0" normalizeH="0" baseline="0" noProof="0" dirty="0">
                <a:ln>
                  <a:noFill/>
                </a:ln>
                <a:solidFill>
                  <a:srgbClr val="FFFFFF"/>
                </a:solidFill>
                <a:effectLst/>
                <a:uLnTx/>
                <a:uFillTx/>
                <a:latin typeface="Trebuchet MS"/>
                <a:ea typeface="+mn-ea"/>
                <a:cs typeface="+mn-cs"/>
              </a:rPr>
              <a:t>(alle externe en organisatorische factoren)</a:t>
            </a:r>
          </a:p>
        </p:txBody>
      </p:sp>
      <p:sp>
        <p:nvSpPr>
          <p:cNvPr id="12" name="Striped Right Arrow 11"/>
          <p:cNvSpPr/>
          <p:nvPr/>
        </p:nvSpPr>
        <p:spPr>
          <a:xfrm>
            <a:off x="165462" y="4048441"/>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Trebuchet MS"/>
                <a:ea typeface="+mn-ea"/>
                <a:cs typeface="+mn-cs"/>
              </a:rPr>
              <a:t>“</a:t>
            </a:r>
            <a:r>
              <a:rPr kumimoji="0" lang="nl-BE" sz="1400" b="1" i="0" u="none" strike="noStrike" kern="1200" cap="none" spc="0" normalizeH="0" baseline="0" noProof="0" dirty="0">
                <a:ln>
                  <a:noFill/>
                </a:ln>
                <a:solidFill>
                  <a:srgbClr val="FFFFFF"/>
                </a:solidFill>
                <a:effectLst/>
                <a:uLnTx/>
                <a:uFillTx/>
                <a:latin typeface="Trebuchet MS"/>
                <a:ea typeface="+mn-ea"/>
                <a:cs typeface="+mn-cs"/>
              </a:rPr>
              <a:t>HOE</a:t>
            </a:r>
            <a:r>
              <a:rPr kumimoji="0" lang="nl-BE" sz="1400" b="0" i="0" u="none" strike="noStrike" kern="1200" cap="none" spc="0" normalizeH="0" baseline="0" noProof="0" dirty="0">
                <a:ln>
                  <a:noFill/>
                </a:ln>
                <a:solidFill>
                  <a:srgbClr val="FFFFFF"/>
                </a:solidFill>
                <a:effectLst/>
                <a:uLnTx/>
                <a:uFillTx/>
                <a:latin typeface="Trebuchet MS"/>
                <a:ea typeface="+mn-ea"/>
                <a:cs typeface="+mn-cs"/>
              </a:rPr>
              <a:t>” van verandering </a:t>
            </a:r>
            <a:r>
              <a:rPr kumimoji="0" lang="nl-BE" sz="1200" b="0" i="0" u="none" strike="noStrike" kern="1200" cap="none" spc="0" normalizeH="0" baseline="0" noProof="0" dirty="0">
                <a:ln>
                  <a:noFill/>
                </a:ln>
                <a:solidFill>
                  <a:srgbClr val="FFFFFF"/>
                </a:solidFill>
                <a:effectLst/>
                <a:uLnTx/>
                <a:uFillTx/>
                <a:latin typeface="Trebuchet MS"/>
                <a:ea typeface="+mn-ea"/>
                <a:cs typeface="+mn-cs"/>
              </a:rPr>
              <a:t>(procesmatige factoren)</a:t>
            </a:r>
          </a:p>
        </p:txBody>
      </p:sp>
      <p:sp>
        <p:nvSpPr>
          <p:cNvPr id="10"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Wat hebben we bevraagd? Literatuurstudie als start</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2867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500" fill="hold"/>
                                        <p:tgtEl>
                                          <p:spTgt spid="12"/>
                                        </p:tgtEl>
                                        <p:attrNameLst>
                                          <p:attrName>ppt_x</p:attrName>
                                        </p:attrNameLst>
                                      </p:cBhvr>
                                      <p:tavLst>
                                        <p:tav tm="0">
                                          <p:val>
                                            <p:strVal val="0-#ppt_w/2"/>
                                          </p:val>
                                        </p:tav>
                                        <p:tav tm="100000">
                                          <p:val>
                                            <p:strVal val="#ppt_x"/>
                                          </p:val>
                                        </p:tav>
                                      </p:tavLst>
                                    </p:anim>
                                    <p:anim calcmode="lin" valueType="num">
                                      <p:cBhvr additive="base">
                                        <p:cTn id="14"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animEffect transition="in" filter="fade">
                                      <p:cBhvr>
                                        <p:cTn id="19"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30" y="1210456"/>
            <a:ext cx="3766222" cy="512166"/>
          </a:xfrm>
        </p:spPr>
        <p:txBody>
          <a:bodyPr/>
          <a:lstStyle/>
          <a:p>
            <a:r>
              <a:rPr lang="nl-BE" sz="2000" dirty="0"/>
              <a:t>Stapsgewijs naar een synergie tussen lopende projecten </a:t>
            </a:r>
            <a:r>
              <a:rPr lang="nl-BE" sz="2000" dirty="0" err="1"/>
              <a:t>i.k.v</a:t>
            </a:r>
            <a:r>
              <a:rPr lang="nl-BE" sz="2000" dirty="0"/>
              <a:t>. werkbeleving</a:t>
            </a:r>
            <a:endParaRPr sz="2000" dirty="0"/>
          </a:p>
        </p:txBody>
      </p:sp>
      <p:sp>
        <p:nvSpPr>
          <p:cNvPr id="4" name="Content Placeholder 3"/>
          <p:cNvSpPr>
            <a:spLocks noGrp="1"/>
          </p:cNvSpPr>
          <p:nvPr>
            <p:ph idx="1"/>
          </p:nvPr>
        </p:nvSpPr>
        <p:spPr>
          <a:xfrm>
            <a:off x="608830" y="2341214"/>
            <a:ext cx="3766222" cy="512166"/>
          </a:xfrm>
        </p:spPr>
        <p:txBody>
          <a:bodyPr>
            <a:normAutofit/>
          </a:bodyPr>
          <a:lstStyle/>
          <a:p>
            <a:r>
              <a:rPr lang="nl-BE" sz="1600" dirty="0" err="1"/>
              <a:t>Directiedag</a:t>
            </a:r>
            <a:r>
              <a:rPr lang="nl-BE" sz="1600" dirty="0"/>
              <a:t>  | 20 september 2018</a:t>
            </a:r>
          </a:p>
        </p:txBody>
      </p:sp>
      <p:pic>
        <p:nvPicPr>
          <p:cNvPr id="9" name="Content Placeholder 8"/>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2632851" y="3819155"/>
            <a:ext cx="1909248" cy="139006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618" y="3981163"/>
            <a:ext cx="2220942" cy="1066052"/>
          </a:xfrm>
          <a:prstGeom prst="rect">
            <a:avLst/>
          </a:prstGeom>
        </p:spPr>
      </p:pic>
    </p:spTree>
    <p:extLst>
      <p:ext uri="{BB962C8B-B14F-4D97-AF65-F5344CB8AC3E}">
        <p14:creationId xmlns:p14="http://schemas.microsoft.com/office/powerpoint/2010/main" val="184715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92" y="1249752"/>
            <a:ext cx="7402769" cy="2937600"/>
          </a:xfrm>
        </p:spPr>
        <p:txBody>
          <a:bodyPr/>
          <a:lstStyle/>
          <a:p>
            <a:r>
              <a:rPr lang="nl-BE" b="1" dirty="0"/>
              <a:t>Tempel-model van </a:t>
            </a:r>
            <a:r>
              <a:rPr lang="nl-BE" b="1" dirty="0" err="1"/>
              <a:t>Flanders</a:t>
            </a:r>
            <a:r>
              <a:rPr lang="nl-BE" b="1" dirty="0"/>
              <a:t> </a:t>
            </a:r>
            <a:r>
              <a:rPr lang="nl-BE" b="1" dirty="0" err="1"/>
              <a:t>Synergy</a:t>
            </a:r>
            <a:endParaRPr lang="nl-BE" b="1" dirty="0"/>
          </a:p>
          <a:p>
            <a:pPr lvl="1"/>
            <a:r>
              <a:rPr lang="nl-BE" dirty="0"/>
              <a:t>Holistische kijk op essentiële bouwstenen van de arbeidsorganisatie</a:t>
            </a:r>
          </a:p>
          <a:p>
            <a:endParaRPr lang="nl-BE" dirty="0"/>
          </a:p>
          <a:p>
            <a:r>
              <a:rPr lang="nl-BE" b="1" dirty="0"/>
              <a:t>Job </a:t>
            </a:r>
            <a:r>
              <a:rPr lang="nl-BE" b="1" dirty="0" err="1"/>
              <a:t>demands</a:t>
            </a:r>
            <a:r>
              <a:rPr lang="nl-BE" b="1" dirty="0"/>
              <a:t>-resources model</a:t>
            </a:r>
          </a:p>
          <a:p>
            <a:pPr lvl="1"/>
            <a:r>
              <a:rPr lang="nl-BE" dirty="0"/>
              <a:t>Bouwt verder op het </a:t>
            </a:r>
            <a:r>
              <a:rPr lang="nl-BE" dirty="0" err="1"/>
              <a:t>Karasek</a:t>
            </a:r>
            <a:r>
              <a:rPr lang="nl-BE" dirty="0"/>
              <a:t>-model (job </a:t>
            </a:r>
            <a:r>
              <a:rPr lang="nl-BE" dirty="0" err="1"/>
              <a:t>demands</a:t>
            </a:r>
            <a:r>
              <a:rPr lang="nl-BE" dirty="0"/>
              <a:t> – control model)</a:t>
            </a:r>
          </a:p>
          <a:p>
            <a:pPr lvl="1"/>
            <a:r>
              <a:rPr lang="nl-BE" dirty="0"/>
              <a:t>Stress- en motivatiebronnen als triggers voor psychosociale werkbeleving</a:t>
            </a:r>
          </a:p>
          <a:p>
            <a:pPr lvl="1"/>
            <a:r>
              <a:rPr lang="nl-BE" dirty="0"/>
              <a:t>Streven naar positieve spiralen en doorbreken van negatieve spiralen</a:t>
            </a:r>
          </a:p>
          <a:p>
            <a:pPr marL="0" indent="0">
              <a:buNone/>
            </a:pPr>
            <a:endParaRPr lang="nl-BE" dirty="0"/>
          </a:p>
          <a:p>
            <a:r>
              <a:rPr lang="nl-BE" b="1" dirty="0"/>
              <a:t>Het veranderingsproces: het “hoe” van verandering</a:t>
            </a:r>
          </a:p>
          <a:p>
            <a:pPr lvl="1"/>
            <a:r>
              <a:rPr lang="nl-BE" dirty="0"/>
              <a:t>Verandering als een continu proces</a:t>
            </a:r>
          </a:p>
          <a:p>
            <a:pPr lvl="1"/>
            <a:r>
              <a:rPr lang="nl-BE" dirty="0"/>
              <a:t>Stapsgewijze aanpak van verandering </a:t>
            </a:r>
            <a:r>
              <a:rPr lang="nl-BE" sz="800" dirty="0"/>
              <a:t>(Kotter, 1996)</a:t>
            </a:r>
            <a:endParaRPr lang="nl-BE" sz="1200" dirty="0"/>
          </a:p>
          <a:p>
            <a:pPr lvl="1"/>
            <a:r>
              <a:rPr lang="nl-BE" dirty="0"/>
              <a:t>Het veranderingsvermogen van de organisatie </a:t>
            </a:r>
            <a:r>
              <a:rPr lang="nl-BE" sz="800" dirty="0"/>
              <a:t>(Werkman, Boonstra, &amp; Bennebroek Gravenborst, 2001)</a:t>
            </a:r>
            <a:endParaRPr lang="nl-BE" dirty="0"/>
          </a:p>
        </p:txBody>
      </p:sp>
      <p:sp>
        <p:nvSpPr>
          <p:cNvPr id="4" name="Right Bracket 3"/>
          <p:cNvSpPr/>
          <p:nvPr/>
        </p:nvSpPr>
        <p:spPr>
          <a:xfrm>
            <a:off x="6756622" y="1231300"/>
            <a:ext cx="263471" cy="2094339"/>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6" name="Right Bracket 5"/>
          <p:cNvSpPr/>
          <p:nvPr/>
        </p:nvSpPr>
        <p:spPr>
          <a:xfrm>
            <a:off x="6756622" y="3560446"/>
            <a:ext cx="263471" cy="130481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7" name="TextBox 6"/>
          <p:cNvSpPr txBox="1"/>
          <p:nvPr/>
        </p:nvSpPr>
        <p:spPr>
          <a:xfrm>
            <a:off x="7021905" y="1776402"/>
            <a:ext cx="157767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EE7203"/>
                </a:solidFill>
                <a:effectLst/>
                <a:uLnTx/>
                <a:uFillTx/>
                <a:latin typeface="Trebuchet MS"/>
                <a:ea typeface="+mn-ea"/>
                <a:cs typeface="+mn-cs"/>
              </a:rPr>
              <a:t>Het “</a:t>
            </a:r>
            <a:r>
              <a:rPr kumimoji="0" lang="nl-BE" sz="1600" b="1" i="0" u="none" strike="noStrike" kern="1200" cap="none" spc="0" normalizeH="0" baseline="0" noProof="0" dirty="0">
                <a:ln>
                  <a:noFill/>
                </a:ln>
                <a:solidFill>
                  <a:srgbClr val="EE7203"/>
                </a:solidFill>
                <a:effectLst/>
                <a:uLnTx/>
                <a:uFillTx/>
                <a:latin typeface="Trebuchet MS"/>
                <a:ea typeface="+mn-ea"/>
                <a:cs typeface="+mn-cs"/>
              </a:rPr>
              <a:t>wat</a:t>
            </a:r>
            <a:r>
              <a:rPr kumimoji="0" lang="nl-BE" sz="1600" b="0" i="0" u="none" strike="noStrike" kern="1200" cap="none" spc="0" normalizeH="0" baseline="0" noProof="0" dirty="0">
                <a:ln>
                  <a:noFill/>
                </a:ln>
                <a:solidFill>
                  <a:srgbClr val="EE7203"/>
                </a:solidFill>
                <a:effectLst/>
                <a:uLnTx/>
                <a:uFillTx/>
                <a:latin typeface="Trebuchet MS"/>
                <a:ea typeface="+mn-ea"/>
                <a:cs typeface="+mn-cs"/>
              </a:rPr>
              <a:t>” van </a:t>
            </a:r>
            <a:br>
              <a:rPr kumimoji="0" lang="nl-BE" sz="1600" b="0" i="0" u="none" strike="noStrike" kern="1200" cap="none" spc="0" normalizeH="0" baseline="0" noProof="0" dirty="0">
                <a:ln>
                  <a:noFill/>
                </a:ln>
                <a:solidFill>
                  <a:srgbClr val="EE7203"/>
                </a:solidFill>
                <a:effectLst/>
                <a:uLnTx/>
                <a:uFillTx/>
                <a:latin typeface="Trebuchet MS"/>
                <a:ea typeface="+mn-ea"/>
                <a:cs typeface="+mn-cs"/>
              </a:rPr>
            </a:br>
            <a:r>
              <a:rPr kumimoji="0" lang="nl-BE" sz="1600" b="0" i="0" u="none" strike="noStrike" kern="1200" cap="none" spc="0" normalizeH="0" baseline="0" noProof="0" dirty="0">
                <a:ln>
                  <a:noFill/>
                </a:ln>
                <a:solidFill>
                  <a:srgbClr val="EE7203"/>
                </a:solidFill>
                <a:effectLst/>
                <a:uLnTx/>
                <a:uFillTx/>
                <a:latin typeface="Trebuchet MS"/>
                <a:ea typeface="+mn-ea"/>
                <a:cs typeface="+mn-cs"/>
              </a:rPr>
              <a:t>verandering</a:t>
            </a:r>
          </a:p>
        </p:txBody>
      </p:sp>
      <p:sp>
        <p:nvSpPr>
          <p:cNvPr id="8" name="TextBox 7"/>
          <p:cNvSpPr txBox="1"/>
          <p:nvPr/>
        </p:nvSpPr>
        <p:spPr>
          <a:xfrm>
            <a:off x="7046984" y="3624324"/>
            <a:ext cx="152958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EE7203"/>
                </a:solidFill>
                <a:effectLst/>
                <a:uLnTx/>
                <a:uFillTx/>
                <a:latin typeface="Trebuchet MS"/>
                <a:ea typeface="+mn-ea"/>
                <a:cs typeface="+mn-cs"/>
              </a:rPr>
              <a:t>Het “</a:t>
            </a:r>
            <a:r>
              <a:rPr kumimoji="0" lang="nl-BE" sz="1600" b="1" i="0" u="none" strike="noStrike" kern="1200" cap="none" spc="0" normalizeH="0" baseline="0" noProof="0" dirty="0">
                <a:ln>
                  <a:noFill/>
                </a:ln>
                <a:solidFill>
                  <a:srgbClr val="EE7203"/>
                </a:solidFill>
                <a:effectLst/>
                <a:uLnTx/>
                <a:uFillTx/>
                <a:latin typeface="Trebuchet MS"/>
                <a:ea typeface="+mn-ea"/>
                <a:cs typeface="+mn-cs"/>
              </a:rPr>
              <a:t>hoe</a:t>
            </a:r>
            <a:r>
              <a:rPr kumimoji="0" lang="nl-BE" sz="1600" b="0" i="0" u="none" strike="noStrike" kern="1200" cap="none" spc="0" normalizeH="0" baseline="0" noProof="0" dirty="0">
                <a:ln>
                  <a:noFill/>
                </a:ln>
                <a:solidFill>
                  <a:srgbClr val="EE7203"/>
                </a:solidFill>
                <a:effectLst/>
                <a:uLnTx/>
                <a:uFillTx/>
                <a:latin typeface="Trebuchet MS"/>
                <a:ea typeface="+mn-ea"/>
                <a:cs typeface="+mn-cs"/>
              </a:rPr>
              <a:t>” van</a:t>
            </a:r>
            <a:br>
              <a:rPr kumimoji="0" lang="nl-BE" sz="1600" b="0" i="0" u="none" strike="noStrike" kern="1200" cap="none" spc="0" normalizeH="0" baseline="0" noProof="0" dirty="0">
                <a:ln>
                  <a:noFill/>
                </a:ln>
                <a:solidFill>
                  <a:srgbClr val="EE7203"/>
                </a:solidFill>
                <a:effectLst/>
                <a:uLnTx/>
                <a:uFillTx/>
                <a:latin typeface="Trebuchet MS"/>
                <a:ea typeface="+mn-ea"/>
                <a:cs typeface="+mn-cs"/>
              </a:rPr>
            </a:br>
            <a:r>
              <a:rPr kumimoji="0" lang="nl-BE" sz="1600" b="0" i="0" u="none" strike="noStrike" kern="1200" cap="none" spc="0" normalizeH="0" baseline="0" noProof="0" dirty="0">
                <a:ln>
                  <a:noFill/>
                </a:ln>
                <a:solidFill>
                  <a:srgbClr val="EE7203"/>
                </a:solidFill>
                <a:effectLst/>
                <a:uLnTx/>
                <a:uFillTx/>
                <a:latin typeface="Trebuchet MS"/>
                <a:ea typeface="+mn-ea"/>
                <a:cs typeface="+mn-cs"/>
              </a:rPr>
              <a:t>verandering</a:t>
            </a:r>
          </a:p>
        </p:txBody>
      </p:sp>
      <p:pic>
        <p:nvPicPr>
          <p:cNvPr id="9" name="Picture Placeholder 33">
            <a:extLst>
              <a:ext uri="{FF2B5EF4-FFF2-40B4-BE49-F238E27FC236}">
                <a16:creationId xmlns:a16="http://schemas.microsoft.com/office/drawing/2014/main" id="{5CDDE369-D620-4DEA-8037-DFAC355CBEB5}"/>
              </a:ext>
            </a:extLst>
          </p:cNvPr>
          <p:cNvPicPr>
            <a:picLocks noChangeAspect="1"/>
          </p:cNvPicPr>
          <p:nvPr/>
        </p:nvPicPr>
        <p:blipFill>
          <a:blip r:embed="rId2"/>
          <a:srcRect l="31335" r="31335"/>
          <a:stretch>
            <a:fillRect/>
          </a:stretch>
        </p:blipFill>
        <p:spPr>
          <a:xfrm>
            <a:off x="8165349" y="201728"/>
            <a:ext cx="809881" cy="809881"/>
          </a:xfrm>
          <a:prstGeom prst="ellipse">
            <a:avLst/>
          </a:prstGeom>
        </p:spPr>
      </p:pic>
      <p:sp>
        <p:nvSpPr>
          <p:cNvPr id="10"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Enkele theoretische inzichten als basis voor de analyse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334043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21988" cy="550331"/>
          </a:xfrm>
        </p:spPr>
        <p:txBody>
          <a:bodyPr/>
          <a:lstStyle/>
          <a:p>
            <a:r>
              <a:rPr lang="nl-BE" sz="1800" dirty="0"/>
              <a:t>3. Terugkoppeling: 3 theoretische kaders als handvat (dynamieken)</a:t>
            </a:r>
            <a:br>
              <a:rPr lang="nl-BE" sz="1800" dirty="0"/>
            </a:br>
            <a:r>
              <a:rPr lang="nl-BE" sz="1800" dirty="0"/>
              <a:t>		</a:t>
            </a:r>
            <a:r>
              <a:rPr lang="nl-BE" sz="1800" dirty="0">
                <a:solidFill>
                  <a:schemeClr val="accent1"/>
                </a:solidFill>
              </a:rPr>
              <a:t>“Wat”: Tempel-model (</a:t>
            </a:r>
            <a:r>
              <a:rPr lang="nl-BE" sz="1800" dirty="0" err="1">
                <a:solidFill>
                  <a:schemeClr val="accent1"/>
                </a:solidFill>
              </a:rPr>
              <a:t>Flanders</a:t>
            </a:r>
            <a:r>
              <a:rPr lang="nl-BE" sz="1800" dirty="0">
                <a:solidFill>
                  <a:schemeClr val="accent1"/>
                </a:solidFill>
              </a:rPr>
              <a:t> </a:t>
            </a:r>
            <a:r>
              <a:rPr lang="nl-BE" sz="1800" dirty="0" err="1">
                <a:solidFill>
                  <a:schemeClr val="accent1"/>
                </a:solidFill>
              </a:rPr>
              <a:t>Synergy</a:t>
            </a:r>
            <a:r>
              <a:rPr lang="nl-BE" sz="1800" dirty="0">
                <a:solidFill>
                  <a:schemeClr val="accent1"/>
                </a:solidFill>
              </a:rPr>
              <a:t>)</a:t>
            </a:r>
            <a:endParaRPr lang="en-BE" sz="1800" dirty="0">
              <a:solidFill>
                <a:schemeClr val="accent1"/>
              </a:solidFill>
            </a:endParaRPr>
          </a:p>
        </p:txBody>
      </p:sp>
      <p:grpSp>
        <p:nvGrpSpPr>
          <p:cNvPr id="40" name="Group 39"/>
          <p:cNvGrpSpPr/>
          <p:nvPr/>
        </p:nvGrpSpPr>
        <p:grpSpPr>
          <a:xfrm>
            <a:off x="2457601" y="1628391"/>
            <a:ext cx="3876439" cy="3139784"/>
            <a:chOff x="2499686" y="943178"/>
            <a:chExt cx="4004204" cy="3764667"/>
          </a:xfrm>
        </p:grpSpPr>
        <p:sp>
          <p:nvSpPr>
            <p:cNvPr id="41" name="Rectangle 3"/>
            <p:cNvSpPr>
              <a:spLocks noChangeArrowheads="1"/>
            </p:cNvSpPr>
            <p:nvPr/>
          </p:nvSpPr>
          <p:spPr bwMode="auto">
            <a:xfrm>
              <a:off x="2828602" y="2040759"/>
              <a:ext cx="276481" cy="1770907"/>
            </a:xfrm>
            <a:prstGeom prst="rect">
              <a:avLst/>
            </a:prstGeom>
            <a:solidFill>
              <a:schemeClr val="bg1">
                <a:lumMod val="75000"/>
              </a:schemeClr>
            </a:solidFill>
            <a:ln w="9525">
              <a:solidFill>
                <a:schemeClr val="bg1">
                  <a:lumMod val="75000"/>
                </a:schemeClr>
              </a:solid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42" name="Rectangle 6"/>
            <p:cNvSpPr>
              <a:spLocks noChangeArrowheads="1"/>
            </p:cNvSpPr>
            <p:nvPr/>
          </p:nvSpPr>
          <p:spPr bwMode="auto">
            <a:xfrm rot="16200000">
              <a:off x="2617358" y="2499536"/>
              <a:ext cx="647725" cy="190752"/>
            </a:xfrm>
            <a:prstGeom prst="rect">
              <a:avLst/>
            </a:prstGeom>
            <a:noFill/>
            <a:ln w="9525">
              <a:noFill/>
              <a:miter lim="800000"/>
              <a:headEnd/>
              <a:tailEnd/>
            </a:ln>
          </p:spPr>
          <p:txBody>
            <a:bodyPr wrap="none" lIns="0" tIns="0" rIns="0" bIns="0">
              <a:spAutoFit/>
            </a:bodyPr>
            <a:lstStyle/>
            <a:p>
              <a:pPr marL="0" marR="0" lvl="0" indent="0" algn="l"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Trebuchet MS"/>
                  <a:ea typeface="+mn-ea"/>
                  <a:cs typeface="+mn-cs"/>
                </a:rPr>
                <a:t>Mensen</a:t>
              </a:r>
              <a:endParaRPr kumimoji="0" lang="en-GB" sz="1200" b="1"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3" name="Rectangle 7"/>
            <p:cNvSpPr>
              <a:spLocks noChangeArrowheads="1"/>
            </p:cNvSpPr>
            <p:nvPr/>
          </p:nvSpPr>
          <p:spPr bwMode="auto">
            <a:xfrm>
              <a:off x="3864213" y="2039567"/>
              <a:ext cx="276481" cy="1762565"/>
            </a:xfrm>
            <a:prstGeom prst="rect">
              <a:avLst/>
            </a:prstGeom>
            <a:solidFill>
              <a:schemeClr val="accent3"/>
            </a:solid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44" name="Rectangle 10"/>
            <p:cNvSpPr>
              <a:spLocks noChangeArrowheads="1"/>
            </p:cNvSpPr>
            <p:nvPr/>
          </p:nvSpPr>
          <p:spPr bwMode="auto">
            <a:xfrm rot="16200000">
              <a:off x="3609472" y="2473323"/>
              <a:ext cx="772855" cy="190752"/>
            </a:xfrm>
            <a:prstGeom prst="rect">
              <a:avLst/>
            </a:prstGeom>
            <a:noFill/>
            <a:ln w="9525">
              <a:noFill/>
              <a:miter lim="800000"/>
              <a:headEnd/>
              <a:tailEnd/>
            </a:ln>
          </p:spPr>
          <p:txBody>
            <a:bodyPr wrap="square" lIns="0" tIns="0" rIns="0" bIns="0">
              <a:spAutoFit/>
            </a:bodyPr>
            <a:lstStyle/>
            <a:p>
              <a:pPr marL="0" marR="0" lvl="0" indent="0" algn="l"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Trebuchet MS"/>
                  <a:ea typeface="+mn-ea"/>
                  <a:cs typeface="+mn-cs"/>
                </a:rPr>
                <a:t>Cultuur</a:t>
              </a:r>
              <a:endParaRPr kumimoji="0" lang="en-GB" sz="1200" b="1"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5" name="Rectangle 11"/>
            <p:cNvSpPr>
              <a:spLocks noChangeArrowheads="1"/>
            </p:cNvSpPr>
            <p:nvPr/>
          </p:nvSpPr>
          <p:spPr bwMode="auto">
            <a:xfrm>
              <a:off x="4899825" y="2040759"/>
              <a:ext cx="277672" cy="1770907"/>
            </a:xfrm>
            <a:prstGeom prst="rect">
              <a:avLst/>
            </a:prstGeom>
            <a:solidFill>
              <a:schemeClr val="accent4"/>
            </a:solid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46" name="Rectangle 14"/>
            <p:cNvSpPr>
              <a:spLocks noChangeArrowheads="1"/>
            </p:cNvSpPr>
            <p:nvPr/>
          </p:nvSpPr>
          <p:spPr bwMode="auto">
            <a:xfrm rot="16200000">
              <a:off x="4609239" y="2536481"/>
              <a:ext cx="820709" cy="190752"/>
            </a:xfrm>
            <a:prstGeom prst="rect">
              <a:avLst/>
            </a:prstGeom>
            <a:noFill/>
            <a:ln w="9525">
              <a:noFill/>
              <a:miter lim="800000"/>
              <a:headEnd/>
              <a:tailEnd/>
            </a:ln>
          </p:spPr>
          <p:txBody>
            <a:bodyPr wrap="none" lIns="0" tIns="0" rIns="0" bIns="0">
              <a:spAutoFit/>
            </a:bodyPr>
            <a:lstStyle/>
            <a:p>
              <a:pPr marL="0" marR="0" lvl="0" indent="0" algn="l"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Trebuchet MS"/>
                  <a:ea typeface="+mn-ea"/>
                  <a:cs typeface="+mn-cs"/>
                </a:rPr>
                <a:t>Structuur</a:t>
              </a:r>
              <a:endParaRPr kumimoji="0" lang="en-GB" sz="1200" b="1"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7" name="Rectangle 15"/>
            <p:cNvSpPr>
              <a:spLocks noChangeArrowheads="1"/>
            </p:cNvSpPr>
            <p:nvPr/>
          </p:nvSpPr>
          <p:spPr bwMode="auto">
            <a:xfrm>
              <a:off x="5937819" y="2040759"/>
              <a:ext cx="276481" cy="1751839"/>
            </a:xfrm>
            <a:prstGeom prst="rect">
              <a:avLst/>
            </a:prstGeom>
            <a:solidFill>
              <a:schemeClr val="bg1"/>
            </a:solid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48" name="Rectangle 18"/>
            <p:cNvSpPr>
              <a:spLocks noChangeArrowheads="1"/>
            </p:cNvSpPr>
            <p:nvPr/>
          </p:nvSpPr>
          <p:spPr bwMode="auto">
            <a:xfrm rot="16200000">
              <a:off x="5638161" y="2573424"/>
              <a:ext cx="824553" cy="190752"/>
            </a:xfrm>
            <a:prstGeom prst="rect">
              <a:avLst/>
            </a:prstGeom>
            <a:noFill/>
            <a:ln w="9525">
              <a:noFill/>
              <a:miter lim="800000"/>
              <a:headEnd/>
              <a:tailEnd/>
            </a:ln>
          </p:spPr>
          <p:txBody>
            <a:bodyPr wrap="none" lIns="0" tIns="0" rIns="0" bIns="0">
              <a:spAutoFit/>
            </a:bodyPr>
            <a:lstStyle/>
            <a:p>
              <a:pPr marL="0" marR="0" lvl="0" indent="0" algn="l"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Trebuchet MS"/>
                  <a:ea typeface="+mn-ea"/>
                  <a:cs typeface="+mn-cs"/>
                </a:rPr>
                <a:t>Systemen</a:t>
              </a:r>
              <a:endParaRPr kumimoji="0" lang="en-GB" sz="400" b="1" i="0" u="none" strike="noStrike" kern="1200" cap="none" spc="0" normalizeH="0" baseline="0" noProof="0">
                <a:ln>
                  <a:noFill/>
                </a:ln>
                <a:solidFill>
                  <a:srgbClr val="FFFFFF"/>
                </a:solidFill>
                <a:effectLst/>
                <a:uLnTx/>
                <a:uFillTx/>
                <a:latin typeface="Trebuchet MS"/>
                <a:ea typeface="+mn-ea"/>
                <a:cs typeface="+mn-cs"/>
              </a:endParaRPr>
            </a:p>
          </p:txBody>
        </p:sp>
        <p:sp>
          <p:nvSpPr>
            <p:cNvPr id="49" name="Rectangle 22"/>
            <p:cNvSpPr>
              <a:spLocks noChangeArrowheads="1"/>
            </p:cNvSpPr>
            <p:nvPr/>
          </p:nvSpPr>
          <p:spPr bwMode="auto">
            <a:xfrm>
              <a:off x="2499686" y="4376545"/>
              <a:ext cx="4004204" cy="331300"/>
            </a:xfrm>
            <a:prstGeom prst="rect">
              <a:avLst/>
            </a:prstGeom>
            <a:solidFill>
              <a:schemeClr val="tx2"/>
            </a:solid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0" name="Rectangle 24"/>
            <p:cNvSpPr>
              <a:spLocks noChangeArrowheads="1"/>
            </p:cNvSpPr>
            <p:nvPr/>
          </p:nvSpPr>
          <p:spPr bwMode="auto">
            <a:xfrm>
              <a:off x="2735648" y="4016643"/>
              <a:ext cx="3548964" cy="331300"/>
            </a:xfrm>
            <a:prstGeom prst="rect">
              <a:avLst/>
            </a:prstGeom>
            <a:solidFill>
              <a:schemeClr val="tx1"/>
            </a:solid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1" name="Rectangle 25"/>
            <p:cNvSpPr>
              <a:spLocks noChangeArrowheads="1"/>
            </p:cNvSpPr>
            <p:nvPr/>
          </p:nvSpPr>
          <p:spPr bwMode="auto">
            <a:xfrm>
              <a:off x="2735648" y="4063120"/>
              <a:ext cx="3548965" cy="221418"/>
            </a:xfrm>
            <a:prstGeom prst="rect">
              <a:avLst/>
            </a:prstGeom>
            <a:noFill/>
            <a:ln w="9525">
              <a:noFill/>
              <a:miter lim="800000"/>
              <a:headEnd/>
              <a:tailEnd/>
            </a:ln>
          </p:spPr>
          <p:txBody>
            <a:bodyPr wrap="square" lIns="0" tIns="0" rIns="0" bIns="0">
              <a:spAutoFit/>
            </a:bodyPr>
            <a:lstStyle/>
            <a:p>
              <a:pPr marL="0" marR="0" lvl="0" indent="0" algn="ctr"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Trebuchet MS"/>
                  <a:ea typeface="+mn-ea"/>
                  <a:cs typeface="+mn-cs"/>
                </a:rPr>
                <a:t>Leiderschap</a:t>
              </a:r>
              <a:endParaRPr kumimoji="0" lang="en-GB" sz="1200" b="1"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2" name="Rectangle 26"/>
            <p:cNvSpPr>
              <a:spLocks noChangeArrowheads="1"/>
            </p:cNvSpPr>
            <p:nvPr/>
          </p:nvSpPr>
          <p:spPr bwMode="auto">
            <a:xfrm>
              <a:off x="2813110" y="3982082"/>
              <a:ext cx="3211706" cy="482650"/>
            </a:xfrm>
            <a:prstGeom prst="rect">
              <a:avLst/>
            </a:prstGeom>
            <a:no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3" name="Rectangle 27"/>
            <p:cNvSpPr>
              <a:spLocks noChangeArrowheads="1"/>
            </p:cNvSpPr>
            <p:nvPr/>
          </p:nvSpPr>
          <p:spPr bwMode="auto">
            <a:xfrm>
              <a:off x="3130109" y="4396804"/>
              <a:ext cx="2888747" cy="221418"/>
            </a:xfrm>
            <a:prstGeom prst="rect">
              <a:avLst/>
            </a:prstGeom>
            <a:noFill/>
            <a:ln w="9525">
              <a:noFill/>
              <a:miter lim="800000"/>
              <a:headEnd/>
              <a:tailEnd/>
            </a:ln>
          </p:spPr>
          <p:txBody>
            <a:bodyPr lIns="0" tIns="0" rIns="0" bIns="0">
              <a:spAutoFit/>
            </a:bodyPr>
            <a:lstStyle/>
            <a:p>
              <a:pPr marL="0" marR="0" lvl="0" indent="0" algn="ctr"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Trebuchet MS"/>
                  <a:ea typeface="+mn-ea"/>
                  <a:cs typeface="+mn-cs"/>
                </a:rPr>
                <a:t>Visie</a:t>
              </a:r>
              <a:endParaRPr kumimoji="0" lang="en-GB" sz="1200" b="1"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4" name="Freeform 28"/>
            <p:cNvSpPr>
              <a:spLocks/>
            </p:cNvSpPr>
            <p:nvPr/>
          </p:nvSpPr>
          <p:spPr bwMode="auto">
            <a:xfrm>
              <a:off x="2779741" y="943178"/>
              <a:ext cx="3463160" cy="902138"/>
            </a:xfrm>
            <a:custGeom>
              <a:avLst/>
              <a:gdLst>
                <a:gd name="T0" fmla="*/ 2147483647 w 672"/>
                <a:gd name="T1" fmla="*/ 0 h 240"/>
                <a:gd name="T2" fmla="*/ 0 w 672"/>
                <a:gd name="T3" fmla="*/ 2147483647 h 240"/>
                <a:gd name="T4" fmla="*/ 2147483647 w 672"/>
                <a:gd name="T5" fmla="*/ 2147483647 h 240"/>
                <a:gd name="T6" fmla="*/ 2147483647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336" y="0"/>
                  </a:moveTo>
                  <a:lnTo>
                    <a:pt x="0" y="240"/>
                  </a:lnTo>
                  <a:lnTo>
                    <a:pt x="672" y="240"/>
                  </a:lnTo>
                  <a:lnTo>
                    <a:pt x="336" y="0"/>
                  </a:lnTo>
                  <a:close/>
                </a:path>
              </a:pathLst>
            </a:custGeom>
            <a:solidFill>
              <a:schemeClr val="accent1"/>
            </a:solidFill>
            <a:ln w="9525">
              <a:noFill/>
              <a:round/>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prstClr val="black"/>
                </a:solidFill>
                <a:effectLst/>
                <a:uLnTx/>
                <a:uFillTx/>
                <a:latin typeface="Trebuchet MS"/>
                <a:ea typeface="+mn-ea"/>
                <a:cs typeface="+mn-cs"/>
              </a:endParaRPr>
            </a:p>
          </p:txBody>
        </p:sp>
        <p:sp>
          <p:nvSpPr>
            <p:cNvPr id="55" name="Rectangle 29"/>
            <p:cNvSpPr>
              <a:spLocks noChangeArrowheads="1"/>
            </p:cNvSpPr>
            <p:nvPr/>
          </p:nvSpPr>
          <p:spPr bwMode="auto">
            <a:xfrm>
              <a:off x="3840379" y="1384117"/>
              <a:ext cx="2234489" cy="461199"/>
            </a:xfrm>
            <a:prstGeom prst="rect">
              <a:avLst/>
            </a:prstGeom>
            <a:noFill/>
            <a:ln w="9525">
              <a:noFill/>
              <a:miter lim="800000"/>
              <a:headEnd/>
              <a:tailEnd/>
            </a:ln>
          </p:spPr>
          <p:txBody>
            <a:bodyP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6" name="Rectangle 35"/>
            <p:cNvSpPr>
              <a:spLocks noChangeArrowheads="1"/>
            </p:cNvSpPr>
            <p:nvPr/>
          </p:nvSpPr>
          <p:spPr bwMode="auto">
            <a:xfrm>
              <a:off x="2742798" y="3834308"/>
              <a:ext cx="434980" cy="147774"/>
            </a:xfrm>
            <a:prstGeom prst="rect">
              <a:avLst/>
            </a:prstGeom>
            <a:solidFill>
              <a:schemeClr val="bg1">
                <a:lumMod val="75000"/>
              </a:schemeClr>
            </a:solidFill>
            <a:ln w="9525">
              <a:solidFill>
                <a:schemeClr val="bg1">
                  <a:lumMod val="75000"/>
                </a:schemeClr>
              </a:solid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7" name="Rectangle 36"/>
            <p:cNvSpPr>
              <a:spLocks noChangeArrowheads="1"/>
            </p:cNvSpPr>
            <p:nvPr/>
          </p:nvSpPr>
          <p:spPr bwMode="auto">
            <a:xfrm>
              <a:off x="3777218" y="3834308"/>
              <a:ext cx="434980" cy="147774"/>
            </a:xfrm>
            <a:prstGeom prst="rect">
              <a:avLst/>
            </a:prstGeom>
            <a:solidFill>
              <a:schemeClr val="accent3"/>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8" name="Rectangle 37"/>
            <p:cNvSpPr>
              <a:spLocks noChangeArrowheads="1"/>
            </p:cNvSpPr>
            <p:nvPr/>
          </p:nvSpPr>
          <p:spPr bwMode="auto">
            <a:xfrm>
              <a:off x="4830705" y="3834308"/>
              <a:ext cx="434980" cy="147774"/>
            </a:xfrm>
            <a:prstGeom prst="rect">
              <a:avLst/>
            </a:prstGeom>
            <a:solidFill>
              <a:schemeClr val="accent4"/>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59" name="Rectangle 38"/>
            <p:cNvSpPr>
              <a:spLocks noChangeArrowheads="1"/>
            </p:cNvSpPr>
            <p:nvPr/>
          </p:nvSpPr>
          <p:spPr bwMode="auto">
            <a:xfrm>
              <a:off x="5855590" y="3834308"/>
              <a:ext cx="434980" cy="147774"/>
            </a:xfrm>
            <a:prstGeom prst="rect">
              <a:avLst/>
            </a:prstGeom>
            <a:solidFill>
              <a:schemeClr val="bg1"/>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60" name="Rectangle 39"/>
            <p:cNvSpPr>
              <a:spLocks noChangeArrowheads="1"/>
            </p:cNvSpPr>
            <p:nvPr/>
          </p:nvSpPr>
          <p:spPr bwMode="auto">
            <a:xfrm>
              <a:off x="5855590" y="1865575"/>
              <a:ext cx="434980" cy="147774"/>
            </a:xfrm>
            <a:prstGeom prst="rect">
              <a:avLst/>
            </a:prstGeom>
            <a:solidFill>
              <a:schemeClr val="bg1"/>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61" name="Rectangle 40"/>
            <p:cNvSpPr>
              <a:spLocks noChangeArrowheads="1"/>
            </p:cNvSpPr>
            <p:nvPr/>
          </p:nvSpPr>
          <p:spPr bwMode="auto">
            <a:xfrm>
              <a:off x="2742798" y="1865575"/>
              <a:ext cx="434980" cy="147774"/>
            </a:xfrm>
            <a:prstGeom prst="rect">
              <a:avLst/>
            </a:prstGeom>
            <a:solidFill>
              <a:schemeClr val="bg1">
                <a:lumMod val="75000"/>
              </a:schemeClr>
            </a:solidFill>
            <a:ln w="9525">
              <a:solidFill>
                <a:schemeClr val="bg1">
                  <a:lumMod val="75000"/>
                </a:schemeClr>
              </a:solid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62" name="Rectangle 41"/>
            <p:cNvSpPr>
              <a:spLocks noChangeArrowheads="1"/>
            </p:cNvSpPr>
            <p:nvPr/>
          </p:nvSpPr>
          <p:spPr bwMode="auto">
            <a:xfrm>
              <a:off x="3777218" y="1865575"/>
              <a:ext cx="434980" cy="147774"/>
            </a:xfrm>
            <a:prstGeom prst="rect">
              <a:avLst/>
            </a:prstGeom>
            <a:solidFill>
              <a:schemeClr val="accent3"/>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63" name="Rectangle 42"/>
            <p:cNvSpPr>
              <a:spLocks noChangeArrowheads="1"/>
            </p:cNvSpPr>
            <p:nvPr/>
          </p:nvSpPr>
          <p:spPr bwMode="auto">
            <a:xfrm>
              <a:off x="4818787" y="1865575"/>
              <a:ext cx="434980" cy="147774"/>
            </a:xfrm>
            <a:prstGeom prst="rect">
              <a:avLst/>
            </a:prstGeom>
            <a:solidFill>
              <a:schemeClr val="accent4"/>
            </a:solidFill>
            <a:ln w="9525">
              <a:noFill/>
              <a:miter lim="800000"/>
              <a:headEnd/>
              <a:tailEnd/>
            </a:ln>
          </p:spPr>
          <p:txBody>
            <a:bodyPr wrap="none" anchor="ctr"/>
            <a:lstStyle/>
            <a:p>
              <a:pPr marL="0" marR="0" lvl="0" indent="0" algn="l" defTabSz="68644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64" name="Rectangle 63"/>
            <p:cNvSpPr>
              <a:spLocks noChangeArrowheads="1"/>
            </p:cNvSpPr>
            <p:nvPr/>
          </p:nvSpPr>
          <p:spPr bwMode="auto">
            <a:xfrm>
              <a:off x="3593279" y="1333556"/>
              <a:ext cx="1847849" cy="442837"/>
            </a:xfrm>
            <a:prstGeom prst="rect">
              <a:avLst/>
            </a:prstGeom>
            <a:noFill/>
            <a:ln w="9525">
              <a:noFill/>
              <a:miter lim="800000"/>
              <a:headEnd/>
              <a:tailEnd/>
            </a:ln>
          </p:spPr>
          <p:txBody>
            <a:bodyPr wrap="square" lIns="0" tIns="0" rIns="0" bIns="0">
              <a:spAutoFit/>
            </a:bodyPr>
            <a:lstStyle/>
            <a:p>
              <a:pPr marL="0" marR="0" lvl="0" indent="0" algn="ctr"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Trebuchet MS"/>
                  <a:ea typeface="+mn-ea"/>
                  <a:cs typeface="+mn-cs"/>
                </a:rPr>
                <a:t>GOESTING</a:t>
              </a:r>
            </a:p>
            <a:p>
              <a:pPr marL="0" marR="0" lvl="0" indent="0" algn="ctr" defTabSz="686440" rtl="0" eaLnBrk="0"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Trebuchet MS"/>
                  <a:ea typeface="+mn-ea"/>
                  <a:cs typeface="+mn-cs"/>
                </a:rPr>
                <a:t>RESULTATEN</a:t>
              </a:r>
            </a:p>
          </p:txBody>
        </p:sp>
      </p:grpSp>
      <p:sp>
        <p:nvSpPr>
          <p:cNvPr id="65" name="Line Callout 1 (No Border) 64">
            <a:extLst>
              <a:ext uri="{FF2B5EF4-FFF2-40B4-BE49-F238E27FC236}">
                <a16:creationId xmlns:a16="http://schemas.microsoft.com/office/drawing/2014/main" id="{53EBF379-8093-D644-B7EB-6DD83CA6ECCE}"/>
              </a:ext>
            </a:extLst>
          </p:cNvPr>
          <p:cNvSpPr/>
          <p:nvPr/>
        </p:nvSpPr>
        <p:spPr>
          <a:xfrm>
            <a:off x="5864483" y="4642151"/>
            <a:ext cx="3186503" cy="392095"/>
          </a:xfrm>
          <a:prstGeom prst="callout1">
            <a:avLst>
              <a:gd name="adj1" fmla="val 26453"/>
              <a:gd name="adj2" fmla="val -2607"/>
              <a:gd name="adj3" fmla="val -3573"/>
              <a:gd name="adj4" fmla="val -36311"/>
            </a:avLst>
          </a:prstGeom>
          <a:solidFill>
            <a:schemeClr val="tx2">
              <a:alpha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Kernopdracht, doelen en prioriteiten van de organisatie?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Wat vindt men belangrijk (waarden en normen)?</a:t>
            </a:r>
            <a:endParaRPr kumimoji="0" lang="nl-NL" sz="9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66" name="Line Callout 1 (No Border) 65">
            <a:extLst>
              <a:ext uri="{FF2B5EF4-FFF2-40B4-BE49-F238E27FC236}">
                <a16:creationId xmlns:a16="http://schemas.microsoft.com/office/drawing/2014/main" id="{7FBDB4AB-EBAC-E94A-80A6-77BD877C44BD}"/>
              </a:ext>
            </a:extLst>
          </p:cNvPr>
          <p:cNvSpPr/>
          <p:nvPr/>
        </p:nvSpPr>
        <p:spPr>
          <a:xfrm>
            <a:off x="6448846" y="3726970"/>
            <a:ext cx="2590134" cy="866727"/>
          </a:xfrm>
          <a:prstGeom prst="callout1">
            <a:avLst>
              <a:gd name="adj1" fmla="val 36082"/>
              <a:gd name="adj2" fmla="val -799"/>
              <a:gd name="adj3" fmla="val 28182"/>
              <a:gd name="adj4" fmla="val -54750"/>
            </a:avLst>
          </a:prstGeom>
          <a:solidFill>
            <a:schemeClr val="accent4">
              <a:alpha val="75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Vertaalslag van kernprocessen naar ontwerpkeuzes van teams?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Is de visie en keuze voor het nieuwe organisatiemodel (nog) helder? Wordt die gedragen en gedeeld in de organisatie? Ook richting stakeholders?</a:t>
            </a:r>
          </a:p>
        </p:txBody>
      </p:sp>
      <p:sp>
        <p:nvSpPr>
          <p:cNvPr id="67" name="Line Callout 1 (No Border) 66">
            <a:extLst>
              <a:ext uri="{FF2B5EF4-FFF2-40B4-BE49-F238E27FC236}">
                <a16:creationId xmlns:a16="http://schemas.microsoft.com/office/drawing/2014/main" id="{200BA98C-2F71-2246-BC8C-6975B9B75248}"/>
              </a:ext>
            </a:extLst>
          </p:cNvPr>
          <p:cNvSpPr/>
          <p:nvPr/>
        </p:nvSpPr>
        <p:spPr>
          <a:xfrm>
            <a:off x="103302" y="1158888"/>
            <a:ext cx="3412997" cy="731412"/>
          </a:xfrm>
          <a:prstGeom prst="callout1">
            <a:avLst>
              <a:gd name="adj1" fmla="val 56364"/>
              <a:gd name="adj2" fmla="val 101213"/>
              <a:gd name="adj3" fmla="val 131028"/>
              <a:gd name="adj4" fmla="val 113823"/>
            </a:avLst>
          </a:prstGeom>
          <a:solidFill>
            <a:schemeClr val="accent1">
              <a:alpha val="75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Trebuchet MS"/>
                <a:ea typeface="+mn-ea"/>
                <a:cs typeface="+mn-cs"/>
              </a:rPr>
              <a:t>Hoe beoordeelt men de DIENSTVERLENING richting leerlingen, ouders, scholen? Betere kwaliteit, meer </a:t>
            </a:r>
            <a:r>
              <a:rPr kumimoji="0" lang="nl-NL" sz="900" b="0" i="0" u="none" strike="noStrike" kern="1200" cap="none" spc="0" normalizeH="0" baseline="0" noProof="0" dirty="0" err="1">
                <a:ln>
                  <a:noFill/>
                </a:ln>
                <a:solidFill>
                  <a:srgbClr val="FFFFFF"/>
                </a:solidFill>
                <a:effectLst/>
                <a:uLnTx/>
                <a:uFillTx/>
                <a:latin typeface="Trebuchet MS"/>
                <a:ea typeface="+mn-ea"/>
                <a:cs typeface="+mn-cs"/>
              </a:rPr>
              <a:t>gelijkgerichtheid</a:t>
            </a:r>
            <a:r>
              <a:rPr kumimoji="0" lang="nl-NL" sz="900" b="0" i="0" u="none" strike="noStrike" kern="1200" cap="none" spc="0" normalizeH="0" baseline="0" noProof="0" dirty="0">
                <a:ln>
                  <a:noFill/>
                </a:ln>
                <a:solidFill>
                  <a:srgbClr val="FFFFFF"/>
                </a:solidFill>
                <a:effectLst/>
                <a:uLnTx/>
                <a:uFillTx/>
                <a:latin typeface="Trebuchet MS"/>
                <a:ea typeface="+mn-ea"/>
                <a:cs typeface="+mn-cs"/>
              </a:rPr>
              <a:t>, ...?  Doorlooptijd van vragen? Relatie en samenwerking met scholen en andere stakeholders? </a:t>
            </a:r>
          </a:p>
        </p:txBody>
      </p:sp>
      <p:sp>
        <p:nvSpPr>
          <p:cNvPr id="68" name="Line Callout 1 (No Border) 67">
            <a:extLst>
              <a:ext uri="{FF2B5EF4-FFF2-40B4-BE49-F238E27FC236}">
                <a16:creationId xmlns:a16="http://schemas.microsoft.com/office/drawing/2014/main" id="{F5544B17-1DE4-3F46-87C4-2365C23E81FB}"/>
              </a:ext>
            </a:extLst>
          </p:cNvPr>
          <p:cNvSpPr/>
          <p:nvPr/>
        </p:nvSpPr>
        <p:spPr>
          <a:xfrm>
            <a:off x="83184" y="4263152"/>
            <a:ext cx="2894197" cy="787910"/>
          </a:xfrm>
          <a:prstGeom prst="callout1">
            <a:avLst>
              <a:gd name="adj1" fmla="val 30942"/>
              <a:gd name="adj2" fmla="val 101195"/>
              <a:gd name="adj3" fmla="val 9773"/>
              <a:gd name="adj4" fmla="val 132126"/>
            </a:avLst>
          </a:prstGeom>
          <a:solidFill>
            <a:schemeClr val="tx1">
              <a:alpha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Welke type leiderschap is nodig? Wat verstaan we onder zelfsturing? Welke balans streeft men na tussen zelfsturing en sturing? Rol van directie en teamcoaches? Welke bevoegdheden liggen waar? Welke ondersteuning vragen leidinggevenden? </a:t>
            </a:r>
          </a:p>
        </p:txBody>
      </p:sp>
      <p:sp>
        <p:nvSpPr>
          <p:cNvPr id="69" name="Line Callout 1 (No Border) 68">
            <a:extLst>
              <a:ext uri="{FF2B5EF4-FFF2-40B4-BE49-F238E27FC236}">
                <a16:creationId xmlns:a16="http://schemas.microsoft.com/office/drawing/2014/main" id="{7A35D631-64F8-9C4C-83ED-46E6BF7718D4}"/>
              </a:ext>
            </a:extLst>
          </p:cNvPr>
          <p:cNvSpPr/>
          <p:nvPr/>
        </p:nvSpPr>
        <p:spPr>
          <a:xfrm>
            <a:off x="97138" y="3411102"/>
            <a:ext cx="2695577" cy="787910"/>
          </a:xfrm>
          <a:prstGeom prst="callout1">
            <a:avLst>
              <a:gd name="adj1" fmla="val 30942"/>
              <a:gd name="adj2" fmla="val 101195"/>
              <a:gd name="adj3" fmla="val 21737"/>
              <a:gd name="adj4" fmla="val 140934"/>
            </a:avLst>
          </a:prstGeom>
          <a:solidFill>
            <a:schemeClr val="accent3">
              <a:alpha val="75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Trebuchet MS"/>
                <a:ea typeface="+mn-ea"/>
                <a:cs typeface="+mn-cs"/>
              </a:rPr>
              <a:t>Hoe is de sfeer en samenwerking in het centrum? Is er een (sterkere) cultuur van vertrouwen? Ervaart men voldoende persoonlijke en professionele ondersteuning? Heeft men (meer) een ‘nest’?</a:t>
            </a:r>
          </a:p>
        </p:txBody>
      </p:sp>
      <p:sp>
        <p:nvSpPr>
          <p:cNvPr id="70" name="Line Callout 1 (No Border) 69">
            <a:extLst>
              <a:ext uri="{FF2B5EF4-FFF2-40B4-BE49-F238E27FC236}">
                <a16:creationId xmlns:a16="http://schemas.microsoft.com/office/drawing/2014/main" id="{71654EE7-09B4-F741-A89E-63E442B852AA}"/>
              </a:ext>
            </a:extLst>
          </p:cNvPr>
          <p:cNvSpPr/>
          <p:nvPr/>
        </p:nvSpPr>
        <p:spPr>
          <a:xfrm>
            <a:off x="6440672" y="2497290"/>
            <a:ext cx="2590134" cy="1169882"/>
          </a:xfrm>
          <a:prstGeom prst="callout1">
            <a:avLst>
              <a:gd name="adj1" fmla="val 36082"/>
              <a:gd name="adj2" fmla="val -799"/>
              <a:gd name="adj3" fmla="val 54367"/>
              <a:gd name="adj4" fmla="val -55841"/>
            </a:avLst>
          </a:prstGeom>
          <a:solidFill>
            <a:schemeClr val="accent4">
              <a:alpha val="75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Hoe ervaart men de opdeling van de teams? Is er minder/meer overleg nodig, binnen en tussen teams/disciplines? Is het werk evenwichtig verdeeld? Hoe wordt er samengewerkt en overlegd? Hoe investeert men in teamwerking en -ontwikkeling? Welke teamrollen zijn aanwezig en hoe zijn deze verdeeld? Is er een teamverantwoordelijke?</a:t>
            </a:r>
          </a:p>
        </p:txBody>
      </p:sp>
      <p:sp>
        <p:nvSpPr>
          <p:cNvPr id="71" name="Line Callout 1 (No Border) 70">
            <a:extLst>
              <a:ext uri="{FF2B5EF4-FFF2-40B4-BE49-F238E27FC236}">
                <a16:creationId xmlns:a16="http://schemas.microsoft.com/office/drawing/2014/main" id="{28EFA3C0-D43D-784D-901D-4ED893788B8A}"/>
              </a:ext>
            </a:extLst>
          </p:cNvPr>
          <p:cNvSpPr/>
          <p:nvPr/>
        </p:nvSpPr>
        <p:spPr>
          <a:xfrm>
            <a:off x="6033510" y="1822094"/>
            <a:ext cx="3005470" cy="632295"/>
          </a:xfrm>
          <a:prstGeom prst="callout1">
            <a:avLst>
              <a:gd name="adj1" fmla="val 103848"/>
              <a:gd name="adj2" fmla="val 6889"/>
              <a:gd name="adj3" fmla="val 139088"/>
              <a:gd name="adj4" fmla="val -3291"/>
            </a:avLst>
          </a:prstGeom>
          <a:solidFill>
            <a:schemeClr val="bg1">
              <a:alpha val="90000"/>
            </a:schemeClr>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Trebuchet MS"/>
                <a:ea typeface="+mn-ea"/>
                <a:cs typeface="+mn-cs"/>
              </a:rPr>
              <a:t>Heeft men de juiste tools en systemen ter ondersteuning? Welke praktijken kunnen de (samen)werking verbeteren? (casusoverdracht, overleg, teambord, crisispermanentie, ...)</a:t>
            </a:r>
          </a:p>
        </p:txBody>
      </p:sp>
      <p:sp>
        <p:nvSpPr>
          <p:cNvPr id="72" name="Line Callout 1 (No Border) 71">
            <a:extLst>
              <a:ext uri="{FF2B5EF4-FFF2-40B4-BE49-F238E27FC236}">
                <a16:creationId xmlns:a16="http://schemas.microsoft.com/office/drawing/2014/main" id="{B23CDF42-FF0B-1949-B1CC-857A14DAC57B}"/>
              </a:ext>
            </a:extLst>
          </p:cNvPr>
          <p:cNvSpPr/>
          <p:nvPr/>
        </p:nvSpPr>
        <p:spPr>
          <a:xfrm>
            <a:off x="5135344" y="1145825"/>
            <a:ext cx="3895462" cy="622598"/>
          </a:xfrm>
          <a:prstGeom prst="callout1">
            <a:avLst>
              <a:gd name="adj1" fmla="val 57259"/>
              <a:gd name="adj2" fmla="val -557"/>
              <a:gd name="adj3" fmla="val 126405"/>
              <a:gd name="adj4" fmla="val -10167"/>
            </a:avLst>
          </a:prstGeom>
          <a:solidFill>
            <a:schemeClr val="accent6">
              <a:alpha val="75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FFFFFF"/>
                </a:solidFill>
                <a:effectLst/>
                <a:uLnTx/>
                <a:uFillTx/>
                <a:latin typeface="Trebuchet MS"/>
                <a:ea typeface="+mn-ea"/>
                <a:cs typeface="+mn-cs"/>
              </a:rPr>
              <a:t>Hoe beleeft men het werk? Hoe motiverend is het? Hoe belastend? Hoe tevreden is men? Betrokken? Hoe staat het met de herstelbehoefte? Verzuim? Verloop?</a:t>
            </a:r>
          </a:p>
        </p:txBody>
      </p:sp>
      <p:sp>
        <p:nvSpPr>
          <p:cNvPr id="73" name="Line Callout 1 (No Border) 72">
            <a:extLst>
              <a:ext uri="{FF2B5EF4-FFF2-40B4-BE49-F238E27FC236}">
                <a16:creationId xmlns:a16="http://schemas.microsoft.com/office/drawing/2014/main" id="{BBC87A19-04BC-104F-BC04-0B16C71F0D6C}"/>
              </a:ext>
            </a:extLst>
          </p:cNvPr>
          <p:cNvSpPr/>
          <p:nvPr/>
        </p:nvSpPr>
        <p:spPr>
          <a:xfrm>
            <a:off x="97138" y="1941377"/>
            <a:ext cx="2291902" cy="1411998"/>
          </a:xfrm>
          <a:prstGeom prst="callout1">
            <a:avLst>
              <a:gd name="adj1" fmla="val 66653"/>
              <a:gd name="adj2" fmla="val 99206"/>
              <a:gd name="adj3" fmla="val 75265"/>
              <a:gd name="adj4" fmla="val 117411"/>
            </a:avLst>
          </a:prstGeom>
          <a:solidFill>
            <a:schemeClr val="bg1">
              <a:lumMod val="75000"/>
              <a:alpha val="75000"/>
            </a:schemeClr>
          </a:solid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Trebuchet MS"/>
                <a:ea typeface="+mn-ea"/>
                <a:cs typeface="+mn-cs"/>
              </a:rPr>
              <a:t>JOB: Welke motivatiebronnen heeft men ter beschikking om het hoofd te bieden aan de aanwezige stressbronnen?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FFFFFF"/>
                </a:solidFill>
                <a:effectLst/>
                <a:uLnTx/>
                <a:uFillTx/>
                <a:latin typeface="Trebuchet MS"/>
                <a:ea typeface="+mn-ea"/>
                <a:cs typeface="+mn-cs"/>
              </a:rPr>
              <a:t>PERSOON: Welke kennis en vaardigheden zijn nodig? Hoe wordt ingezet op persoonlijke sterktes zoals veerkracht en weerbaarheid?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solidFill>
                  <a:srgbClr val="FFFFFF"/>
                </a:solidFill>
                <a:effectLst/>
                <a:uLnTx/>
                <a:uFillTx/>
                <a:latin typeface="Trebuchet MS"/>
                <a:ea typeface="+mn-ea"/>
                <a:cs typeface="+mn-cs"/>
              </a:rPr>
              <a:t>Onderbemanning</a:t>
            </a:r>
            <a:r>
              <a:rPr kumimoji="0" lang="nl-NL" sz="900" b="0" i="0" u="none" strike="noStrike" kern="1200" cap="none" spc="0" normalizeH="0" baseline="0" noProof="0" dirty="0">
                <a:ln>
                  <a:noFill/>
                </a:ln>
                <a:solidFill>
                  <a:srgbClr val="FFFFFF"/>
                </a:solidFill>
                <a:effectLst/>
                <a:uLnTx/>
                <a:uFillTx/>
                <a:latin typeface="Trebuchet MS"/>
                <a:ea typeface="+mn-ea"/>
                <a:cs typeface="+mn-cs"/>
              </a:rPr>
              <a:t>? Opleiding en ondersteuning? Nieuwe medewerkers?</a:t>
            </a:r>
          </a:p>
        </p:txBody>
      </p:sp>
    </p:spTree>
    <p:extLst>
      <p:ext uri="{BB962C8B-B14F-4D97-AF65-F5344CB8AC3E}">
        <p14:creationId xmlns:p14="http://schemas.microsoft.com/office/powerpoint/2010/main" val="981977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FA4DA-F05F-417B-B4DD-0B707EFBBEDD}"/>
              </a:ext>
            </a:extLst>
          </p:cNvPr>
          <p:cNvSpPr/>
          <p:nvPr/>
        </p:nvSpPr>
        <p:spPr>
          <a:xfrm>
            <a:off x="41980" y="1254106"/>
            <a:ext cx="6159568" cy="3735052"/>
          </a:xfrm>
          <a:prstGeom prst="rect">
            <a:avLst/>
          </a:prstGeom>
          <a:noFill/>
          <a:ln>
            <a:solidFill>
              <a:schemeClr val="tx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grpSp>
        <p:nvGrpSpPr>
          <p:cNvPr id="37" name="Group 36"/>
          <p:cNvGrpSpPr/>
          <p:nvPr/>
        </p:nvGrpSpPr>
        <p:grpSpPr>
          <a:xfrm>
            <a:off x="6589178" y="1208845"/>
            <a:ext cx="2401369" cy="3730091"/>
            <a:chOff x="1405054" y="1238683"/>
            <a:chExt cx="3021980" cy="5341100"/>
          </a:xfrm>
        </p:grpSpPr>
        <p:sp>
          <p:nvSpPr>
            <p:cNvPr id="38" name="Round Diagonal Corner Rectangle 37"/>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9" name="TextBox 38"/>
            <p:cNvSpPr txBox="1"/>
            <p:nvPr/>
          </p:nvSpPr>
          <p:spPr>
            <a:xfrm>
              <a:off x="1577879" y="1238683"/>
              <a:ext cx="2622630"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err="1">
                  <a:ln>
                    <a:noFill/>
                  </a:ln>
                  <a:solidFill>
                    <a:srgbClr val="414257">
                      <a:lumMod val="50000"/>
                    </a:srgbClr>
                  </a:solidFill>
                  <a:effectLst/>
                  <a:uLnTx/>
                  <a:uFillTx/>
                  <a:latin typeface="Calibri"/>
                  <a:ea typeface="+mn-ea"/>
                  <a:cs typeface="+mn-cs"/>
                </a:rPr>
                <a:t>organisationele</a:t>
              </a: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 uitkomsten</a:t>
              </a:r>
            </a:p>
          </p:txBody>
        </p:sp>
      </p:grpSp>
      <p:sp>
        <p:nvSpPr>
          <p:cNvPr id="21" name="Round Diagonal Corner Rectangle 20"/>
          <p:cNvSpPr/>
          <p:nvPr/>
        </p:nvSpPr>
        <p:spPr>
          <a:xfrm>
            <a:off x="7114901" y="2573731"/>
            <a:ext cx="1816187" cy="925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499" b="1" i="0" u="none" strike="noStrike" kern="1200" cap="small" spc="0" normalizeH="0" baseline="0" noProof="1">
                <a:ln>
                  <a:noFill/>
                </a:ln>
                <a:solidFill>
                  <a:srgbClr val="F1EFE9"/>
                </a:solidFill>
                <a:effectLst/>
                <a:uLnTx/>
                <a:uFillTx/>
                <a:latin typeface="Calibri"/>
                <a:ea typeface="+mn-ea"/>
                <a:cs typeface="+mn-cs"/>
              </a:rPr>
              <a:t>Optimaal functioneren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small" spc="0" normalizeH="0" baseline="0" noProof="1">
                <a:ln>
                  <a:noFill/>
                </a:ln>
                <a:solidFill>
                  <a:srgbClr val="F1EFE9"/>
                </a:solidFill>
                <a:effectLst/>
                <a:uLnTx/>
                <a:uFillTx/>
                <a:latin typeface="Calibri"/>
                <a:ea typeface="+mn-ea"/>
                <a:cs typeface="+mn-cs"/>
              </a:rPr>
              <a:t>(</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verzuim, </a:t>
            </a: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verloop,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099" b="0" i="0" u="none" strike="noStrike" kern="1200" cap="none" spc="0" normalizeH="0" baseline="0" noProof="1">
                <a:ln>
                  <a:noFill/>
                </a:ln>
                <a:solidFill>
                  <a:srgbClr val="E96D06"/>
                </a:solidFill>
                <a:effectLst/>
                <a:uLnTx/>
                <a:uFillTx/>
                <a:latin typeface="Trebuchet MS" panose="020B0603020202020204" pitchFamily="34" charset="0"/>
                <a:ea typeface="+mn-ea"/>
                <a:cs typeface="+mn-cs"/>
                <a:sym typeface="Wingdings 3" panose="05040102010807070707" pitchFamily="18" charset="2"/>
              </a:rPr>
              <a:t> </a:t>
            </a:r>
            <a:r>
              <a:rPr kumimoji="0" lang="nl-BE" sz="1099" b="0" i="0" u="none" strike="noStrike" kern="1200" cap="small" spc="0" normalizeH="0" baseline="0" noProof="1">
                <a:ln>
                  <a:noFill/>
                </a:ln>
                <a:solidFill>
                  <a:srgbClr val="F1EFE9"/>
                </a:solidFill>
                <a:effectLst/>
                <a:uLnTx/>
                <a:uFillTx/>
                <a:latin typeface="Calibri"/>
                <a:ea typeface="+mn-ea"/>
                <a:cs typeface="+mn-cs"/>
              </a:rPr>
              <a:t>performantie)</a:t>
            </a:r>
            <a:endParaRPr kumimoji="0" lang="nl-BE" sz="1499" b="0" i="0" u="none" strike="noStrike" kern="1200" cap="small" spc="0" normalizeH="0" baseline="0" noProof="1">
              <a:ln>
                <a:noFill/>
              </a:ln>
              <a:solidFill>
                <a:srgbClr val="F1EFE9"/>
              </a:solidFill>
              <a:effectLst/>
              <a:uLnTx/>
              <a:uFillTx/>
              <a:latin typeface="Calibri"/>
              <a:ea typeface="+mn-ea"/>
              <a:cs typeface="+mn-cs"/>
            </a:endParaRPr>
          </a:p>
        </p:txBody>
      </p:sp>
      <p:sp>
        <p:nvSpPr>
          <p:cNvPr id="45" name="TextBox 44"/>
          <p:cNvSpPr txBox="1"/>
          <p:nvPr/>
        </p:nvSpPr>
        <p:spPr>
          <a:xfrm>
            <a:off x="2902904" y="4935414"/>
            <a:ext cx="6492662"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800" b="0" i="1" u="none" strike="noStrike" kern="1200" cap="none" spc="0" normalizeH="0" baseline="0" noProof="0" dirty="0" err="1">
                <a:ln>
                  <a:noFill/>
                </a:ln>
                <a:solidFill>
                  <a:srgbClr val="8E959D"/>
                </a:solidFill>
                <a:effectLst/>
                <a:uLnTx/>
                <a:uFillTx/>
                <a:latin typeface="Calibri"/>
                <a:ea typeface="+mn-ea"/>
                <a:cs typeface="+mn-cs"/>
              </a:rPr>
              <a:t>Schaufeli</a:t>
            </a:r>
            <a:r>
              <a:rPr kumimoji="0" lang="nl-BE" sz="800" b="0" i="1" u="none" strike="noStrike" kern="1200" cap="none" spc="0" normalizeH="0" baseline="0" noProof="0" dirty="0">
                <a:ln>
                  <a:noFill/>
                </a:ln>
                <a:solidFill>
                  <a:srgbClr val="8E959D"/>
                </a:solidFill>
                <a:effectLst/>
                <a:uLnTx/>
                <a:uFillTx/>
                <a:latin typeface="Calibri"/>
                <a:ea typeface="+mn-ea"/>
                <a:cs typeface="+mn-cs"/>
              </a:rPr>
              <a:t>, W.B. (2015).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Engaging</a:t>
            </a:r>
            <a:r>
              <a:rPr kumimoji="0" lang="nl-BE" sz="800" b="0" i="1" u="none" strike="noStrike" kern="1200" cap="none" spc="0" normalizeH="0" baseline="0" noProof="0" dirty="0">
                <a:ln>
                  <a:noFill/>
                </a:ln>
                <a:solidFill>
                  <a:srgbClr val="8E959D"/>
                </a:solidFill>
                <a:effectLst/>
                <a:uLnTx/>
                <a:uFillTx/>
                <a:latin typeface="Calibri"/>
                <a:ea typeface="+mn-ea"/>
                <a:cs typeface="+mn-cs"/>
              </a:rPr>
              <a:t>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leadership</a:t>
            </a:r>
            <a:r>
              <a:rPr kumimoji="0" lang="nl-BE" sz="800" b="0" i="1" u="none" strike="noStrike" kern="1200" cap="none" spc="0" normalizeH="0" baseline="0" noProof="0" dirty="0">
                <a:ln>
                  <a:noFill/>
                </a:ln>
                <a:solidFill>
                  <a:srgbClr val="8E959D"/>
                </a:solidFill>
                <a:effectLst/>
                <a:uLnTx/>
                <a:uFillTx/>
                <a:latin typeface="Calibri"/>
                <a:ea typeface="+mn-ea"/>
                <a:cs typeface="+mn-cs"/>
              </a:rPr>
              <a:t> in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the</a:t>
            </a:r>
            <a:r>
              <a:rPr kumimoji="0" lang="nl-BE" sz="800" b="0" i="1" u="none" strike="noStrike" kern="1200" cap="none" spc="0" normalizeH="0" baseline="0" noProof="0" dirty="0">
                <a:ln>
                  <a:noFill/>
                </a:ln>
                <a:solidFill>
                  <a:srgbClr val="8E959D"/>
                </a:solidFill>
                <a:effectLst/>
                <a:uLnTx/>
                <a:uFillTx/>
                <a:latin typeface="Calibri"/>
                <a:ea typeface="+mn-ea"/>
                <a:cs typeface="+mn-cs"/>
              </a:rPr>
              <a:t> JD-R model. </a:t>
            </a:r>
            <a:r>
              <a:rPr kumimoji="0" lang="nl-BE" sz="800" b="0" i="1" u="none" strike="noStrike" kern="1200" cap="none" spc="0" normalizeH="0" baseline="0" noProof="0" dirty="0" err="1">
                <a:ln>
                  <a:noFill/>
                </a:ln>
                <a:solidFill>
                  <a:srgbClr val="8E959D"/>
                </a:solidFill>
                <a:effectLst/>
                <a:uLnTx/>
                <a:uFillTx/>
                <a:latin typeface="Calibri"/>
                <a:ea typeface="+mn-ea"/>
                <a:cs typeface="+mn-cs"/>
              </a:rPr>
              <a:t>Career</a:t>
            </a:r>
            <a:r>
              <a:rPr kumimoji="0" lang="nl-BE" sz="800" b="0" i="1" u="none" strike="noStrike" kern="1200" cap="none" spc="0" normalizeH="0" baseline="0" noProof="0" dirty="0">
                <a:ln>
                  <a:noFill/>
                </a:ln>
                <a:solidFill>
                  <a:srgbClr val="8E959D"/>
                </a:solidFill>
                <a:effectLst/>
                <a:uLnTx/>
                <a:uFillTx/>
                <a:latin typeface="Calibri"/>
                <a:ea typeface="+mn-ea"/>
                <a:cs typeface="+mn-cs"/>
              </a:rPr>
              <a:t> Development International, 20(5), 446-463. </a:t>
            </a:r>
          </a:p>
        </p:txBody>
      </p:sp>
      <p:grpSp>
        <p:nvGrpSpPr>
          <p:cNvPr id="7" name="Group 6">
            <a:extLst>
              <a:ext uri="{FF2B5EF4-FFF2-40B4-BE49-F238E27FC236}">
                <a16:creationId xmlns:a16="http://schemas.microsoft.com/office/drawing/2014/main" id="{0C72763D-BEE4-4FEC-88EA-B4243948BD9D}"/>
              </a:ext>
            </a:extLst>
          </p:cNvPr>
          <p:cNvGrpSpPr/>
          <p:nvPr/>
        </p:nvGrpSpPr>
        <p:grpSpPr>
          <a:xfrm>
            <a:off x="3835824" y="1228661"/>
            <a:ext cx="3314610" cy="3710276"/>
            <a:chOff x="3835142" y="956581"/>
            <a:chExt cx="3317679" cy="3984544"/>
          </a:xfrm>
        </p:grpSpPr>
        <p:grpSp>
          <p:nvGrpSpPr>
            <p:cNvPr id="34" name="Group 33"/>
            <p:cNvGrpSpPr/>
            <p:nvPr/>
          </p:nvGrpSpPr>
          <p:grpSpPr>
            <a:xfrm>
              <a:off x="3835142" y="956581"/>
              <a:ext cx="2266482" cy="3984544"/>
              <a:chOff x="1405054" y="1267058"/>
              <a:chExt cx="3021980" cy="5312725"/>
            </a:xfrm>
          </p:grpSpPr>
          <p:sp>
            <p:nvSpPr>
              <p:cNvPr id="35" name="Round Diagonal Corner Rectangle 34"/>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6" name="TextBox 35"/>
              <p:cNvSpPr txBox="1"/>
              <p:nvPr/>
            </p:nvSpPr>
            <p:spPr>
              <a:xfrm>
                <a:off x="2149199" y="1267058"/>
                <a:ext cx="1510788"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Werkbeleving</a:t>
                </a:r>
              </a:p>
            </p:txBody>
          </p:sp>
        </p:grpSp>
        <p:sp>
          <p:nvSpPr>
            <p:cNvPr id="25" name="Right Arrow 24"/>
            <p:cNvSpPr/>
            <p:nvPr/>
          </p:nvSpPr>
          <p:spPr>
            <a:xfrm rot="1669098">
              <a:off x="5786662" y="2041898"/>
              <a:ext cx="1347848"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4" name="Right Arrow 23"/>
            <p:cNvSpPr/>
            <p:nvPr/>
          </p:nvSpPr>
          <p:spPr>
            <a:xfrm rot="19674612">
              <a:off x="5656171" y="3555456"/>
              <a:ext cx="1496650" cy="281965"/>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8" name="Round Diagonal Corner Rectangle 7"/>
            <p:cNvSpPr/>
            <p:nvPr/>
          </p:nvSpPr>
          <p:spPr>
            <a:xfrm>
              <a:off x="3914435" y="4075352"/>
              <a:ext cx="2089670" cy="574189"/>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Herstelbehoefte</a:t>
              </a:r>
            </a:p>
          </p:txBody>
        </p:sp>
        <p:sp>
          <p:nvSpPr>
            <p:cNvPr id="9" name="Round Diagonal Corner Rectangle 8"/>
            <p:cNvSpPr/>
            <p:nvPr/>
          </p:nvSpPr>
          <p:spPr>
            <a:xfrm>
              <a:off x="3914435" y="1544467"/>
              <a:ext cx="2089670" cy="5741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Work engagement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Plezier in het werk</a:t>
              </a:r>
            </a:p>
          </p:txBody>
        </p:sp>
        <p:pic>
          <p:nvPicPr>
            <p:cNvPr id="52" name="Picture 51">
              <a:extLst>
                <a:ext uri="{FF2B5EF4-FFF2-40B4-BE49-F238E27FC236}">
                  <a16:creationId xmlns:a16="http://schemas.microsoft.com/office/drawing/2014/main" id="{C5698B76-1074-4BC4-AD7E-80CF85B2A677}"/>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320454" y="3437486"/>
              <a:ext cx="715479" cy="703653"/>
            </a:xfrm>
            <a:prstGeom prst="rect">
              <a:avLst/>
            </a:prstGeom>
          </p:spPr>
        </p:pic>
        <p:pic>
          <p:nvPicPr>
            <p:cNvPr id="53" name="Picture 52">
              <a:extLst>
                <a:ext uri="{FF2B5EF4-FFF2-40B4-BE49-F238E27FC236}">
                  <a16:creationId xmlns:a16="http://schemas.microsoft.com/office/drawing/2014/main" id="{84207F42-6809-41FC-9650-4CFB0471D9E1}"/>
                </a:ext>
              </a:extLst>
            </p:cNvPr>
            <p:cNvPicPr>
              <a:picLocks noChangeAspect="1"/>
            </p:cNvPicPr>
            <p:nvPr/>
          </p:nvPicPr>
          <p:blipFill>
            <a:blip r:embed="rId4">
              <a:clrChange>
                <a:clrFrom>
                  <a:srgbClr val="FFFFFF"/>
                </a:clrFrom>
                <a:clrTo>
                  <a:srgbClr val="FFFFFF">
                    <a:alpha val="0"/>
                  </a:srgbClr>
                </a:clrTo>
              </a:clrChange>
              <a:duotone>
                <a:prstClr val="black"/>
                <a:schemeClr val="accent5">
                  <a:tint val="45000"/>
                  <a:satMod val="400000"/>
                </a:schemeClr>
              </a:duotone>
            </a:blip>
            <a:stretch>
              <a:fillRect/>
            </a:stretch>
          </p:blipFill>
          <p:spPr>
            <a:xfrm>
              <a:off x="5334406" y="2146939"/>
              <a:ext cx="687573" cy="604399"/>
            </a:xfrm>
            <a:prstGeom prst="rect">
              <a:avLst/>
            </a:prstGeom>
          </p:spPr>
        </p:pic>
      </p:grpSp>
      <p:grpSp>
        <p:nvGrpSpPr>
          <p:cNvPr id="19" name="Group 18">
            <a:extLst>
              <a:ext uri="{FF2B5EF4-FFF2-40B4-BE49-F238E27FC236}">
                <a16:creationId xmlns:a16="http://schemas.microsoft.com/office/drawing/2014/main" id="{AD7E8B01-2B88-4F02-AF6C-A384C8B091F7}"/>
              </a:ext>
            </a:extLst>
          </p:cNvPr>
          <p:cNvGrpSpPr/>
          <p:nvPr/>
        </p:nvGrpSpPr>
        <p:grpSpPr>
          <a:xfrm>
            <a:off x="4229" y="1228661"/>
            <a:ext cx="3910820" cy="3717501"/>
            <a:chOff x="-1" y="948823"/>
            <a:chExt cx="3914441" cy="3992303"/>
          </a:xfrm>
        </p:grpSpPr>
        <p:sp>
          <p:nvSpPr>
            <p:cNvPr id="23" name="Right Arrow 22"/>
            <p:cNvSpPr/>
            <p:nvPr/>
          </p:nvSpPr>
          <p:spPr>
            <a:xfrm>
              <a:off x="-1" y="4222429"/>
              <a:ext cx="3914440" cy="281016"/>
            </a:xfrm>
            <a:prstGeom prst="rightArrow">
              <a:avLst/>
            </a:prstGeom>
            <a:solidFill>
              <a:srgbClr val="E96D0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2" name="Right Arrow 21"/>
            <p:cNvSpPr/>
            <p:nvPr/>
          </p:nvSpPr>
          <p:spPr>
            <a:xfrm>
              <a:off x="0" y="1686506"/>
              <a:ext cx="3914440" cy="28196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grpSp>
          <p:nvGrpSpPr>
            <p:cNvPr id="33" name="Group 32"/>
            <p:cNvGrpSpPr/>
            <p:nvPr/>
          </p:nvGrpSpPr>
          <p:grpSpPr>
            <a:xfrm>
              <a:off x="1053789" y="948823"/>
              <a:ext cx="2266482" cy="3992303"/>
              <a:chOff x="1405054" y="1256713"/>
              <a:chExt cx="3021980" cy="5323070"/>
            </a:xfrm>
          </p:grpSpPr>
          <p:sp>
            <p:nvSpPr>
              <p:cNvPr id="31" name="Round Diagonal Corner Rectangle 30"/>
              <p:cNvSpPr/>
              <p:nvPr/>
            </p:nvSpPr>
            <p:spPr>
              <a:xfrm>
                <a:off x="1405054" y="1662127"/>
                <a:ext cx="3021980" cy="491765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32" name="TextBox 31"/>
              <p:cNvSpPr txBox="1"/>
              <p:nvPr/>
            </p:nvSpPr>
            <p:spPr>
              <a:xfrm>
                <a:off x="1723841" y="1256713"/>
                <a:ext cx="2356160" cy="42950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Kwaliteit van de arbeid</a:t>
                </a:r>
              </a:p>
            </p:txBody>
          </p:sp>
        </p:grpSp>
        <p:sp>
          <p:nvSpPr>
            <p:cNvPr id="40" name="Right Arrow 39"/>
            <p:cNvSpPr/>
            <p:nvPr/>
          </p:nvSpPr>
          <p:spPr>
            <a:xfrm rot="4237840">
              <a:off x="2149916" y="2751029"/>
              <a:ext cx="2534151" cy="26280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2" name="Round Diagonal Corner Rectangle 1"/>
            <p:cNvSpPr/>
            <p:nvPr/>
          </p:nvSpPr>
          <p:spPr>
            <a:xfrm>
              <a:off x="1121483" y="4075353"/>
              <a:ext cx="2089670" cy="583167"/>
            </a:xfrm>
            <a:prstGeom prst="rect">
              <a:avLst/>
            </a:prstGeom>
            <a:solidFill>
              <a:srgbClr val="E96D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Stressbronnen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899" b="0" i="0" u="none" strike="noStrike" kern="1200" cap="small" spc="0" normalizeH="0" baseline="0" noProof="1">
                  <a:ln>
                    <a:noFill/>
                  </a:ln>
                  <a:solidFill>
                    <a:srgbClr val="F1EFE9"/>
                  </a:solidFill>
                  <a:effectLst/>
                  <a:uLnTx/>
                  <a:uFillTx/>
                  <a:latin typeface="Calibri"/>
                  <a:ea typeface="+mn-ea"/>
                  <a:cs typeface="+mn-cs"/>
                </a:rPr>
                <a:t>(kwantitatief, kwalitatief, organisationeell)</a:t>
              </a:r>
            </a:p>
          </p:txBody>
        </p:sp>
        <p:sp>
          <p:nvSpPr>
            <p:cNvPr id="6" name="Round Diagonal Corner Rectangle 5"/>
            <p:cNvSpPr/>
            <p:nvPr/>
          </p:nvSpPr>
          <p:spPr>
            <a:xfrm>
              <a:off x="1134967" y="1535488"/>
              <a:ext cx="2076186" cy="5921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Motivatiebronnen</a:t>
              </a:r>
              <a:br>
                <a:rPr kumimoji="0" lang="nl-BE" sz="1349" b="1" i="0" u="none" strike="noStrike" kern="1200" cap="small" spc="0" normalizeH="0" baseline="0" noProof="1">
                  <a:ln>
                    <a:noFill/>
                  </a:ln>
                  <a:solidFill>
                    <a:srgbClr val="F1EFE9"/>
                  </a:solidFill>
                  <a:effectLst/>
                  <a:uLnTx/>
                  <a:uFillTx/>
                  <a:latin typeface="Calibri"/>
                  <a:ea typeface="+mn-ea"/>
                  <a:cs typeface="+mn-cs"/>
                </a:rPr>
              </a:br>
              <a:r>
                <a:rPr kumimoji="0" lang="nl-BE" sz="899" b="0" i="0" u="none" strike="noStrike" kern="1200" cap="small" spc="0" normalizeH="0" baseline="0" noProof="1">
                  <a:ln>
                    <a:noFill/>
                  </a:ln>
                  <a:solidFill>
                    <a:srgbClr val="F1EFE9"/>
                  </a:solidFill>
                  <a:effectLst/>
                  <a:uLnTx/>
                  <a:uFillTx/>
                  <a:latin typeface="Calibri"/>
                  <a:ea typeface="+mn-ea"/>
                  <a:cs typeface="+mn-cs"/>
                </a:rPr>
                <a:t>(Job, groei, sociaal, organisationeel)</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grpSp>
          <p:nvGrpSpPr>
            <p:cNvPr id="13" name="Group 12"/>
            <p:cNvGrpSpPr/>
            <p:nvPr/>
          </p:nvGrpSpPr>
          <p:grpSpPr>
            <a:xfrm>
              <a:off x="72612" y="1252880"/>
              <a:ext cx="929031" cy="1181678"/>
              <a:chOff x="96816" y="1662127"/>
              <a:chExt cx="1238710" cy="1575573"/>
            </a:xfrm>
          </p:grpSpPr>
          <p:sp>
            <p:nvSpPr>
              <p:cNvPr id="5" name="Round Diagonal Corner Rectangle 4"/>
              <p:cNvSpPr/>
              <p:nvPr/>
            </p:nvSpPr>
            <p:spPr>
              <a:xfrm>
                <a:off x="96816" y="1662127"/>
                <a:ext cx="1238710"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Controle   </a:t>
                </a:r>
              </a:p>
            </p:txBody>
          </p:sp>
          <p:sp>
            <p:nvSpPr>
              <p:cNvPr id="10" name="Round Diagonal Corner Rectangle 9"/>
              <p:cNvSpPr/>
              <p:nvPr/>
            </p:nvSpPr>
            <p:spPr>
              <a:xfrm>
                <a:off x="96818" y="2050905"/>
                <a:ext cx="1238708" cy="376808"/>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Uitdagend werk</a:t>
                </a:r>
              </a:p>
            </p:txBody>
          </p:sp>
          <p:sp>
            <p:nvSpPr>
              <p:cNvPr id="11" name="Round Diagonal Corner Rectangle 10"/>
              <p:cNvSpPr/>
              <p:nvPr/>
            </p:nvSpPr>
            <p:spPr>
              <a:xfrm>
                <a:off x="96817" y="2461305"/>
                <a:ext cx="1238709"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Sociale steun</a:t>
                </a:r>
              </a:p>
            </p:txBody>
          </p:sp>
          <p:sp>
            <p:nvSpPr>
              <p:cNvPr id="12" name="Round Diagonal Corner Rectangle 11"/>
              <p:cNvSpPr/>
              <p:nvPr/>
            </p:nvSpPr>
            <p:spPr>
              <a:xfrm>
                <a:off x="96816" y="2860891"/>
                <a:ext cx="1238710" cy="376809"/>
              </a:xfrm>
              <a:prstGeom prst="rect">
                <a:avLst/>
              </a:prstGeom>
              <a:solidFill>
                <a:schemeClr val="accent5">
                  <a:lumMod val="60000"/>
                  <a:lumOff val="4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grpSp>
        <p:grpSp>
          <p:nvGrpSpPr>
            <p:cNvPr id="14" name="Group 13"/>
            <p:cNvGrpSpPr/>
            <p:nvPr/>
          </p:nvGrpSpPr>
          <p:grpSpPr>
            <a:xfrm>
              <a:off x="72612" y="3783769"/>
              <a:ext cx="929033" cy="865678"/>
              <a:chOff x="96816" y="1662127"/>
              <a:chExt cx="1238712" cy="1154238"/>
            </a:xfrm>
            <a:solidFill>
              <a:schemeClr val="accent1">
                <a:lumMod val="20000"/>
                <a:lumOff val="80000"/>
              </a:schemeClr>
            </a:solidFill>
          </p:grpSpPr>
          <p:sp>
            <p:nvSpPr>
              <p:cNvPr id="15" name="Round Diagonal Corner Rectangle 14"/>
              <p:cNvSpPr/>
              <p:nvPr/>
            </p:nvSpPr>
            <p:spPr>
              <a:xfrm>
                <a:off x="96816" y="1662127"/>
                <a:ext cx="1238710"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Taakeisen</a:t>
                </a:r>
              </a:p>
            </p:txBody>
          </p:sp>
          <p:sp>
            <p:nvSpPr>
              <p:cNvPr id="16" name="Round Diagonal Corner Rectangle 15"/>
              <p:cNvSpPr/>
              <p:nvPr/>
            </p:nvSpPr>
            <p:spPr>
              <a:xfrm>
                <a:off x="96818" y="2050905"/>
                <a:ext cx="1238710"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Rolproblemen</a:t>
                </a:r>
              </a:p>
            </p:txBody>
          </p:sp>
          <p:sp>
            <p:nvSpPr>
              <p:cNvPr id="18" name="Round Diagonal Corner Rectangle 17"/>
              <p:cNvSpPr/>
              <p:nvPr/>
            </p:nvSpPr>
            <p:spPr>
              <a:xfrm>
                <a:off x="96816" y="2439557"/>
                <a:ext cx="1238711" cy="376808"/>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grpSp>
      </p:grpSp>
      <p:grpSp>
        <p:nvGrpSpPr>
          <p:cNvPr id="4" name="Group 3"/>
          <p:cNvGrpSpPr/>
          <p:nvPr/>
        </p:nvGrpSpPr>
        <p:grpSpPr>
          <a:xfrm>
            <a:off x="1" y="2624085"/>
            <a:ext cx="4078260" cy="1830702"/>
            <a:chOff x="1" y="2624085"/>
            <a:chExt cx="4078260" cy="1830702"/>
          </a:xfrm>
        </p:grpSpPr>
        <p:sp>
          <p:nvSpPr>
            <p:cNvPr id="50" name="Right Arrow 49"/>
            <p:cNvSpPr/>
            <p:nvPr/>
          </p:nvSpPr>
          <p:spPr>
            <a:xfrm>
              <a:off x="1" y="3152582"/>
              <a:ext cx="3226368"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43" name="Round Diagonal Corner Rectangle 5"/>
            <p:cNvSpPr/>
            <p:nvPr/>
          </p:nvSpPr>
          <p:spPr>
            <a:xfrm>
              <a:off x="1152103" y="2995833"/>
              <a:ext cx="2074265" cy="5513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1">
                  <a:ln>
                    <a:noFill/>
                  </a:ln>
                  <a:solidFill>
                    <a:srgbClr val="F1EFE9"/>
                  </a:solidFill>
                  <a:effectLst/>
                  <a:uLnTx/>
                  <a:uFillTx/>
                  <a:latin typeface="Calibri"/>
                  <a:ea typeface="+mn-ea"/>
                  <a:cs typeface="+mn-cs"/>
                </a:rPr>
                <a:t>Persoonlijke hulpbronnen</a:t>
              </a:r>
              <a:endParaRPr kumimoji="0" lang="nl-BE" sz="1199" b="0" i="0" u="none" strike="noStrike" kern="1200" cap="small" spc="0" normalizeH="0" baseline="0" noProof="1">
                <a:ln>
                  <a:noFill/>
                </a:ln>
                <a:solidFill>
                  <a:srgbClr val="F1EFE9"/>
                </a:solidFill>
                <a:effectLst/>
                <a:uLnTx/>
                <a:uFillTx/>
                <a:latin typeface="Calibri"/>
                <a:ea typeface="+mn-ea"/>
                <a:cs typeface="+mn-cs"/>
              </a:endParaRPr>
            </a:p>
          </p:txBody>
        </p:sp>
        <p:sp>
          <p:nvSpPr>
            <p:cNvPr id="44" name="Round Diagonal Corner Rectangle 11"/>
            <p:cNvSpPr/>
            <p:nvPr/>
          </p:nvSpPr>
          <p:spPr>
            <a:xfrm>
              <a:off x="85426" y="2708008"/>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Omgaan met stress</a:t>
              </a:r>
            </a:p>
          </p:txBody>
        </p:sp>
        <p:sp>
          <p:nvSpPr>
            <p:cNvPr id="47" name="Round Diagonal Corner Rectangle 11"/>
            <p:cNvSpPr/>
            <p:nvPr/>
          </p:nvSpPr>
          <p:spPr>
            <a:xfrm>
              <a:off x="76775" y="2986020"/>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Veerkracht</a:t>
              </a:r>
            </a:p>
          </p:txBody>
        </p:sp>
        <p:sp>
          <p:nvSpPr>
            <p:cNvPr id="48" name="Round Diagonal Corner Rectangle 11"/>
            <p:cNvSpPr/>
            <p:nvPr/>
          </p:nvSpPr>
          <p:spPr>
            <a:xfrm>
              <a:off x="67995" y="3277976"/>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Persoonlijke sterktes</a:t>
              </a:r>
            </a:p>
          </p:txBody>
        </p:sp>
        <p:sp>
          <p:nvSpPr>
            <p:cNvPr id="49" name="Round Diagonal Corner Rectangle 11"/>
            <p:cNvSpPr/>
            <p:nvPr/>
          </p:nvSpPr>
          <p:spPr>
            <a:xfrm>
              <a:off x="70991" y="3558517"/>
              <a:ext cx="928172" cy="263154"/>
            </a:xfrm>
            <a:prstGeom prst="rect">
              <a:avLst/>
            </a:prstGeom>
            <a:solidFill>
              <a:schemeClr val="accent3">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999" b="0" i="0" u="none" strike="noStrike" kern="1200" cap="none" spc="0" normalizeH="0" baseline="0" noProof="1">
                  <a:ln>
                    <a:noFill/>
                  </a:ln>
                  <a:solidFill>
                    <a:srgbClr val="414257"/>
                  </a:solidFill>
                  <a:effectLst/>
                  <a:uLnTx/>
                  <a:uFillTx/>
                  <a:latin typeface="Calibri"/>
                  <a:ea typeface="+mn-ea"/>
                  <a:cs typeface="+mn-cs"/>
                </a:rPr>
                <a:t>Etc.</a:t>
              </a:r>
            </a:p>
          </p:txBody>
        </p:sp>
        <p:sp>
          <p:nvSpPr>
            <p:cNvPr id="51" name="Right Arrow 50"/>
            <p:cNvSpPr/>
            <p:nvPr/>
          </p:nvSpPr>
          <p:spPr>
            <a:xfrm rot="19023798">
              <a:off x="2952229" y="2624085"/>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54" name="Right Arrow 53"/>
            <p:cNvSpPr/>
            <p:nvPr/>
          </p:nvSpPr>
          <p:spPr>
            <a:xfrm rot="3202458">
              <a:off x="2950222" y="3760492"/>
              <a:ext cx="1126032" cy="2625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grpSp>
      <p:sp>
        <p:nvSpPr>
          <p:cNvPr id="57" name="Title 1">
            <a:extLst>
              <a:ext uri="{FF2B5EF4-FFF2-40B4-BE49-F238E27FC236}">
                <a16:creationId xmlns:a16="http://schemas.microsoft.com/office/drawing/2014/main" id="{C0B0F41B-89D9-4C8B-A602-9E560DA79968}"/>
              </a:ext>
            </a:extLst>
          </p:cNvPr>
          <p:cNvSpPr txBox="1">
            <a:spLocks/>
          </p:cNvSpPr>
          <p:nvPr/>
        </p:nvSpPr>
        <p:spPr>
          <a:xfrm>
            <a:off x="704001" y="395222"/>
            <a:ext cx="83468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3. Terugkoppeling: 3 theoretische kaders als handvat (dynamieken)</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96D06"/>
                </a:solidFill>
                <a:effectLst/>
                <a:uLnTx/>
                <a:uFillTx/>
                <a:latin typeface="Calibri"/>
                <a:ea typeface="+mj-ea"/>
                <a:cs typeface="+mj-cs"/>
              </a:rPr>
              <a:t> “Wat”: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Job </a:t>
            </a:r>
            <a:r>
              <a:rPr kumimoji="0" lang="nl-BE" sz="1800" b="0" i="0" u="none" strike="noStrike" kern="0" cap="none" spc="0" normalizeH="0" baseline="0" noProof="0" dirty="0" err="1">
                <a:ln>
                  <a:noFill/>
                </a:ln>
                <a:solidFill>
                  <a:srgbClr val="EE7203"/>
                </a:solidFill>
                <a:effectLst/>
                <a:uLnTx/>
                <a:uFillTx/>
                <a:latin typeface="Trebuchet MS"/>
                <a:ea typeface="+mj-ea"/>
                <a:cs typeface="+mj-cs"/>
              </a:rPr>
              <a:t>demands</a:t>
            </a:r>
            <a:r>
              <a:rPr kumimoji="0" lang="nl-BE" sz="1800" b="0" i="0" u="none" strike="noStrike" kern="0" cap="none" spc="0" normalizeH="0" baseline="0" noProof="0" dirty="0">
                <a:ln>
                  <a:noFill/>
                </a:ln>
                <a:solidFill>
                  <a:srgbClr val="EE7203"/>
                </a:solidFill>
                <a:effectLst/>
                <a:uLnTx/>
                <a:uFillTx/>
                <a:latin typeface="Trebuchet MS"/>
                <a:ea typeface="+mj-ea"/>
                <a:cs typeface="+mj-cs"/>
              </a:rPr>
              <a:t>-resources model: </a:t>
            </a:r>
            <a:r>
              <a:rPr kumimoji="0" lang="nl-BE" sz="1400" b="0" i="0" u="none" strike="noStrike" kern="0" cap="none" spc="0" normalizeH="0" baseline="0" noProof="0" dirty="0">
                <a:ln>
                  <a:noFill/>
                </a:ln>
                <a:solidFill>
                  <a:srgbClr val="EE7203"/>
                </a:solidFill>
                <a:effectLst/>
                <a:uLnTx/>
                <a:uFillTx/>
                <a:latin typeface="Trebuchet MS"/>
                <a:ea typeface="+mj-ea"/>
                <a:cs typeface="+mj-cs"/>
              </a:rPr>
              <a:t>W</a:t>
            </a:r>
            <a:r>
              <a:rPr kumimoji="0" lang="nl-BE" sz="1400" b="0" i="0" u="none" strike="noStrike" kern="0" cap="none" spc="0" normalizeH="0" baseline="0" noProof="0" dirty="0" err="1">
                <a:ln>
                  <a:noFill/>
                </a:ln>
                <a:solidFill>
                  <a:srgbClr val="EE7203"/>
                </a:solidFill>
                <a:effectLst/>
                <a:uLnTx/>
                <a:uFillTx/>
                <a:latin typeface="Trebuchet MS"/>
                <a:ea typeface="+mj-ea"/>
                <a:cs typeface="+mj-cs"/>
              </a:rPr>
              <a:t>erkbeleving</a:t>
            </a:r>
            <a:r>
              <a:rPr kumimoji="0" lang="nl-BE" sz="1400" b="0" i="0" u="none" strike="noStrike" kern="0" cap="none" spc="0" normalizeH="0" baseline="0" noProof="0" dirty="0">
                <a:ln>
                  <a:noFill/>
                </a:ln>
                <a:solidFill>
                  <a:srgbClr val="EE7203"/>
                </a:solidFill>
                <a:effectLst/>
                <a:uLnTx/>
                <a:uFillTx/>
                <a:latin typeface="Trebuchet MS"/>
                <a:ea typeface="+mj-ea"/>
                <a:cs typeface="+mj-cs"/>
              </a:rPr>
              <a:t> &amp; kwaliteit van de arbeid</a:t>
            </a:r>
            <a:endParaRPr kumimoji="0" lang="en-BE" sz="1400" b="0" i="0" u="none" strike="noStrike" kern="0" cap="none" spc="0" normalizeH="0" baseline="0" noProof="0" dirty="0">
              <a:ln>
                <a:noFill/>
              </a:ln>
              <a:solidFill>
                <a:srgbClr val="EE7203"/>
              </a:solidFill>
              <a:effectLst/>
              <a:uLnTx/>
              <a:uFillTx/>
              <a:latin typeface="Trebuchet MS"/>
              <a:ea typeface="+mj-ea"/>
              <a:cs typeface="+mj-cs"/>
            </a:endParaRPr>
          </a:p>
        </p:txBody>
      </p:sp>
      <p:pic>
        <p:nvPicPr>
          <p:cNvPr id="17" name="Picture 16"/>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5932722" y="1090363"/>
            <a:ext cx="739993" cy="960274"/>
          </a:xfrm>
          <a:prstGeom prst="rect">
            <a:avLst/>
          </a:prstGeom>
        </p:spPr>
      </p:pic>
      <p:pic>
        <p:nvPicPr>
          <p:cNvPr id="56" name="Picture 55"/>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4858" y="3916414"/>
            <a:ext cx="695722" cy="960274"/>
          </a:xfrm>
          <a:prstGeom prst="rect">
            <a:avLst/>
          </a:prstGeom>
        </p:spPr>
      </p:pic>
    </p:spTree>
    <p:extLst>
      <p:ext uri="{BB962C8B-B14F-4D97-AF65-F5344CB8AC3E}">
        <p14:creationId xmlns:p14="http://schemas.microsoft.com/office/powerpoint/2010/main" val="3263769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Diagram 7"/>
          <p:cNvGraphicFramePr/>
          <p:nvPr/>
        </p:nvGraphicFramePr>
        <p:xfrm>
          <a:off x="305755" y="158955"/>
          <a:ext cx="8809767" cy="3418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Afbeelding 6" descr="FS st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50175" y="4567202"/>
            <a:ext cx="655654" cy="438559"/>
          </a:xfrm>
          <a:prstGeom prst="rect">
            <a:avLst/>
          </a:prstGeom>
        </p:spPr>
      </p:pic>
      <p:sp>
        <p:nvSpPr>
          <p:cNvPr id="7" name="Striped Right Arrow 6"/>
          <p:cNvSpPr/>
          <p:nvPr/>
        </p:nvSpPr>
        <p:spPr>
          <a:xfrm>
            <a:off x="305755" y="978680"/>
            <a:ext cx="8809767" cy="452846"/>
          </a:xfrm>
          <a:prstGeom prst="stripedRightArrow">
            <a:avLst>
              <a:gd name="adj1" fmla="val 50000"/>
              <a:gd name="adj2" fmla="val 81579"/>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FFFFFF"/>
                </a:solidFill>
                <a:effectLst/>
                <a:uLnTx/>
                <a:uFillTx/>
                <a:latin typeface="Trebuchet MS"/>
                <a:ea typeface="+mn-ea"/>
                <a:cs typeface="+mn-cs"/>
              </a:rPr>
              <a:t>“</a:t>
            </a:r>
            <a:r>
              <a:rPr kumimoji="0" lang="nl-BE" sz="1600" b="1" i="0" u="none" strike="noStrike" kern="1200" cap="none" spc="0" normalizeH="0" baseline="0" noProof="0" dirty="0">
                <a:ln>
                  <a:noFill/>
                </a:ln>
                <a:solidFill>
                  <a:srgbClr val="FFFFFF"/>
                </a:solidFill>
                <a:effectLst/>
                <a:uLnTx/>
                <a:uFillTx/>
                <a:latin typeface="Trebuchet MS"/>
                <a:ea typeface="+mn-ea"/>
                <a:cs typeface="+mn-cs"/>
              </a:rPr>
              <a:t>HOE</a:t>
            </a:r>
            <a:r>
              <a:rPr kumimoji="0" lang="nl-BE" sz="1600" b="0" i="0" u="none" strike="noStrike" kern="1200" cap="none" spc="0" normalizeH="0" baseline="0" noProof="0" dirty="0">
                <a:ln>
                  <a:noFill/>
                </a:ln>
                <a:solidFill>
                  <a:srgbClr val="FFFFFF"/>
                </a:solidFill>
                <a:effectLst/>
                <a:uLnTx/>
                <a:uFillTx/>
                <a:latin typeface="Trebuchet MS"/>
                <a:ea typeface="+mn-ea"/>
                <a:cs typeface="+mn-cs"/>
              </a:rPr>
              <a:t>” van verandering </a:t>
            </a:r>
            <a:r>
              <a:rPr kumimoji="0" lang="nl-BE" sz="1200" b="0" i="0" u="none" strike="noStrike" kern="1200" cap="none" spc="0" normalizeH="0" baseline="0" noProof="0" dirty="0">
                <a:ln>
                  <a:noFill/>
                </a:ln>
                <a:solidFill>
                  <a:srgbClr val="FFFFFF"/>
                </a:solidFill>
                <a:effectLst/>
                <a:uLnTx/>
                <a:uFillTx/>
                <a:latin typeface="Trebuchet MS"/>
                <a:ea typeface="+mn-ea"/>
                <a:cs typeface="+mn-cs"/>
              </a:rPr>
              <a:t>(procesmatige factoren)</a:t>
            </a:r>
          </a:p>
        </p:txBody>
      </p:sp>
      <p:sp>
        <p:nvSpPr>
          <p:cNvPr id="9" name="Rectangle 8"/>
          <p:cNvSpPr/>
          <p:nvPr/>
        </p:nvSpPr>
        <p:spPr>
          <a:xfrm>
            <a:off x="313714" y="2412274"/>
            <a:ext cx="2762412" cy="2735989"/>
          </a:xfrm>
          <a:prstGeom prst="rect">
            <a:avLst/>
          </a:prstGeom>
          <a:solidFill>
            <a:srgbClr val="9FCED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82563" marR="0" lvl="0" indent="-1825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8389"/>
                </a:solidFill>
                <a:effectLst/>
                <a:uLnTx/>
                <a:uFillTx/>
                <a:latin typeface="Trebuchet MS"/>
                <a:ea typeface="+mn-ea"/>
                <a:cs typeface="+mn-cs"/>
              </a:rPr>
              <a:t>Veranderkoers</a:t>
            </a:r>
            <a:r>
              <a:rPr kumimoji="0" lang="nl-BE" sz="1200" b="1" i="0" u="none" strike="noStrike" kern="1200" cap="none" spc="0" normalizeH="0" baseline="0" noProof="0" dirty="0">
                <a:ln>
                  <a:noFill/>
                </a:ln>
                <a:solidFill>
                  <a:srgbClr val="008389"/>
                </a:solidFill>
                <a:effectLst/>
                <a:uLnTx/>
                <a:uFillTx/>
                <a:latin typeface="Trebuchet MS"/>
                <a:ea typeface="+mn-ea"/>
                <a:cs typeface="+mn-cs"/>
              </a:rPr>
              <a:t>: </a:t>
            </a:r>
            <a:r>
              <a:rPr kumimoji="0" lang="nl-BE" sz="1100" b="0" i="0" u="none" strike="noStrike" kern="1200" cap="none" spc="0" normalizeH="0" baseline="0" noProof="0" dirty="0">
                <a:ln>
                  <a:noFill/>
                </a:ln>
                <a:solidFill>
                  <a:srgbClr val="008389"/>
                </a:solidFill>
                <a:effectLst/>
                <a:uLnTx/>
                <a:uFillTx/>
                <a:latin typeface="Trebuchet MS"/>
                <a:ea typeface="+mn-ea"/>
                <a:cs typeface="+mn-cs"/>
              </a:rPr>
              <a:t>Duidelijke visie en richting van de verandering (wat + waarom) – </a:t>
            </a:r>
            <a:r>
              <a:rPr kumimoji="0" lang="nl-BE" sz="1100" b="0" i="0" u="sng" strike="noStrike" kern="1200" cap="none" spc="0" normalizeH="0" baseline="0" noProof="0" dirty="0">
                <a:ln>
                  <a:noFill/>
                </a:ln>
                <a:solidFill>
                  <a:srgbClr val="008389"/>
                </a:solidFill>
                <a:effectLst/>
                <a:uLnTx/>
                <a:uFillTx/>
                <a:latin typeface="Trebuchet MS"/>
                <a:ea typeface="+mn-ea"/>
                <a:cs typeface="+mn-cs"/>
              </a:rPr>
              <a:t>emotionele</a:t>
            </a:r>
            <a:r>
              <a:rPr kumimoji="0" lang="nl-BE" sz="1100" b="0" i="0" u="none" strike="noStrike" kern="1200" cap="none" spc="0" normalizeH="0" baseline="0" noProof="0" dirty="0">
                <a:ln>
                  <a:noFill/>
                </a:ln>
                <a:solidFill>
                  <a:srgbClr val="008389"/>
                </a:solidFill>
                <a:effectLst/>
                <a:uLnTx/>
                <a:uFillTx/>
                <a:latin typeface="Trebuchet MS"/>
                <a:ea typeface="+mn-ea"/>
                <a:cs typeface="+mn-cs"/>
              </a:rPr>
              <a:t> aanspreken</a:t>
            </a:r>
          </a:p>
          <a:p>
            <a:pPr marL="182563" marR="0" lvl="0" indent="-1825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8389"/>
                </a:solidFill>
                <a:effectLst/>
                <a:uLnTx/>
                <a:uFillTx/>
                <a:latin typeface="Trebuchet MS"/>
                <a:ea typeface="+mn-ea"/>
                <a:cs typeface="+mn-cs"/>
              </a:rPr>
              <a:t>Veranderteam</a:t>
            </a:r>
            <a:r>
              <a:rPr kumimoji="0" lang="nl-BE" sz="1200" b="1" i="0" u="none" strike="noStrike" kern="1200" cap="none" spc="0" normalizeH="0" baseline="0" noProof="0" dirty="0">
                <a:ln>
                  <a:noFill/>
                </a:ln>
                <a:solidFill>
                  <a:srgbClr val="008389"/>
                </a:solidFill>
                <a:effectLst/>
                <a:uLnTx/>
                <a:uFillTx/>
                <a:latin typeface="Trebuchet MS"/>
                <a:ea typeface="+mn-ea"/>
                <a:cs typeface="+mn-cs"/>
              </a:rPr>
              <a:t> </a:t>
            </a:r>
          </a:p>
          <a:p>
            <a:pPr marL="182563" marR="0" lvl="0" indent="-1825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8389"/>
                </a:solidFill>
                <a:effectLst/>
                <a:uLnTx/>
                <a:uFillTx/>
                <a:latin typeface="Trebuchet MS"/>
                <a:ea typeface="+mn-ea"/>
                <a:cs typeface="+mn-cs"/>
              </a:rPr>
              <a:t>Timing</a:t>
            </a:r>
            <a:r>
              <a:rPr kumimoji="0" lang="nl-BE" sz="1200" b="1" i="0" u="none" strike="noStrike" kern="1200" cap="none" spc="0" normalizeH="0" baseline="0" noProof="0" dirty="0">
                <a:ln>
                  <a:noFill/>
                </a:ln>
                <a:solidFill>
                  <a:srgbClr val="008389"/>
                </a:solidFill>
                <a:effectLst/>
                <a:uLnTx/>
                <a:uFillTx/>
                <a:latin typeface="Trebuchet MS"/>
                <a:ea typeface="+mn-ea"/>
                <a:cs typeface="+mn-cs"/>
              </a:rPr>
              <a:t> van de verandering (strategie): </a:t>
            </a:r>
            <a:r>
              <a:rPr kumimoji="0" lang="nl-BE" sz="1100" b="0" i="0" u="none" strike="noStrike" kern="1200" cap="none" spc="0" normalizeH="0" baseline="0" noProof="0" dirty="0">
                <a:ln>
                  <a:noFill/>
                </a:ln>
                <a:solidFill>
                  <a:srgbClr val="008389"/>
                </a:solidFill>
                <a:effectLst/>
                <a:uLnTx/>
                <a:uFillTx/>
                <a:latin typeface="Trebuchet MS"/>
                <a:ea typeface="+mn-ea"/>
                <a:cs typeface="+mn-cs"/>
              </a:rPr>
              <a:t>Fasering, hoeveelheid verandering in specifieke periode &amp; beschikbare tijd voor iedere stap – verandering vraagt aanpassing &amp; dus tijd</a:t>
            </a:r>
            <a:endParaRPr kumimoji="0" lang="nl-BE" sz="1100" b="1" i="0" u="none" strike="noStrike" kern="1200" cap="none" spc="0" normalizeH="0" baseline="0" noProof="0" dirty="0">
              <a:ln>
                <a:noFill/>
              </a:ln>
              <a:solidFill>
                <a:srgbClr val="008389"/>
              </a:solidFill>
              <a:effectLst/>
              <a:uLnTx/>
              <a:uFillTx/>
              <a:latin typeface="Trebuchet MS"/>
              <a:ea typeface="+mn-ea"/>
              <a:cs typeface="+mn-cs"/>
            </a:endParaRPr>
          </a:p>
        </p:txBody>
      </p:sp>
      <p:sp>
        <p:nvSpPr>
          <p:cNvPr id="10" name="Rectangle 9"/>
          <p:cNvSpPr/>
          <p:nvPr/>
        </p:nvSpPr>
        <p:spPr>
          <a:xfrm>
            <a:off x="6628726" y="2412274"/>
            <a:ext cx="2166931" cy="2735989"/>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424357"/>
                </a:solidFill>
                <a:effectLst/>
                <a:uLnTx/>
                <a:uFillTx/>
                <a:latin typeface="Trebuchet MS"/>
                <a:ea typeface="+mn-ea"/>
                <a:cs typeface="+mn-cs"/>
              </a:rPr>
              <a:t>Consolideer en ga door: </a:t>
            </a:r>
            <a:r>
              <a:rPr kumimoji="0" lang="nl-BE" sz="1100" b="0" i="0" u="none" strike="noStrike" kern="1200" cap="none" spc="0" normalizeH="0" baseline="0" noProof="0" dirty="0">
                <a:ln>
                  <a:noFill/>
                </a:ln>
                <a:solidFill>
                  <a:srgbClr val="424357"/>
                </a:solidFill>
                <a:effectLst/>
                <a:uLnTx/>
                <a:uFillTx/>
                <a:latin typeface="Trebuchet MS"/>
                <a:ea typeface="+mn-ea"/>
                <a:cs typeface="+mn-cs"/>
              </a:rPr>
              <a:t>tussentijdse mijlpalen als voedingsbron voor bijsturing en nieuwe mijlpalen, noodzaak en reden voor verandering warm houden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424357"/>
                </a:solidFill>
                <a:effectLst/>
                <a:uLnTx/>
                <a:uFillTx/>
                <a:latin typeface="Trebuchet MS"/>
                <a:ea typeface="+mn-ea"/>
                <a:cs typeface="+mn-cs"/>
              </a:rPr>
              <a:t>Nieuwe systeem vastleggen en afkloppen</a:t>
            </a:r>
            <a:endParaRPr kumimoji="0" lang="nl-BE" sz="1400" b="1" i="0" u="sng" strike="noStrike" kern="1200" cap="none" spc="0" normalizeH="0" baseline="0" noProof="0" dirty="0">
              <a:ln>
                <a:noFill/>
              </a:ln>
              <a:solidFill>
                <a:srgbClr val="424357"/>
              </a:solidFill>
              <a:effectLst/>
              <a:uLnTx/>
              <a:uFillTx/>
              <a:latin typeface="Trebuchet MS"/>
              <a:ea typeface="+mn-ea"/>
              <a:cs typeface="+mn-cs"/>
            </a:endParaRPr>
          </a:p>
        </p:txBody>
      </p:sp>
      <p:sp>
        <p:nvSpPr>
          <p:cNvPr id="11" name="Rectangle 10"/>
          <p:cNvSpPr/>
          <p:nvPr/>
        </p:nvSpPr>
        <p:spPr>
          <a:xfrm>
            <a:off x="3162170" y="2412274"/>
            <a:ext cx="3386676" cy="2735989"/>
          </a:xfrm>
          <a:prstGeom prst="rect">
            <a:avLst/>
          </a:prstGeom>
          <a:solidFill>
            <a:srgbClr val="AFF3DE"/>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B050"/>
                </a:solidFill>
                <a:effectLst/>
                <a:uLnTx/>
                <a:uFillTx/>
                <a:latin typeface="Trebuchet MS"/>
                <a:ea typeface="+mn-ea"/>
                <a:cs typeface="+mn-cs"/>
              </a:rPr>
              <a:t>Breed draagvlak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creëren door heldere en eerlijke communicatie, informatievoorziening en wederzijdse betrokkenheid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B050"/>
                </a:solidFill>
                <a:effectLst/>
                <a:uLnTx/>
                <a:uFillTx/>
                <a:latin typeface="Trebuchet MS"/>
                <a:ea typeface="+mn-ea"/>
                <a:cs typeface="+mn-cs"/>
              </a:rPr>
              <a:t>Opvolging &amp; ondersteuning</a:t>
            </a:r>
            <a:r>
              <a:rPr kumimoji="0" lang="nl-BE" sz="1200" b="1" i="0" u="none" strike="noStrike" kern="1200" cap="none" spc="0" normalizeH="0" baseline="0" noProof="0" dirty="0">
                <a:ln>
                  <a:noFill/>
                </a:ln>
                <a:solidFill>
                  <a:srgbClr val="00B050"/>
                </a:solidFill>
                <a:effectLst/>
                <a:uLnTx/>
                <a:uFillTx/>
                <a:latin typeface="Trebuchet MS"/>
                <a:ea typeface="+mn-ea"/>
                <a:cs typeface="+mn-cs"/>
              </a:rPr>
              <a:t>: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obstakels” observeren, willen begrijpen en aanpakken, belangrijke rol leiderschap, </a:t>
            </a:r>
            <a:r>
              <a:rPr kumimoji="0" lang="nl-BE" sz="1200" b="1" i="0" u="sng" strike="noStrike" kern="1200" cap="none" spc="0" normalizeH="0" baseline="0" noProof="0" dirty="0">
                <a:ln>
                  <a:noFill/>
                </a:ln>
                <a:solidFill>
                  <a:srgbClr val="00B050"/>
                </a:solidFill>
                <a:effectLst/>
                <a:uLnTx/>
                <a:uFillTx/>
                <a:latin typeface="Trebuchet MS"/>
                <a:ea typeface="+mn-ea"/>
                <a:cs typeface="+mn-cs"/>
              </a:rPr>
              <a:t>korte termijn doelen</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 stellen en tussentijdse successen vieren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B050"/>
                </a:solidFill>
                <a:effectLst/>
                <a:uLnTx/>
                <a:uFillTx/>
                <a:latin typeface="Trebuchet MS"/>
                <a:ea typeface="+mn-ea"/>
                <a:cs typeface="+mn-cs"/>
              </a:rPr>
              <a:t>Spanningen t.g.v. verandering binnen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(onzekerheid, onduidelijkheid, lage betrokkenheid) </a:t>
            </a:r>
            <a:r>
              <a:rPr kumimoji="0" lang="nl-BE" sz="1200" b="1" i="0" u="sng" strike="noStrike" kern="1200" cap="none" spc="0" normalizeH="0" baseline="0" noProof="0" dirty="0">
                <a:ln>
                  <a:noFill/>
                </a:ln>
                <a:solidFill>
                  <a:srgbClr val="00B050"/>
                </a:solidFill>
                <a:effectLst/>
                <a:uLnTx/>
                <a:uFillTx/>
                <a:latin typeface="Trebuchet MS"/>
                <a:ea typeface="+mn-ea"/>
                <a:cs typeface="+mn-cs"/>
              </a:rPr>
              <a:t>en tussen teams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(té sterke teamfocus, eilandjes, competitie)</a:t>
            </a:r>
            <a:r>
              <a:rPr kumimoji="0" lang="nl-BE" sz="1200" b="1" i="0" u="none" strike="noStrike" kern="1200" cap="none" spc="0" normalizeH="0" baseline="0" noProof="0" dirty="0">
                <a:ln>
                  <a:noFill/>
                </a:ln>
                <a:solidFill>
                  <a:srgbClr val="00B050"/>
                </a:solidFill>
                <a:effectLst/>
                <a:uLnTx/>
                <a:uFillTx/>
                <a:latin typeface="Trebuchet MS"/>
                <a:ea typeface="+mn-ea"/>
                <a:cs typeface="+mn-cs"/>
              </a:rPr>
              <a:t>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erkennen, willen begrijpen en aanpakken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200" b="1" i="0" u="sng" strike="noStrike" kern="1200" cap="none" spc="0" normalizeH="0" baseline="0" noProof="0" dirty="0">
                <a:ln>
                  <a:noFill/>
                </a:ln>
                <a:solidFill>
                  <a:srgbClr val="00B050"/>
                </a:solidFill>
                <a:effectLst/>
                <a:uLnTx/>
                <a:uFillTx/>
                <a:latin typeface="Trebuchet MS"/>
                <a:ea typeface="+mn-ea"/>
                <a:cs typeface="+mn-cs"/>
              </a:rPr>
              <a:t>Geloof in positieve toekomst voeden en bereidheid tot steun en inzet realiseren</a:t>
            </a:r>
          </a:p>
        </p:txBody>
      </p:sp>
      <p:sp>
        <p:nvSpPr>
          <p:cNvPr id="12" name="TextBox 11"/>
          <p:cNvSpPr txBox="1"/>
          <p:nvPr/>
        </p:nvSpPr>
        <p:spPr>
          <a:xfrm rot="16200000">
            <a:off x="-317554" y="1779345"/>
            <a:ext cx="911083" cy="215444"/>
          </a:xfrm>
          <a:prstGeom prst="rect">
            <a:avLst/>
          </a:prstGeom>
          <a:no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srgbClr val="424357"/>
                </a:solidFill>
                <a:effectLst/>
                <a:uLnTx/>
                <a:uFillTx/>
                <a:latin typeface="Trebuchet MS"/>
                <a:ea typeface="+mn-ea"/>
                <a:cs typeface="+mn-cs"/>
              </a:rPr>
              <a:t>Kotter, 1996</a:t>
            </a:r>
          </a:p>
        </p:txBody>
      </p:sp>
      <p:sp>
        <p:nvSpPr>
          <p:cNvPr id="13" name="TextBox 12"/>
          <p:cNvSpPr txBox="1"/>
          <p:nvPr/>
        </p:nvSpPr>
        <p:spPr>
          <a:xfrm rot="16200000">
            <a:off x="-1216627" y="3667125"/>
            <a:ext cx="2725146" cy="215444"/>
          </a:xfrm>
          <a:prstGeom prst="rect">
            <a:avLst/>
          </a:prstGeom>
          <a:no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srgbClr val="424357"/>
                </a:solidFill>
                <a:effectLst/>
                <a:uLnTx/>
                <a:uFillTx/>
                <a:latin typeface="Trebuchet MS"/>
                <a:ea typeface="+mn-ea"/>
                <a:cs typeface="+mn-cs"/>
              </a:rPr>
              <a:t>Werkman, Boonstra &amp; </a:t>
            </a:r>
            <a:r>
              <a:rPr kumimoji="0" lang="nl-BE" sz="800" b="0" i="0" u="none" strike="noStrike" kern="1200" cap="none" spc="0" normalizeH="0" baseline="0" noProof="0" dirty="0" err="1">
                <a:ln>
                  <a:noFill/>
                </a:ln>
                <a:solidFill>
                  <a:srgbClr val="424357"/>
                </a:solidFill>
                <a:effectLst/>
                <a:uLnTx/>
                <a:uFillTx/>
                <a:latin typeface="Trebuchet MS"/>
                <a:ea typeface="+mn-ea"/>
                <a:cs typeface="+mn-cs"/>
              </a:rPr>
              <a:t>Bennebroeck</a:t>
            </a:r>
            <a:r>
              <a:rPr kumimoji="0" lang="nl-BE" sz="800" b="0" i="0" u="none" strike="noStrike" kern="1200" cap="none" spc="0" normalizeH="0" baseline="0" noProof="0" dirty="0">
                <a:ln>
                  <a:noFill/>
                </a:ln>
                <a:solidFill>
                  <a:srgbClr val="424357"/>
                </a:solidFill>
                <a:effectLst/>
                <a:uLnTx/>
                <a:uFillTx/>
                <a:latin typeface="Trebuchet MS"/>
                <a:ea typeface="+mn-ea"/>
                <a:cs typeface="+mn-cs"/>
              </a:rPr>
              <a:t> Gravenhorst, 2001</a:t>
            </a:r>
          </a:p>
        </p:txBody>
      </p:sp>
      <p:sp>
        <p:nvSpPr>
          <p:cNvPr id="2" name="Rectangle 1"/>
          <p:cNvSpPr/>
          <p:nvPr/>
        </p:nvSpPr>
        <p:spPr>
          <a:xfrm>
            <a:off x="305754" y="1358537"/>
            <a:ext cx="6243091" cy="3778883"/>
          </a:xfrm>
          <a:prstGeom prst="rect">
            <a:avLst/>
          </a:prstGeom>
          <a:noFill/>
          <a:ln w="38100">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5" name="Straight Arrow Connector 4"/>
          <p:cNvCxnSpPr/>
          <p:nvPr/>
        </p:nvCxnSpPr>
        <p:spPr>
          <a:xfrm flipH="1">
            <a:off x="6600932" y="724478"/>
            <a:ext cx="1346240" cy="61009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7938901" y="226696"/>
            <a:ext cx="915252" cy="523220"/>
          </a:xfrm>
          <a:prstGeom prst="rect">
            <a:avLst/>
          </a:prstGeom>
          <a:noFill/>
          <a:ln w="28575">
            <a:solidFill>
              <a:schemeClr val="accent2"/>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424357"/>
                </a:solidFill>
                <a:effectLst/>
                <a:uLnTx/>
                <a:uFillTx/>
                <a:latin typeface="Trebuchet MS"/>
                <a:ea typeface="+mn-ea"/>
                <a:cs typeface="+mn-cs"/>
              </a:rPr>
              <a:t>Primaire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424357"/>
                </a:solidFill>
                <a:effectLst/>
                <a:uLnTx/>
                <a:uFillTx/>
                <a:latin typeface="Trebuchet MS"/>
                <a:ea typeface="+mn-ea"/>
                <a:cs typeface="+mn-cs"/>
              </a:rPr>
              <a:t>focus</a:t>
            </a:r>
          </a:p>
        </p:txBody>
      </p:sp>
      <p:sp>
        <p:nvSpPr>
          <p:cNvPr id="17"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Enkele theoretische inzichten als basis voor de analyse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2237506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731719"/>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1. Externe factoren</a:t>
            </a:r>
          </a:p>
        </p:txBody>
      </p:sp>
      <p:sp>
        <p:nvSpPr>
          <p:cNvPr id="14" name="Rectangle 13"/>
          <p:cNvSpPr/>
          <p:nvPr/>
        </p:nvSpPr>
        <p:spPr>
          <a:xfrm>
            <a:off x="3309175" y="2299294"/>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2. Organisatorische factoren (“wat”)</a:t>
            </a:r>
          </a:p>
        </p:txBody>
      </p:sp>
      <p:sp>
        <p:nvSpPr>
          <p:cNvPr id="15" name="Rectangle 14"/>
          <p:cNvSpPr/>
          <p:nvPr/>
        </p:nvSpPr>
        <p:spPr>
          <a:xfrm>
            <a:off x="3311810" y="4276620"/>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3. Procesmatige factoren (“hoe”)</a:t>
            </a:r>
          </a:p>
        </p:txBody>
      </p:sp>
      <p:sp>
        <p:nvSpPr>
          <p:cNvPr id="16" name="Rectangle 15"/>
          <p:cNvSpPr/>
          <p:nvPr/>
        </p:nvSpPr>
        <p:spPr>
          <a:xfrm>
            <a:off x="3563874" y="2781317"/>
            <a:ext cx="2464857" cy="138708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2.1. Visie &amp; cultuur</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2.2. Structuur</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2.3. Leiderschap</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2.4. Teams</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2.5. Medewerkers (job &amp; persoon)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2. Kwaliteit dienstverlening</a:t>
            </a:r>
          </a:p>
        </p:txBody>
      </p:sp>
      <p:sp>
        <p:nvSpPr>
          <p:cNvPr id="19" name="Rectangle 18"/>
          <p:cNvSpPr/>
          <p:nvPr/>
        </p:nvSpPr>
        <p:spPr>
          <a:xfrm>
            <a:off x="715606" y="2715847"/>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Randvoorwaarden &amp; aandachtspunten</a:t>
            </a:r>
          </a:p>
        </p:txBody>
      </p:sp>
      <p:sp>
        <p:nvSpPr>
          <p:cNvPr id="20" name="Rectangle 19"/>
          <p:cNvSpPr/>
          <p:nvPr/>
        </p:nvSpPr>
        <p:spPr>
          <a:xfrm>
            <a:off x="715606" y="3263600"/>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Praktijken &amp; suggesties</a:t>
            </a: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pic>
        <p:nvPicPr>
          <p:cNvPr id="21"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5"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
        <p:nvSpPr>
          <p:cNvPr id="23"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Bevindingen: Overkoepelend model</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175750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heel(1)">
                                      <p:cBhvr>
                                        <p:cTn id="4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2984084"/>
            <a:ext cx="3695700" cy="20788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01" y="1941872"/>
            <a:ext cx="4241799" cy="1791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400" y="1124239"/>
            <a:ext cx="3670316" cy="1732845"/>
          </a:xfrm>
          <a:prstGeom prst="rect">
            <a:avLst/>
          </a:prstGeom>
        </p:spPr>
      </p:pic>
      <p:sp>
        <p:nvSpPr>
          <p:cNvPr id="6"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EE7203"/>
                </a:solidFill>
                <a:effectLst/>
                <a:uLnTx/>
                <a:uFillTx/>
                <a:latin typeface="Trebuchet MS"/>
                <a:ea typeface="+mj-ea"/>
                <a:cs typeface="+mj-cs"/>
              </a:rPr>
              <a:t>Bevindingen: overzichtsmodel – slide per factor –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363687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01" y="823913"/>
            <a:ext cx="7687733" cy="4324350"/>
          </a:xfrm>
          <a:prstGeom prst="rect">
            <a:avLst/>
          </a:prstGeom>
        </p:spPr>
      </p:pic>
      <p:sp>
        <p:nvSpPr>
          <p:cNvPr id="6"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 Uitkomstvariabelen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3523535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87761" y="1475646"/>
            <a:ext cx="8654089" cy="2375573"/>
          </a:xfrm>
          <a:solidFill>
            <a:schemeClr val="bg2"/>
          </a:solidFill>
        </p:spPr>
        <p:txBody>
          <a:bodyPr/>
          <a:lstStyle/>
          <a:p>
            <a:r>
              <a:rPr lang="nl-BE" sz="1200" dirty="0"/>
              <a:t>Veel </a:t>
            </a:r>
            <a:r>
              <a:rPr lang="nl-BE" sz="1200" b="1" u="sng" dirty="0"/>
              <a:t>variatie</a:t>
            </a:r>
            <a:r>
              <a:rPr lang="nl-BE" sz="1200" dirty="0"/>
              <a:t> in beleving tussen vestigingen, tussen teams, tussen personen – Trends: </a:t>
            </a:r>
          </a:p>
          <a:p>
            <a:endParaRPr lang="nl-BE" sz="1200" dirty="0"/>
          </a:p>
          <a:p>
            <a:pPr lvl="1"/>
            <a:r>
              <a:rPr lang="nl-BE" sz="1200" dirty="0"/>
              <a:t>Algemene sfeer staat onder druk</a:t>
            </a:r>
          </a:p>
          <a:p>
            <a:pPr marL="457200" lvl="1" indent="0">
              <a:lnSpc>
                <a:spcPct val="100000"/>
              </a:lnSpc>
              <a:buNone/>
            </a:pPr>
            <a:r>
              <a:rPr lang="nl-BE" sz="1100" i="1" dirty="0">
                <a:solidFill>
                  <a:schemeClr val="accent1"/>
                </a:solidFill>
              </a:rPr>
              <a:t>“De samenhang in het centrum is kwijt”, “Nog nooit zo erg”, “Er wordt minder gelachen, minder tijd voor persoonlijke relaties onder collega’s”, “iedereen geraak in </a:t>
            </a:r>
            <a:r>
              <a:rPr lang="nl-BE" sz="1100" b="1" i="1" dirty="0">
                <a:solidFill>
                  <a:schemeClr val="accent1"/>
                </a:solidFill>
              </a:rPr>
              <a:t>cocon</a:t>
            </a:r>
            <a:r>
              <a:rPr lang="nl-BE" sz="1100" i="1" dirty="0">
                <a:solidFill>
                  <a:schemeClr val="accent1"/>
                </a:solidFill>
              </a:rPr>
              <a:t>, gefocust op eigen takenlijstje”; “overlevingsmodus”, </a:t>
            </a:r>
            <a:r>
              <a:rPr lang="nl-BE" sz="1100" i="1" dirty="0">
                <a:solidFill>
                  <a:schemeClr val="accent4"/>
                </a:solidFill>
              </a:rPr>
              <a:t>“Collega’s hangen goed aan mekaar, zowel in het centrum als in het team. Door de verandering hebben we niet moeten inboeten qua sfeer”</a:t>
            </a:r>
          </a:p>
          <a:p>
            <a:pPr marL="457200" lvl="1" indent="0">
              <a:lnSpc>
                <a:spcPct val="100000"/>
              </a:lnSpc>
              <a:buNone/>
            </a:pPr>
            <a:endParaRPr lang="nl-BE" sz="1100" i="1" dirty="0">
              <a:solidFill>
                <a:schemeClr val="accent4"/>
              </a:solidFill>
            </a:endParaRPr>
          </a:p>
          <a:p>
            <a:pPr lvl="1"/>
            <a:r>
              <a:rPr lang="nl-BE" sz="1200" dirty="0"/>
              <a:t>Toenemende belasting</a:t>
            </a:r>
          </a:p>
          <a:p>
            <a:pPr marL="457200" lvl="1" indent="0">
              <a:lnSpc>
                <a:spcPct val="100000"/>
              </a:lnSpc>
              <a:buNone/>
            </a:pPr>
            <a:r>
              <a:rPr lang="nl-BE" sz="1100" i="1" dirty="0">
                <a:solidFill>
                  <a:schemeClr val="accent1"/>
                </a:solidFill>
              </a:rPr>
              <a:t>“vroeger had ik niet het idee dat het belastend was”, “’s morgens geen zin om aan het werk te gaan”, “hoop dat het werk meer werkbaar zou worden na de kanteling maar bleek niet zo”, “’s avonds gevoel leeggezogen te zijn”</a:t>
            </a:r>
          </a:p>
          <a:p>
            <a:pPr marL="457200" lvl="1" indent="0">
              <a:lnSpc>
                <a:spcPct val="100000"/>
              </a:lnSpc>
              <a:buNone/>
            </a:pPr>
            <a:endParaRPr lang="nl-BE" sz="1100" i="1" dirty="0">
              <a:solidFill>
                <a:schemeClr val="accent1"/>
              </a:solidFill>
            </a:endParaRPr>
          </a:p>
          <a:p>
            <a:pPr lvl="1"/>
            <a:r>
              <a:rPr lang="nl-BE" sz="1200" dirty="0"/>
              <a:t>Motivatie staat onder druk, voornamelijk in centra met hoge herstelbehoefte, uitval en verloop</a:t>
            </a:r>
          </a:p>
          <a:p>
            <a:pPr marL="457200" lvl="1" indent="0">
              <a:lnSpc>
                <a:spcPct val="100000"/>
              </a:lnSpc>
              <a:buNone/>
            </a:pPr>
            <a:r>
              <a:rPr lang="nl-BE" sz="1100" i="1" dirty="0">
                <a:solidFill>
                  <a:schemeClr val="accent1"/>
                </a:solidFill>
              </a:rPr>
              <a:t>O: “Vroeger hele traject, nu minder zinvol”, T: “minder betrokkenheid bij casus, je valt in”, T:“feedback van scholen komt niet meer tot bij ons”, “vervanging bij uitval is niet evident”, </a:t>
            </a:r>
            <a:r>
              <a:rPr lang="nl-BE" sz="1100" i="1" dirty="0">
                <a:solidFill>
                  <a:schemeClr val="accent4"/>
                </a:solidFill>
              </a:rPr>
              <a:t>T: “fijn om niet meer alles te moet doen en kunnen op een school”, </a:t>
            </a:r>
            <a:br>
              <a:rPr lang="nl-BE" sz="1100" i="1" dirty="0">
                <a:solidFill>
                  <a:schemeClr val="accent4"/>
                </a:solidFill>
              </a:rPr>
            </a:br>
            <a:r>
              <a:rPr lang="nl-BE" sz="1100" i="1" dirty="0">
                <a:solidFill>
                  <a:schemeClr val="accent4"/>
                </a:solidFill>
              </a:rPr>
              <a:t>O: “We ervaren het voordeel bezig te kunnen zijn met de onthaalvragen, we worden we beter en beter in hetgeen we doen”</a:t>
            </a:r>
            <a:endParaRPr lang="nl-BE" sz="1100" dirty="0"/>
          </a:p>
          <a:p>
            <a:pPr marL="457200" lvl="1" indent="0">
              <a:lnSpc>
                <a:spcPct val="100000"/>
              </a:lnSpc>
              <a:buNone/>
            </a:pPr>
            <a:endParaRPr lang="nl-BE" sz="1100" i="1" dirty="0">
              <a:solidFill>
                <a:schemeClr val="accent4"/>
              </a:solidFill>
            </a:endParaRPr>
          </a:p>
          <a:p>
            <a:pPr marL="457200" lvl="1" indent="0">
              <a:lnSpc>
                <a:spcPct val="100000"/>
              </a:lnSpc>
              <a:buNone/>
            </a:pPr>
            <a:endParaRPr lang="nl-BE" sz="1100" i="1" dirty="0">
              <a:solidFill>
                <a:schemeClr val="accent1"/>
              </a:solidFill>
            </a:endParaRPr>
          </a:p>
          <a:p>
            <a:pPr lvl="1">
              <a:lnSpc>
                <a:spcPct val="100000"/>
              </a:lnSpc>
            </a:pPr>
            <a:endParaRPr lang="nl-BE" sz="1100" i="1" dirty="0">
              <a:solidFill>
                <a:schemeClr val="accent1"/>
              </a:solidFill>
            </a:endParaRPr>
          </a:p>
        </p:txBody>
      </p:sp>
      <p:sp>
        <p:nvSpPr>
          <p:cNvPr id="2" name="Rectangle 1"/>
          <p:cNvSpPr/>
          <p:nvPr/>
        </p:nvSpPr>
        <p:spPr>
          <a:xfrm>
            <a:off x="600891" y="1085763"/>
            <a:ext cx="4093029" cy="23794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FFF"/>
                </a:solidFill>
                <a:effectLst/>
                <a:uLnTx/>
                <a:uFillTx/>
                <a:latin typeface="Trebuchet MS"/>
                <a:ea typeface="+mn-ea"/>
                <a:cs typeface="+mn-cs"/>
              </a:rPr>
              <a:t>Doel 1:</a:t>
            </a:r>
            <a:r>
              <a:rPr kumimoji="0" lang="nl-BE" sz="1400" b="0" i="0" u="none" strike="noStrike" kern="1200" cap="none" spc="0" normalizeH="0" baseline="0" noProof="0" dirty="0">
                <a:ln>
                  <a:noFill/>
                </a:ln>
                <a:solidFill>
                  <a:srgbClr val="FFFFFF"/>
                </a:solidFill>
                <a:effectLst/>
                <a:uLnTx/>
                <a:uFillTx/>
                <a:latin typeface="Trebuchet MS"/>
                <a:ea typeface="+mn-ea"/>
                <a:cs typeface="+mn-cs"/>
              </a:rPr>
              <a:t> Betere werkbeleving</a:t>
            </a:r>
          </a:p>
        </p:txBody>
      </p:sp>
      <p:pic>
        <p:nvPicPr>
          <p:cNvPr id="7"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8398156" y="200708"/>
            <a:ext cx="544289" cy="544289"/>
          </a:xfrm>
          <a:prstGeom prst="ellipse">
            <a:avLst/>
          </a:prstGeom>
        </p:spPr>
      </p:pic>
      <p:sp>
        <p:nvSpPr>
          <p:cNvPr id="9"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 Uitkomstvariabelen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539029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2351" y="1466838"/>
            <a:ext cx="8479529" cy="3026521"/>
          </a:xfrm>
        </p:spPr>
        <p:txBody>
          <a:bodyPr numCol="2"/>
          <a:lstStyle/>
          <a:p>
            <a:pPr marL="0" indent="0">
              <a:buNone/>
            </a:pPr>
            <a:r>
              <a:rPr lang="nl-BE" sz="1200" dirty="0">
                <a:solidFill>
                  <a:schemeClr val="accent1"/>
                </a:solidFill>
              </a:rPr>
              <a:t>Aandachtspunten: </a:t>
            </a:r>
            <a:r>
              <a:rPr lang="nl-BE" sz="1200" b="1" dirty="0">
                <a:solidFill>
                  <a:schemeClr val="accent1"/>
                </a:solidFill>
              </a:rPr>
              <a:t>KERN = </a:t>
            </a:r>
            <a:r>
              <a:rPr lang="nl-BE" sz="1200" b="1" u="sng" dirty="0">
                <a:solidFill>
                  <a:schemeClr val="accent1"/>
                </a:solidFill>
              </a:rPr>
              <a:t>Extern draagvlak</a:t>
            </a:r>
          </a:p>
          <a:p>
            <a:endParaRPr lang="nl-BE" sz="1200" dirty="0"/>
          </a:p>
          <a:p>
            <a:r>
              <a:rPr lang="nl-BE" sz="1200" dirty="0"/>
              <a:t>Eerder </a:t>
            </a:r>
            <a:r>
              <a:rPr lang="nl-BE" sz="1200" dirty="0">
                <a:solidFill>
                  <a:schemeClr val="accent1"/>
                </a:solidFill>
              </a:rPr>
              <a:t>negatieve interactie </a:t>
            </a:r>
            <a:r>
              <a:rPr lang="nl-BE" sz="1200" dirty="0"/>
              <a:t>met scholen, ouders en leerlingen </a:t>
            </a:r>
          </a:p>
          <a:p>
            <a:pPr lvl="1">
              <a:lnSpc>
                <a:spcPct val="100000"/>
              </a:lnSpc>
            </a:pPr>
            <a:r>
              <a:rPr lang="nl-BE" sz="1150" dirty="0" err="1"/>
              <a:t>Negativiteit</a:t>
            </a:r>
            <a:r>
              <a:rPr lang="nl-BE" sz="1150" dirty="0"/>
              <a:t>/ongenoegen: </a:t>
            </a:r>
          </a:p>
          <a:p>
            <a:pPr lvl="1">
              <a:lnSpc>
                <a:spcPct val="100000"/>
              </a:lnSpc>
            </a:pPr>
            <a:r>
              <a:rPr lang="nl-BE" sz="1150" dirty="0"/>
              <a:t>Gebrek aan waardering, Geen begrip voor nieuwe situatie</a:t>
            </a:r>
          </a:p>
          <a:p>
            <a:pPr lvl="1">
              <a:lnSpc>
                <a:spcPct val="100000"/>
              </a:lnSpc>
            </a:pPr>
            <a:r>
              <a:rPr lang="nl-BE" sz="1150" dirty="0"/>
              <a:t>Gevoel zich continu te moeten verantwoorden</a:t>
            </a:r>
          </a:p>
          <a:p>
            <a:pPr lvl="1">
              <a:lnSpc>
                <a:spcPct val="100000"/>
              </a:lnSpc>
            </a:pPr>
            <a:r>
              <a:rPr lang="nl-BE" sz="1150" dirty="0"/>
              <a:t>Meer afstand (vroeger 1 anker) </a:t>
            </a:r>
          </a:p>
          <a:p>
            <a:pPr lvl="1">
              <a:lnSpc>
                <a:spcPct val="100000"/>
              </a:lnSpc>
            </a:pPr>
            <a:r>
              <a:rPr lang="nl-BE" sz="1150" dirty="0"/>
              <a:t>Minder tijd, opvolging en nazorg</a:t>
            </a:r>
          </a:p>
          <a:p>
            <a:pPr lvl="1">
              <a:lnSpc>
                <a:spcPct val="100000"/>
              </a:lnSpc>
            </a:pPr>
            <a:endParaRPr lang="nl-BE" sz="1150" dirty="0"/>
          </a:p>
          <a:p>
            <a:r>
              <a:rPr lang="nl-BE" sz="1200" dirty="0">
                <a:solidFill>
                  <a:schemeClr val="accent1"/>
                </a:solidFill>
              </a:rPr>
              <a:t>Moeizame interactie met andere externe partners: </a:t>
            </a:r>
            <a:br>
              <a:rPr lang="nl-BE" sz="1200" dirty="0">
                <a:solidFill>
                  <a:schemeClr val="accent1"/>
                </a:solidFill>
              </a:rPr>
            </a:br>
            <a:r>
              <a:rPr lang="nl-BE" sz="1200" dirty="0"/>
              <a:t>Wie heeft welke verantwoordelijkheden? </a:t>
            </a:r>
          </a:p>
          <a:p>
            <a:endParaRPr lang="nl-BE" sz="1200" dirty="0"/>
          </a:p>
          <a:p>
            <a:r>
              <a:rPr lang="nl-BE" sz="1200" dirty="0">
                <a:solidFill>
                  <a:schemeClr val="accent1"/>
                </a:solidFill>
                <a:sym typeface="Wingdings" panose="05000000000000000000" pitchFamily="2" charset="2"/>
              </a:rPr>
              <a:t> </a:t>
            </a:r>
            <a:r>
              <a:rPr lang="nl-BE" sz="1200" dirty="0">
                <a:solidFill>
                  <a:schemeClr val="accent1"/>
                </a:solidFill>
              </a:rPr>
              <a:t>Doorlooptijd </a:t>
            </a:r>
            <a:r>
              <a:rPr lang="nl-BE" sz="1200" dirty="0"/>
              <a:t>van vraag- tot hulpverlening </a:t>
            </a:r>
          </a:p>
          <a:p>
            <a:endParaRPr lang="nl-BE" sz="1200" dirty="0"/>
          </a:p>
          <a:p>
            <a:endParaRPr lang="nl-BE" sz="1200" dirty="0"/>
          </a:p>
          <a:p>
            <a:pPr marL="0" indent="0">
              <a:buNone/>
            </a:pPr>
            <a:r>
              <a:rPr lang="nl-BE" sz="1200" dirty="0">
                <a:solidFill>
                  <a:schemeClr val="accent4"/>
                </a:solidFill>
              </a:rPr>
              <a:t>Positieve punten: </a:t>
            </a:r>
            <a:r>
              <a:rPr lang="nl-BE" sz="1200" b="1" dirty="0">
                <a:solidFill>
                  <a:schemeClr val="accent4"/>
                </a:solidFill>
              </a:rPr>
              <a:t>KERN = </a:t>
            </a:r>
            <a:r>
              <a:rPr lang="nl-BE" sz="1200" b="1" u="sng" dirty="0">
                <a:solidFill>
                  <a:schemeClr val="accent4"/>
                </a:solidFill>
              </a:rPr>
              <a:t>Veranderkoers</a:t>
            </a:r>
            <a:r>
              <a:rPr lang="nl-BE" sz="1200" b="1" dirty="0">
                <a:solidFill>
                  <a:schemeClr val="accent4"/>
                </a:solidFill>
              </a:rPr>
              <a:t> wordt nagestreefd</a:t>
            </a:r>
          </a:p>
          <a:p>
            <a:pPr marL="0" indent="0">
              <a:buNone/>
            </a:pPr>
            <a:endParaRPr lang="nl-BE" sz="1200" b="1" dirty="0">
              <a:solidFill>
                <a:schemeClr val="accent4"/>
              </a:solidFill>
            </a:endParaRPr>
          </a:p>
          <a:p>
            <a:r>
              <a:rPr lang="nl-BE" sz="1200" dirty="0" err="1">
                <a:solidFill>
                  <a:schemeClr val="accent4"/>
                </a:solidFill>
              </a:rPr>
              <a:t>Gelijkgerichtheid</a:t>
            </a:r>
            <a:r>
              <a:rPr lang="nl-BE" sz="1200" dirty="0"/>
              <a:t>: meer zichtbaarheid, afspraken moeten worden gemaakt, duidelijke kernprocessen als basis</a:t>
            </a:r>
          </a:p>
          <a:p>
            <a:endParaRPr lang="nl-BE" sz="1200" dirty="0"/>
          </a:p>
          <a:p>
            <a:r>
              <a:rPr lang="nl-BE" sz="1200" dirty="0">
                <a:solidFill>
                  <a:schemeClr val="accent4"/>
                </a:solidFill>
              </a:rPr>
              <a:t>Expertisegericht en professioneel werken: </a:t>
            </a:r>
            <a:r>
              <a:rPr lang="nl-BE" sz="1200" dirty="0"/>
              <a:t>gericht inzetten van collega’s is mogelijk</a:t>
            </a:r>
          </a:p>
          <a:p>
            <a:endParaRPr lang="nl-BE" sz="1200" dirty="0"/>
          </a:p>
          <a:p>
            <a:r>
              <a:rPr lang="nl-BE" sz="1200" dirty="0">
                <a:solidFill>
                  <a:schemeClr val="accent4"/>
                </a:solidFill>
              </a:rPr>
              <a:t>Onafhankelijke rol kunnen opnemen naar scholen én ouders/</a:t>
            </a:r>
            <a:r>
              <a:rPr lang="nl-BE" sz="1200" dirty="0" err="1">
                <a:solidFill>
                  <a:schemeClr val="accent4"/>
                </a:solidFill>
              </a:rPr>
              <a:t>lln</a:t>
            </a:r>
            <a:r>
              <a:rPr lang="nl-BE" sz="1200" dirty="0">
                <a:solidFill>
                  <a:schemeClr val="accent4"/>
                </a:solidFill>
              </a:rPr>
              <a:t> </a:t>
            </a:r>
            <a:r>
              <a:rPr lang="nl-BE" sz="1200" dirty="0"/>
              <a:t>(</a:t>
            </a:r>
            <a:r>
              <a:rPr lang="nl-BE" sz="1200" dirty="0" err="1"/>
              <a:t>ipv</a:t>
            </a:r>
            <a:r>
              <a:rPr lang="nl-BE" sz="1200" dirty="0"/>
              <a:t> schoolanker)</a:t>
            </a:r>
          </a:p>
          <a:p>
            <a:pPr marL="0" indent="0">
              <a:buNone/>
            </a:pPr>
            <a:endParaRPr lang="nl-BE" sz="1200" dirty="0"/>
          </a:p>
          <a:p>
            <a:pPr marL="0" indent="0">
              <a:buNone/>
            </a:pPr>
            <a:r>
              <a:rPr lang="nl-BE" sz="1200" dirty="0"/>
              <a:t>Praktijken: tevredenheidsenquête, </a:t>
            </a:r>
            <a:r>
              <a:rPr lang="nl-BE" sz="1200" dirty="0" err="1"/>
              <a:t>aandachtsformulier</a:t>
            </a:r>
            <a:r>
              <a:rPr lang="nl-BE" sz="1200" dirty="0"/>
              <a:t> ter opvolging van kwaliteit</a:t>
            </a:r>
          </a:p>
          <a:p>
            <a:pPr lvl="1"/>
            <a:endParaRPr lang="nl-BE" sz="1100" dirty="0"/>
          </a:p>
          <a:p>
            <a:pPr lvl="1"/>
            <a:endParaRPr lang="nl-BE" sz="1100" dirty="0"/>
          </a:p>
        </p:txBody>
      </p:sp>
      <p:sp>
        <p:nvSpPr>
          <p:cNvPr id="9" name="Rectangle 8"/>
          <p:cNvSpPr/>
          <p:nvPr/>
        </p:nvSpPr>
        <p:spPr>
          <a:xfrm>
            <a:off x="600891" y="1085763"/>
            <a:ext cx="6449284" cy="23794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FFF"/>
                </a:solidFill>
                <a:effectLst/>
                <a:uLnTx/>
                <a:uFillTx/>
                <a:latin typeface="Trebuchet MS"/>
                <a:ea typeface="+mn-ea"/>
                <a:cs typeface="+mn-cs"/>
              </a:rPr>
              <a:t>Doel 2:</a:t>
            </a:r>
            <a:r>
              <a:rPr kumimoji="0" lang="nl-BE" sz="1400" b="0" i="0" u="none" strike="noStrike" kern="1200" cap="none" spc="0" normalizeH="0" baseline="0" noProof="0" dirty="0">
                <a:ln>
                  <a:noFill/>
                </a:ln>
                <a:solidFill>
                  <a:srgbClr val="FFFFFF"/>
                </a:solidFill>
                <a:effectLst/>
                <a:uLnTx/>
                <a:uFillTx/>
                <a:latin typeface="Trebuchet MS"/>
                <a:ea typeface="+mn-ea"/>
                <a:cs typeface="+mn-cs"/>
              </a:rPr>
              <a:t> Kwalitatieve dienstverlening waar </a:t>
            </a:r>
            <a:r>
              <a:rPr kumimoji="0" lang="nl-BE" sz="1400" b="0" i="0" u="none" strike="noStrike" kern="1200" cap="none" spc="0" normalizeH="0" baseline="0" noProof="0" dirty="0" err="1">
                <a:ln>
                  <a:noFill/>
                </a:ln>
                <a:solidFill>
                  <a:srgbClr val="FFFFFF"/>
                </a:solidFill>
                <a:effectLst/>
                <a:uLnTx/>
                <a:uFillTx/>
                <a:latin typeface="Trebuchet MS"/>
                <a:ea typeface="+mn-ea"/>
                <a:cs typeface="+mn-cs"/>
              </a:rPr>
              <a:t>gelijkgerichtheid</a:t>
            </a:r>
            <a:r>
              <a:rPr kumimoji="0" lang="nl-BE" sz="1400" b="0" i="0" u="none" strike="noStrike" kern="1200" cap="none" spc="0" normalizeH="0" baseline="0" noProof="0" dirty="0">
                <a:ln>
                  <a:noFill/>
                </a:ln>
                <a:solidFill>
                  <a:srgbClr val="FFFFFF"/>
                </a:solidFill>
                <a:effectLst/>
                <a:uLnTx/>
                <a:uFillTx/>
                <a:latin typeface="Trebuchet MS"/>
                <a:ea typeface="+mn-ea"/>
                <a:cs typeface="+mn-cs"/>
              </a:rPr>
              <a:t> centraal staat</a:t>
            </a:r>
          </a:p>
        </p:txBody>
      </p:sp>
      <p:pic>
        <p:nvPicPr>
          <p:cNvPr id="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8398156" y="200708"/>
            <a:ext cx="544289" cy="544289"/>
          </a:xfrm>
          <a:prstGeom prst="ellipse">
            <a:avLst/>
          </a:prstGeom>
        </p:spPr>
      </p:pic>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 Uitkomstvariabelen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2239495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067" y="929690"/>
            <a:ext cx="8331200" cy="3049744"/>
          </a:xfrm>
        </p:spPr>
        <p:txBody>
          <a:bodyPr numCol="1"/>
          <a:lstStyle/>
          <a:p>
            <a:pPr marL="0" indent="0" algn="ctr">
              <a:buNone/>
            </a:pPr>
            <a:r>
              <a:rPr lang="nl-BE" sz="1200" b="1" u="sng" dirty="0"/>
              <a:t>Overkoepelende krachtlijnen</a:t>
            </a:r>
          </a:p>
          <a:p>
            <a:pPr marL="0" indent="0">
              <a:buNone/>
            </a:pPr>
            <a:endParaRPr lang="nl-BE" sz="1200" b="1" dirty="0">
              <a:solidFill>
                <a:schemeClr val="accent1"/>
              </a:solidFill>
            </a:endParaRPr>
          </a:p>
          <a:p>
            <a:pPr marL="0" indent="0">
              <a:buNone/>
            </a:pPr>
            <a:r>
              <a:rPr lang="nl-BE" sz="1200" b="1" dirty="0">
                <a:solidFill>
                  <a:schemeClr val="accent1"/>
                </a:solidFill>
              </a:rPr>
              <a:t>Uitkomstvariabelen: </a:t>
            </a:r>
          </a:p>
          <a:p>
            <a:pPr marL="0" indent="0">
              <a:buNone/>
            </a:pPr>
            <a:endParaRPr lang="nl-BE" sz="1200" b="1" dirty="0">
              <a:solidFill>
                <a:schemeClr val="accent1"/>
              </a:solidFill>
            </a:endParaRPr>
          </a:p>
          <a:p>
            <a:pPr>
              <a:buFont typeface="+mj-lt"/>
              <a:buAutoNum type="arabicPeriod"/>
            </a:pPr>
            <a:r>
              <a:rPr lang="nl-BE" sz="1200" dirty="0"/>
              <a:t>Hoge </a:t>
            </a:r>
            <a:r>
              <a:rPr lang="nl-BE" sz="1200" b="1" u="sng" dirty="0"/>
              <a:t>herstelbehoefte</a:t>
            </a:r>
            <a:r>
              <a:rPr lang="nl-BE" sz="1200" dirty="0"/>
              <a:t> van medewerkers (werkbeleving staat onder druk, uitval) </a:t>
            </a:r>
          </a:p>
          <a:p>
            <a:pPr lvl="1">
              <a:buFont typeface="Wingdings" panose="05000000000000000000" pitchFamily="2" charset="2"/>
              <a:buChar char="Ø"/>
            </a:pPr>
            <a:r>
              <a:rPr lang="nl-BE" sz="1200" dirty="0">
                <a:solidFill>
                  <a:schemeClr val="tx2">
                    <a:lumMod val="50000"/>
                    <a:lumOff val="50000"/>
                  </a:schemeClr>
                </a:solidFill>
              </a:rPr>
              <a:t>Rol leidinggevende</a:t>
            </a:r>
          </a:p>
          <a:p>
            <a:pPr lvl="1">
              <a:buFont typeface="Wingdings" panose="05000000000000000000" pitchFamily="2" charset="2"/>
              <a:buChar char="Ø"/>
            </a:pPr>
            <a:r>
              <a:rPr lang="nl-BE" sz="1200" dirty="0">
                <a:solidFill>
                  <a:schemeClr val="tx2">
                    <a:lumMod val="50000"/>
                    <a:lumOff val="50000"/>
                  </a:schemeClr>
                </a:solidFill>
              </a:rPr>
              <a:t>Kwaliteit van de arbeid</a:t>
            </a:r>
          </a:p>
          <a:p>
            <a:pPr lvl="1">
              <a:buFont typeface="Wingdings" panose="05000000000000000000" pitchFamily="2" charset="2"/>
              <a:buChar char="Ø"/>
            </a:pPr>
            <a:r>
              <a:rPr lang="nl-BE" sz="1200" dirty="0">
                <a:solidFill>
                  <a:schemeClr val="tx2">
                    <a:lumMod val="50000"/>
                    <a:lumOff val="50000"/>
                  </a:schemeClr>
                </a:solidFill>
              </a:rPr>
              <a:t>Zelfzorg</a:t>
            </a:r>
            <a:endParaRPr lang="nl-BE" sz="1100" dirty="0">
              <a:solidFill>
                <a:schemeClr val="tx2">
                  <a:lumMod val="50000"/>
                  <a:lumOff val="50000"/>
                </a:schemeClr>
              </a:solidFill>
            </a:endParaRPr>
          </a:p>
          <a:p>
            <a:pPr>
              <a:buFont typeface="+mj-lt"/>
              <a:buAutoNum type="arabicPeriod"/>
            </a:pPr>
            <a:endParaRPr lang="nl-BE" sz="1200" dirty="0"/>
          </a:p>
          <a:p>
            <a:pPr>
              <a:buFont typeface="+mj-lt"/>
              <a:buAutoNum type="arabicPeriod"/>
            </a:pPr>
            <a:r>
              <a:rPr lang="nl-BE" sz="1200" b="1" u="sng" dirty="0"/>
              <a:t>Dienstverlening</a:t>
            </a:r>
            <a:r>
              <a:rPr lang="nl-BE" sz="1200" dirty="0"/>
              <a:t> wordt </a:t>
            </a:r>
            <a:r>
              <a:rPr lang="nl-BE" sz="1200" dirty="0" err="1"/>
              <a:t>gelijkgerichter</a:t>
            </a:r>
            <a:r>
              <a:rPr lang="nl-BE" sz="1200" dirty="0"/>
              <a:t> ervaren – toch gebrekkige tevredenheid en voldoening</a:t>
            </a:r>
          </a:p>
          <a:p>
            <a:pPr lvl="1">
              <a:buFont typeface="Wingdings" panose="05000000000000000000" pitchFamily="2" charset="2"/>
              <a:buChar char="Ø"/>
            </a:pPr>
            <a:r>
              <a:rPr lang="nl-BE" sz="1200" dirty="0">
                <a:solidFill>
                  <a:schemeClr val="tx2">
                    <a:lumMod val="50000"/>
                    <a:lumOff val="50000"/>
                  </a:schemeClr>
                </a:solidFill>
              </a:rPr>
              <a:t>Stressbronnen (taakeisen, rolproblemen, emotionele belasting)</a:t>
            </a:r>
          </a:p>
          <a:p>
            <a:pPr lvl="1">
              <a:buFont typeface="Wingdings" panose="05000000000000000000" pitchFamily="2" charset="2"/>
              <a:buChar char="Ø"/>
            </a:pPr>
            <a:r>
              <a:rPr lang="nl-BE" sz="1200" dirty="0">
                <a:solidFill>
                  <a:schemeClr val="tx2">
                    <a:lumMod val="50000"/>
                    <a:lumOff val="50000"/>
                  </a:schemeClr>
                </a:solidFill>
              </a:rPr>
              <a:t>Nood aan voeden van </a:t>
            </a:r>
            <a:r>
              <a:rPr lang="nl-BE" sz="1200" u="sng" dirty="0">
                <a:solidFill>
                  <a:schemeClr val="tx2">
                    <a:lumMod val="50000"/>
                    <a:lumOff val="50000"/>
                  </a:schemeClr>
                </a:solidFill>
              </a:rPr>
              <a:t>extern draagvlak </a:t>
            </a:r>
          </a:p>
          <a:p>
            <a:pPr lvl="1">
              <a:buFont typeface="Wingdings" panose="05000000000000000000" pitchFamily="2" charset="2"/>
              <a:buChar char="Ø"/>
            </a:pPr>
            <a:r>
              <a:rPr lang="nl-BE" sz="1200" dirty="0">
                <a:solidFill>
                  <a:schemeClr val="tx2">
                    <a:lumMod val="50000"/>
                    <a:lumOff val="50000"/>
                  </a:schemeClr>
                </a:solidFill>
              </a:rPr>
              <a:t>Extern draagvlak </a:t>
            </a:r>
            <a:r>
              <a:rPr lang="nl-BE" sz="1200" dirty="0">
                <a:solidFill>
                  <a:schemeClr val="tx2">
                    <a:lumMod val="50000"/>
                    <a:lumOff val="50000"/>
                  </a:schemeClr>
                </a:solidFill>
                <a:sym typeface="Wingdings" panose="05000000000000000000" pitchFamily="2" charset="2"/>
              </a:rPr>
              <a:t> Intern draagvlak</a:t>
            </a:r>
            <a:endParaRPr lang="nl-BE" sz="1200" dirty="0">
              <a:solidFill>
                <a:schemeClr val="tx2">
                  <a:lumMod val="50000"/>
                  <a:lumOff val="50000"/>
                </a:schemeClr>
              </a:solidFill>
            </a:endParaRPr>
          </a:p>
          <a:p>
            <a:pPr>
              <a:buFont typeface="+mj-lt"/>
              <a:buAutoNum type="arabicPeriod"/>
            </a:pPr>
            <a:endParaRPr lang="nl-BE" sz="1200" dirty="0"/>
          </a:p>
          <a:p>
            <a:pPr lvl="1">
              <a:buFont typeface="+mj-lt"/>
              <a:buAutoNum type="arabicPeriod"/>
            </a:pPr>
            <a:endParaRPr lang="nl-BE" sz="1200" dirty="0"/>
          </a:p>
          <a:p>
            <a:pPr>
              <a:buFont typeface="+mj-lt"/>
              <a:buAutoNum type="arabicPeriod"/>
            </a:pPr>
            <a:endParaRPr lang="nl-BE" sz="1200" dirty="0"/>
          </a:p>
          <a:p>
            <a:pPr>
              <a:buFont typeface="+mj-lt"/>
              <a:buAutoNum type="arabicPeriod"/>
            </a:pPr>
            <a:endParaRPr lang="nl-BE" sz="1200" dirty="0"/>
          </a:p>
        </p:txBody>
      </p:sp>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pic>
        <p:nvPicPr>
          <p:cNvPr id="9"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7053072" y="1101005"/>
            <a:ext cx="1642195" cy="1642195"/>
          </a:xfrm>
          <a:prstGeom prst="ellipse">
            <a:avLst/>
          </a:prstGeom>
        </p:spPr>
      </p:pic>
    </p:spTree>
    <p:extLst>
      <p:ext uri="{BB962C8B-B14F-4D97-AF65-F5344CB8AC3E}">
        <p14:creationId xmlns:p14="http://schemas.microsoft.com/office/powerpoint/2010/main" val="257820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030566" cy="550331"/>
          </a:xfrm>
        </p:spPr>
        <p:txBody>
          <a:bodyPr/>
          <a:lstStyle/>
          <a:p>
            <a:r>
              <a:rPr lang="nl-BE" sz="1800" dirty="0"/>
              <a:t/>
            </a:r>
            <a:br>
              <a:rPr lang="nl-BE" sz="1800" dirty="0"/>
            </a:br>
            <a:r>
              <a:rPr lang="nl-BE" sz="1800" dirty="0"/>
              <a:t/>
            </a:r>
            <a:br>
              <a:rPr lang="nl-BE" sz="1800" dirty="0"/>
            </a:br>
            <a:r>
              <a:rPr lang="nl-BE" sz="1800" dirty="0"/>
              <a:t/>
            </a:r>
            <a:br>
              <a:rPr lang="nl-BE" sz="1800" dirty="0"/>
            </a:br>
            <a:r>
              <a:rPr lang="nl-BE" sz="1800" dirty="0"/>
              <a:t/>
            </a:r>
            <a:br>
              <a:rPr lang="nl-BE" sz="1800" dirty="0"/>
            </a:br>
            <a:r>
              <a:rPr lang="nl-BE" sz="1800" dirty="0"/>
              <a:t/>
            </a:r>
            <a:br>
              <a:rPr lang="nl-BE" sz="1800" dirty="0"/>
            </a:br>
            <a:r>
              <a:rPr lang="nl-BE" sz="1800" dirty="0"/>
              <a:t/>
            </a:r>
            <a:br>
              <a:rPr lang="nl-BE" sz="1800" dirty="0"/>
            </a:br>
            <a:r>
              <a:rPr lang="nl-BE" sz="1800" dirty="0"/>
              <a:t>		</a:t>
            </a:r>
            <a:r>
              <a:rPr lang="nl-BE" sz="6600" dirty="0">
                <a:solidFill>
                  <a:schemeClr val="accent1"/>
                </a:solidFill>
              </a:rPr>
              <a:t>“Speed stacks”</a:t>
            </a:r>
            <a:endParaRPr lang="en-BE" sz="1800" dirty="0">
              <a:solidFill>
                <a:schemeClr val="accent1"/>
              </a:solidFill>
            </a:endParaRPr>
          </a:p>
        </p:txBody>
      </p:sp>
    </p:spTree>
    <p:extLst>
      <p:ext uri="{BB962C8B-B14F-4D97-AF65-F5344CB8AC3E}">
        <p14:creationId xmlns:p14="http://schemas.microsoft.com/office/powerpoint/2010/main" val="2153812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2" y="2908899"/>
            <a:ext cx="6362532" cy="627796"/>
          </a:xfrm>
          <a:prstGeom prst="rightArrow">
            <a:avLst>
              <a:gd name="adj1" fmla="val 50000"/>
              <a:gd name="adj2" fmla="val 248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6" name="Round Diagonal Corner Rectangle 30"/>
          <p:cNvSpPr/>
          <p:nvPr/>
        </p:nvSpPr>
        <p:spPr>
          <a:xfrm>
            <a:off x="580308" y="1505612"/>
            <a:ext cx="2264385"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7" name="TextBox 6"/>
          <p:cNvSpPr txBox="1"/>
          <p:nvPr/>
        </p:nvSpPr>
        <p:spPr>
          <a:xfrm>
            <a:off x="508997" y="1204614"/>
            <a:ext cx="240700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Randvoorwaarden &amp; Praktijken</a:t>
            </a:r>
          </a:p>
        </p:txBody>
      </p:sp>
      <p:sp>
        <p:nvSpPr>
          <p:cNvPr id="8" name="Round Diagonal Corner Rectangle 34"/>
          <p:cNvSpPr/>
          <p:nvPr/>
        </p:nvSpPr>
        <p:spPr>
          <a:xfrm>
            <a:off x="3178328" y="1498387"/>
            <a:ext cx="2921881" cy="3434370"/>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BE" sz="1349" b="1" i="0" u="none" strike="noStrike" kern="1200" cap="none" spc="0" normalizeH="0" baseline="0" noProof="1">
              <a:ln>
                <a:noFill/>
              </a:ln>
              <a:solidFill>
                <a:srgbClr val="8E959D"/>
              </a:solidFill>
              <a:effectLst/>
              <a:uLnTx/>
              <a:uFillTx/>
              <a:latin typeface="Calibri"/>
              <a:ea typeface="+mn-ea"/>
              <a:cs typeface="+mn-cs"/>
            </a:endParaRPr>
          </a:p>
        </p:txBody>
      </p:sp>
      <p:sp>
        <p:nvSpPr>
          <p:cNvPr id="9" name="TextBox 8"/>
          <p:cNvSpPr txBox="1"/>
          <p:nvPr/>
        </p:nvSpPr>
        <p:spPr>
          <a:xfrm>
            <a:off x="3099492" y="1196742"/>
            <a:ext cx="3136291" cy="299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Beïnvloedende factoren: wat speelt er mee?</a:t>
            </a:r>
          </a:p>
        </p:txBody>
      </p:sp>
      <p:sp>
        <p:nvSpPr>
          <p:cNvPr id="10" name="Round Diagonal Corner Rectangle 37"/>
          <p:cNvSpPr/>
          <p:nvPr/>
        </p:nvSpPr>
        <p:spPr>
          <a:xfrm>
            <a:off x="6433844" y="1504568"/>
            <a:ext cx="2556704" cy="3434368"/>
          </a:xfrm>
          <a:prstGeom prst="rect">
            <a:avLst/>
          </a:prstGeom>
          <a:solidFill>
            <a:schemeClr val="bg2">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ctr" anchorCtr="0" forceAA="0" compatLnSpc="1">
            <a:prstTxWarp prst="textNoShape">
              <a:avLst/>
            </a:prstTxWarp>
            <a:noAutofit/>
          </a:bodyPr>
          <a:lstStyle/>
          <a:p>
            <a:pPr marL="342900" marR="0" lvl="0" indent="-342900" algn="ctr" defTabSz="685800" rtl="0" eaLnBrk="1" fontAlgn="auto" latinLnBrk="0" hangingPunct="1">
              <a:lnSpc>
                <a:spcPct val="100000"/>
              </a:lnSpc>
              <a:spcBef>
                <a:spcPts val="0"/>
              </a:spcBef>
              <a:spcAft>
                <a:spcPts val="0"/>
              </a:spcAft>
              <a:buClrTx/>
              <a:buSzTx/>
              <a:buFontTx/>
              <a:buAutoNum type="arabicPeriod"/>
              <a:tabLst/>
              <a:defRPr/>
            </a:pPr>
            <a:endParaRPr kumimoji="0" lang="nl-BE" sz="1349" b="0" i="0" u="none" strike="noStrike" kern="1200" cap="none" spc="0" normalizeH="0" baseline="0" noProof="1">
              <a:ln>
                <a:noFill/>
              </a:ln>
              <a:solidFill>
                <a:srgbClr val="8E959D"/>
              </a:solidFill>
              <a:effectLst/>
              <a:uLnTx/>
              <a:uFillTx/>
              <a:latin typeface="Calibri"/>
              <a:ea typeface="+mn-ea"/>
              <a:cs typeface="+mn-cs"/>
            </a:endParaRPr>
          </a:p>
        </p:txBody>
      </p:sp>
      <p:sp>
        <p:nvSpPr>
          <p:cNvPr id="11" name="TextBox 10"/>
          <p:cNvSpPr txBox="1"/>
          <p:nvPr/>
        </p:nvSpPr>
        <p:spPr>
          <a:xfrm>
            <a:off x="7021254" y="1204613"/>
            <a:ext cx="1537216" cy="299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BE" sz="1349" b="1" i="0" u="none" strike="noStrike" kern="1200" cap="small" spc="0" normalizeH="0" baseline="0" noProof="0" dirty="0">
                <a:ln>
                  <a:noFill/>
                </a:ln>
                <a:solidFill>
                  <a:srgbClr val="414257">
                    <a:lumMod val="50000"/>
                  </a:srgbClr>
                </a:solidFill>
                <a:effectLst/>
                <a:uLnTx/>
                <a:uFillTx/>
                <a:latin typeface="Calibri"/>
                <a:ea typeface="+mn-ea"/>
                <a:cs typeface="+mn-cs"/>
              </a:rPr>
              <a:t>Uitkomstvariabelen</a:t>
            </a:r>
          </a:p>
        </p:txBody>
      </p:sp>
      <p:sp>
        <p:nvSpPr>
          <p:cNvPr id="13" name="Rectangle 12"/>
          <p:cNvSpPr/>
          <p:nvPr/>
        </p:nvSpPr>
        <p:spPr>
          <a:xfrm>
            <a:off x="3311810" y="1731719"/>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1. Externe factoren</a:t>
            </a:r>
          </a:p>
        </p:txBody>
      </p:sp>
      <p:sp>
        <p:nvSpPr>
          <p:cNvPr id="14" name="Rectangle 13"/>
          <p:cNvSpPr/>
          <p:nvPr/>
        </p:nvSpPr>
        <p:spPr>
          <a:xfrm>
            <a:off x="3309175" y="2299294"/>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2. Organisatorische factoren (“wat”)</a:t>
            </a:r>
          </a:p>
        </p:txBody>
      </p:sp>
      <p:sp>
        <p:nvSpPr>
          <p:cNvPr id="15" name="Rectangle 14"/>
          <p:cNvSpPr/>
          <p:nvPr/>
        </p:nvSpPr>
        <p:spPr>
          <a:xfrm>
            <a:off x="3311810" y="4276620"/>
            <a:ext cx="2716926" cy="422515"/>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3. Procesmatige factoren (“hoe”)</a:t>
            </a:r>
          </a:p>
        </p:txBody>
      </p:sp>
      <p:sp>
        <p:nvSpPr>
          <p:cNvPr id="16" name="Rectangle 15"/>
          <p:cNvSpPr/>
          <p:nvPr/>
        </p:nvSpPr>
        <p:spPr>
          <a:xfrm>
            <a:off x="3563874" y="2781317"/>
            <a:ext cx="2464857" cy="1387085"/>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2.1. Visie &amp; cultuur</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2.2. Structuur</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2.3. Leiderschap</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2.4. Teams</a:t>
            </a:r>
          </a:p>
          <a:p>
            <a:pPr marL="457200" marR="0" lvl="1" indent="0" algn="l" defTabSz="6858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424357"/>
                </a:solidFill>
                <a:effectLst/>
                <a:uLnTx/>
                <a:uFillTx/>
                <a:latin typeface="Calibri"/>
                <a:ea typeface="+mn-ea"/>
                <a:cs typeface="+mn-cs"/>
              </a:rPr>
              <a:t>2.5. Medewerkers (job &amp; persoon)</a:t>
            </a:r>
          </a:p>
        </p:txBody>
      </p:sp>
      <p:sp>
        <p:nvSpPr>
          <p:cNvPr id="17" name="Rectangle 16"/>
          <p:cNvSpPr/>
          <p:nvPr/>
        </p:nvSpPr>
        <p:spPr>
          <a:xfrm>
            <a:off x="6592089" y="2721809"/>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1. Werkbeleving</a:t>
            </a:r>
          </a:p>
        </p:txBody>
      </p:sp>
      <p:sp>
        <p:nvSpPr>
          <p:cNvPr id="18" name="Rectangle 17"/>
          <p:cNvSpPr/>
          <p:nvPr/>
        </p:nvSpPr>
        <p:spPr>
          <a:xfrm>
            <a:off x="6592089" y="3263601"/>
            <a:ext cx="2250835" cy="422515"/>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2. Kwaliteit dienstverlening</a:t>
            </a:r>
          </a:p>
        </p:txBody>
      </p:sp>
      <p:sp>
        <p:nvSpPr>
          <p:cNvPr id="19" name="Rectangle 18"/>
          <p:cNvSpPr/>
          <p:nvPr/>
        </p:nvSpPr>
        <p:spPr>
          <a:xfrm>
            <a:off x="715606" y="2715847"/>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Randvoorwaarden &amp; aandachtspunten</a:t>
            </a:r>
          </a:p>
        </p:txBody>
      </p:sp>
      <p:sp>
        <p:nvSpPr>
          <p:cNvPr id="20" name="Rectangle 19"/>
          <p:cNvSpPr/>
          <p:nvPr/>
        </p:nvSpPr>
        <p:spPr>
          <a:xfrm>
            <a:off x="715606" y="3263600"/>
            <a:ext cx="1993788" cy="4225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Praktijken &amp; suggesties</a:t>
            </a:r>
          </a:p>
        </p:txBody>
      </p:sp>
      <p:sp>
        <p:nvSpPr>
          <p:cNvPr id="21" name="Rectangle 20">
            <a:extLst>
              <a:ext uri="{FF2B5EF4-FFF2-40B4-BE49-F238E27FC236}">
                <a16:creationId xmlns:a16="http://schemas.microsoft.com/office/drawing/2014/main" id="{00AFA4DA-F05F-417B-B4DD-0B707EFBBEDD}"/>
              </a:ext>
            </a:extLst>
          </p:cNvPr>
          <p:cNvSpPr/>
          <p:nvPr/>
        </p:nvSpPr>
        <p:spPr>
          <a:xfrm>
            <a:off x="508997" y="1196742"/>
            <a:ext cx="5651014" cy="379241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AFA4DA-F05F-417B-B4DD-0B707EFBBEDD}"/>
              </a:ext>
            </a:extLst>
          </p:cNvPr>
          <p:cNvSpPr/>
          <p:nvPr/>
        </p:nvSpPr>
        <p:spPr>
          <a:xfrm>
            <a:off x="6362533" y="1196742"/>
            <a:ext cx="2661805" cy="3792416"/>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1">
              <a:ln>
                <a:noFill/>
              </a:ln>
              <a:solidFill>
                <a:srgbClr val="8E959D"/>
              </a:solidFill>
              <a:effectLst/>
              <a:uLnTx/>
              <a:uFillTx/>
              <a:latin typeface="Calibri"/>
              <a:ea typeface="+mn-ea"/>
              <a:cs typeface="+mn-cs"/>
            </a:endParaRPr>
          </a:p>
        </p:txBody>
      </p:sp>
      <p:pic>
        <p:nvPicPr>
          <p:cNvPr id="24"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 y="1408179"/>
            <a:ext cx="655686" cy="587754"/>
          </a:xfrm>
          <a:prstGeom prst="ellipse">
            <a:avLst/>
          </a:prstGeom>
        </p:spPr>
      </p:pic>
      <p:pic>
        <p:nvPicPr>
          <p:cNvPr id="25"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6291060" y="1433160"/>
            <a:ext cx="544289" cy="544289"/>
          </a:xfrm>
          <a:prstGeom prst="ellipse">
            <a:avLst/>
          </a:prstGeom>
        </p:spPr>
      </p:pic>
      <p:pic>
        <p:nvPicPr>
          <p:cNvPr id="26"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4"/>
          <a:srcRect l="31335" r="31335"/>
          <a:stretch>
            <a:fillRect/>
          </a:stretch>
        </p:blipFill>
        <p:spPr>
          <a:xfrm>
            <a:off x="2874766" y="1433160"/>
            <a:ext cx="548343" cy="548343"/>
          </a:xfrm>
          <a:prstGeom prst="ellipse">
            <a:avLst/>
          </a:prstGeom>
        </p:spPr>
      </p:pic>
      <p:sp>
        <p:nvSpPr>
          <p:cNvPr id="27"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Overzichtsmodel: Beïnvloedende factoren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209668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13581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3472494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067" y="929690"/>
            <a:ext cx="8331200" cy="3049744"/>
          </a:xfrm>
        </p:spPr>
        <p:txBody>
          <a:bodyPr numCol="1"/>
          <a:lstStyle/>
          <a:p>
            <a:pPr marL="0" indent="0" algn="ctr">
              <a:buNone/>
            </a:pPr>
            <a:r>
              <a:rPr lang="nl-BE" sz="1200" b="1" u="sng" dirty="0"/>
              <a:t>Overkoepelende krachtlijnen</a:t>
            </a:r>
          </a:p>
          <a:p>
            <a:pPr marL="0" indent="0" algn="ctr">
              <a:buNone/>
            </a:pPr>
            <a:r>
              <a:rPr lang="nl-BE" sz="1200" b="1" dirty="0">
                <a:solidFill>
                  <a:schemeClr val="accent1"/>
                </a:solidFill>
              </a:rPr>
              <a:t>Beïnvloedende factoren </a:t>
            </a:r>
          </a:p>
          <a:p>
            <a:pPr marL="0" indent="0">
              <a:buNone/>
            </a:pPr>
            <a:r>
              <a:rPr lang="nl-BE" sz="1200" b="1" dirty="0">
                <a:solidFill>
                  <a:schemeClr val="accent1"/>
                </a:solidFill>
              </a:rPr>
              <a:t>Externe factoren: </a:t>
            </a:r>
          </a:p>
          <a:p>
            <a:pPr marL="0" indent="0">
              <a:buNone/>
            </a:pPr>
            <a:endParaRPr lang="nl-BE" sz="1200" b="1" dirty="0">
              <a:solidFill>
                <a:schemeClr val="accent1"/>
              </a:solidFill>
            </a:endParaRPr>
          </a:p>
          <a:p>
            <a:pPr>
              <a:buFont typeface="+mj-lt"/>
              <a:buAutoNum type="arabicParenR"/>
            </a:pPr>
            <a:r>
              <a:rPr lang="nl-BE" sz="1200" b="1" dirty="0"/>
              <a:t>Extern draagvlak </a:t>
            </a:r>
          </a:p>
          <a:p>
            <a:pPr lvl="1">
              <a:buFont typeface="Wingdings" panose="05000000000000000000" pitchFamily="2" charset="2"/>
              <a:buChar char="Ø"/>
            </a:pPr>
            <a:r>
              <a:rPr lang="nl-BE" sz="1100" dirty="0">
                <a:sym typeface="Wingdings" panose="05000000000000000000" pitchFamily="2" charset="2"/>
              </a:rPr>
              <a:t> intern draagvlak</a:t>
            </a:r>
          </a:p>
          <a:p>
            <a:pPr lvl="1">
              <a:buFont typeface="Wingdings" panose="05000000000000000000" pitchFamily="2" charset="2"/>
              <a:buChar char="Ø"/>
            </a:pPr>
            <a:r>
              <a:rPr lang="nl-BE" sz="1100" dirty="0">
                <a:sym typeface="Wingdings" panose="05000000000000000000" pitchFamily="2" charset="2"/>
              </a:rPr>
              <a:t>Heldere veranderkoers</a:t>
            </a:r>
          </a:p>
          <a:p>
            <a:pPr lvl="1">
              <a:buFont typeface="Wingdings" panose="05000000000000000000" pitchFamily="2" charset="2"/>
              <a:buChar char="Ø"/>
            </a:pPr>
            <a:r>
              <a:rPr lang="nl-BE" sz="1100" dirty="0">
                <a:sym typeface="Wingdings" panose="05000000000000000000" pitchFamily="2" charset="2"/>
              </a:rPr>
              <a:t>Communicatie &amp; participatie</a:t>
            </a:r>
          </a:p>
          <a:p>
            <a:pPr lvl="1">
              <a:buFont typeface="Wingdings" panose="05000000000000000000" pitchFamily="2" charset="2"/>
              <a:buChar char="Ø"/>
            </a:pPr>
            <a:r>
              <a:rPr lang="nl-BE" sz="1100" dirty="0">
                <a:sym typeface="Wingdings" panose="05000000000000000000" pitchFamily="2" charset="2"/>
              </a:rPr>
              <a:t>Opvolging</a:t>
            </a:r>
            <a:endParaRPr lang="nl-BE" sz="1100" dirty="0"/>
          </a:p>
          <a:p>
            <a:pPr marL="0" indent="0">
              <a:buNone/>
            </a:pPr>
            <a:endParaRPr lang="nl-BE" sz="1200" b="1" dirty="0"/>
          </a:p>
          <a:p>
            <a:pPr marL="457200" lvl="1" indent="0">
              <a:buNone/>
            </a:pPr>
            <a:endParaRPr lang="nl-BE" sz="1200" dirty="0"/>
          </a:p>
          <a:p>
            <a:pPr>
              <a:buFont typeface="+mj-lt"/>
              <a:buAutoNum type="arabicPeriod"/>
            </a:pPr>
            <a:endParaRPr lang="nl-BE" sz="1200" dirty="0"/>
          </a:p>
          <a:p>
            <a:pPr>
              <a:buFont typeface="+mj-lt"/>
              <a:buAutoNum type="arabicPeriod"/>
            </a:pPr>
            <a:endParaRPr lang="nl-BE" sz="1200" dirty="0"/>
          </a:p>
        </p:txBody>
      </p:sp>
      <p:pic>
        <p:nvPicPr>
          <p:cNvPr id="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3"/>
          <a:srcRect/>
          <a:stretch>
            <a:fillRect/>
          </a:stretch>
        </p:blipFill>
        <p:spPr>
          <a:xfrm>
            <a:off x="8127996" y="244939"/>
            <a:ext cx="862551" cy="862551"/>
          </a:xfrm>
          <a:prstGeom prst="ellipse">
            <a:avLst/>
          </a:prstGeom>
        </p:spPr>
      </p:pic>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414505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145489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93CE6A9-4EE3-4C47-BDC7-F88B5F9D167D}"/>
              </a:ext>
            </a:extLst>
          </p:cNvPr>
          <p:cNvGrpSpPr/>
          <p:nvPr/>
        </p:nvGrpSpPr>
        <p:grpSpPr>
          <a:xfrm>
            <a:off x="2680153" y="1280610"/>
            <a:ext cx="3697976" cy="2888203"/>
            <a:chOff x="2410585" y="1257552"/>
            <a:chExt cx="4110948" cy="3424361"/>
          </a:xfrm>
        </p:grpSpPr>
        <p:sp>
          <p:nvSpPr>
            <p:cNvPr id="21" name="Hexagon 20">
              <a:extLst>
                <a:ext uri="{FF2B5EF4-FFF2-40B4-BE49-F238E27FC236}">
                  <a16:creationId xmlns:a16="http://schemas.microsoft.com/office/drawing/2014/main" id="{4D830516-436B-4AD4-B1AD-BDF3E23F3749}"/>
                </a:ext>
              </a:extLst>
            </p:cNvPr>
            <p:cNvSpPr/>
            <p:nvPr/>
          </p:nvSpPr>
          <p:spPr>
            <a:xfrm>
              <a:off x="2410585" y="1257552"/>
              <a:ext cx="4110948" cy="3424361"/>
            </a:xfrm>
            <a:prstGeom prst="hexagon">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20" name="Group 19">
              <a:extLst>
                <a:ext uri="{FF2B5EF4-FFF2-40B4-BE49-F238E27FC236}">
                  <a16:creationId xmlns:a16="http://schemas.microsoft.com/office/drawing/2014/main" id="{075BF17B-CAF8-4155-9440-D2828A21C7E5}"/>
                </a:ext>
              </a:extLst>
            </p:cNvPr>
            <p:cNvGrpSpPr/>
            <p:nvPr/>
          </p:nvGrpSpPr>
          <p:grpSpPr>
            <a:xfrm>
              <a:off x="3076961" y="1523134"/>
              <a:ext cx="2773475" cy="2870831"/>
              <a:chOff x="3190571" y="1772838"/>
              <a:chExt cx="2773475" cy="2870831"/>
            </a:xfrm>
          </p:grpSpPr>
          <p:grpSp>
            <p:nvGrpSpPr>
              <p:cNvPr id="9" name="Group 8">
                <a:extLst>
                  <a:ext uri="{FF2B5EF4-FFF2-40B4-BE49-F238E27FC236}">
                    <a16:creationId xmlns:a16="http://schemas.microsoft.com/office/drawing/2014/main" id="{5A1BC857-5D3B-4D2A-AB68-93DCE38364D2}"/>
                  </a:ext>
                </a:extLst>
              </p:cNvPr>
              <p:cNvGrpSpPr/>
              <p:nvPr/>
            </p:nvGrpSpPr>
            <p:grpSpPr>
              <a:xfrm>
                <a:off x="3201187" y="2244512"/>
                <a:ext cx="2762859" cy="2075345"/>
                <a:chOff x="3396614" y="1657606"/>
                <a:chExt cx="2159280" cy="2075345"/>
              </a:xfrm>
            </p:grpSpPr>
            <p:pic>
              <p:nvPicPr>
                <p:cNvPr id="4" name="Picture 3">
                  <a:extLst>
                    <a:ext uri="{FF2B5EF4-FFF2-40B4-BE49-F238E27FC236}">
                      <a16:creationId xmlns:a16="http://schemas.microsoft.com/office/drawing/2014/main" id="{17616C92-137A-4473-9952-43D9173A625C}"/>
                    </a:ext>
                  </a:extLst>
                </p:cNvPr>
                <p:cNvPicPr>
                  <a:picLocks noChangeAspect="1"/>
                </p:cNvPicPr>
                <p:nvPr/>
              </p:nvPicPr>
              <p:blipFill rotWithShape="1">
                <a:blip r:embed="rId3"/>
                <a:srcRect l="12176" r="2242"/>
                <a:stretch/>
              </p:blipFill>
              <p:spPr>
                <a:xfrm>
                  <a:off x="3396614" y="1657606"/>
                  <a:ext cx="2159280" cy="2075345"/>
                </a:xfrm>
                <a:prstGeom prst="rect">
                  <a:avLst/>
                </a:prstGeom>
              </p:spPr>
            </p:pic>
            <p:sp>
              <p:nvSpPr>
                <p:cNvPr id="7" name="TextBox 6">
                  <a:extLst>
                    <a:ext uri="{FF2B5EF4-FFF2-40B4-BE49-F238E27FC236}">
                      <a16:creationId xmlns:a16="http://schemas.microsoft.com/office/drawing/2014/main" id="{B44C0DFF-A27A-4E3B-9CC9-A1C27F94C69F}"/>
                    </a:ext>
                  </a:extLst>
                </p:cNvPr>
                <p:cNvSpPr txBox="1"/>
                <p:nvPr/>
              </p:nvSpPr>
              <p:spPr>
                <a:xfrm>
                  <a:off x="4166889" y="3238666"/>
                  <a:ext cx="903817" cy="34875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1" i="0" u="none" strike="noStrike" kern="1200" cap="small" spc="0" normalizeH="0" baseline="0" noProof="0" dirty="0">
                      <a:ln>
                        <a:noFill/>
                      </a:ln>
                      <a:solidFill>
                        <a:srgbClr val="FFFFFF"/>
                      </a:solidFill>
                      <a:effectLst/>
                      <a:uLnTx/>
                      <a:uFillTx/>
                      <a:latin typeface="Trebuchet MS"/>
                      <a:ea typeface="+mn-ea"/>
                      <a:cs typeface="+mn-cs"/>
                    </a:rPr>
                    <a:t>Leiderschap</a:t>
                  </a:r>
                </a:p>
              </p:txBody>
            </p:sp>
          </p:grpSp>
          <p:sp>
            <p:nvSpPr>
              <p:cNvPr id="13" name="Rectangle 12">
                <a:extLst>
                  <a:ext uri="{FF2B5EF4-FFF2-40B4-BE49-F238E27FC236}">
                    <a16:creationId xmlns:a16="http://schemas.microsoft.com/office/drawing/2014/main" id="{58B321B0-DAA3-41F6-AC29-0A9CA2E83A66}"/>
                  </a:ext>
                </a:extLst>
              </p:cNvPr>
              <p:cNvSpPr/>
              <p:nvPr/>
            </p:nvSpPr>
            <p:spPr>
              <a:xfrm>
                <a:off x="3190571" y="1772838"/>
                <a:ext cx="2762859"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Zelfsturing binnen een sturend maar ook ondersteunend kader</a:t>
                </a:r>
              </a:p>
            </p:txBody>
          </p:sp>
          <p:sp>
            <p:nvSpPr>
              <p:cNvPr id="19" name="Rectangle 18">
                <a:extLst>
                  <a:ext uri="{FF2B5EF4-FFF2-40B4-BE49-F238E27FC236}">
                    <a16:creationId xmlns:a16="http://schemas.microsoft.com/office/drawing/2014/main" id="{830AB33D-0C76-4FDE-B317-7E73D00BD794}"/>
                  </a:ext>
                </a:extLst>
              </p:cNvPr>
              <p:cNvSpPr/>
              <p:nvPr/>
            </p:nvSpPr>
            <p:spPr>
              <a:xfrm>
                <a:off x="3201188" y="4130297"/>
                <a:ext cx="2741626"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Sterk leiderschap in én van verandering</a:t>
                </a:r>
                <a:endParaRPr kumimoji="0" lang="nl-BE" sz="1400" b="0" i="0" u="none" strike="noStrike" kern="1200" cap="none" spc="0" normalizeH="0" baseline="0" noProof="0" dirty="0">
                  <a:ln>
                    <a:noFill/>
                  </a:ln>
                  <a:solidFill>
                    <a:srgbClr val="FFFFFF"/>
                  </a:solidFill>
                  <a:effectLst/>
                  <a:uLnTx/>
                  <a:uFillTx/>
                  <a:latin typeface="Trebuchet MS"/>
                  <a:ea typeface="+mn-ea"/>
                  <a:cs typeface="+mn-cs"/>
                </a:endParaRPr>
              </a:p>
            </p:txBody>
          </p:sp>
        </p:grpSp>
      </p:grpSp>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
        <p:nvSpPr>
          <p:cNvPr id="10" name="Hexagon 9">
            <a:extLst>
              <a:ext uri="{FF2B5EF4-FFF2-40B4-BE49-F238E27FC236}">
                <a16:creationId xmlns:a16="http://schemas.microsoft.com/office/drawing/2014/main" id="{6C2B592C-3C71-4DE7-BD91-C2E283CA2384}"/>
              </a:ext>
            </a:extLst>
          </p:cNvPr>
          <p:cNvSpPr/>
          <p:nvPr/>
        </p:nvSpPr>
        <p:spPr>
          <a:xfrm>
            <a:off x="274942" y="839624"/>
            <a:ext cx="2868780" cy="1414463"/>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424357"/>
                </a:solidFill>
                <a:effectLst/>
                <a:uLnTx/>
                <a:uFillTx/>
                <a:latin typeface="Trebuchet MS"/>
                <a:ea typeface="+mn-ea"/>
                <a:cs typeface="+mn-cs"/>
              </a:rPr>
              <a:t>Nood aan een heldere definitie van “</a:t>
            </a:r>
            <a:r>
              <a:rPr kumimoji="0" lang="nl-BE" sz="1200" b="1" i="0" u="sng" strike="noStrike" kern="1200" cap="none" spc="0" normalizeH="0" baseline="0" noProof="0" dirty="0">
                <a:ln>
                  <a:noFill/>
                </a:ln>
                <a:solidFill>
                  <a:srgbClr val="424357"/>
                </a:solidFill>
                <a:effectLst/>
                <a:uLnTx/>
                <a:uFillTx/>
                <a:latin typeface="Trebuchet MS"/>
                <a:ea typeface="+mn-ea"/>
                <a:cs typeface="+mn-cs"/>
              </a:rPr>
              <a:t>zelfsturing</a:t>
            </a:r>
            <a:r>
              <a:rPr kumimoji="0" lang="nl-BE" sz="1200" b="1" i="0" u="none" strike="noStrike" kern="1200" cap="none" spc="0" normalizeH="0" baseline="0" noProof="0" dirty="0">
                <a:ln>
                  <a:noFill/>
                </a:ln>
                <a:solidFill>
                  <a:srgbClr val="424357"/>
                </a:solidFill>
                <a:effectLst/>
                <a:uLnTx/>
                <a:uFillTx/>
                <a:latin typeface="Trebuchet MS"/>
                <a:ea typeface="+mn-ea"/>
                <a:cs typeface="+mn-cs"/>
              </a:rPr>
              <a:t>”:</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Waarover wel/geen beslissingsbevoegdheid?</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Belang van transparantie</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Vermijden van valse inspraak </a:t>
            </a:r>
          </a:p>
        </p:txBody>
      </p:sp>
      <p:sp>
        <p:nvSpPr>
          <p:cNvPr id="18" name="Hexagon 17">
            <a:extLst>
              <a:ext uri="{FF2B5EF4-FFF2-40B4-BE49-F238E27FC236}">
                <a16:creationId xmlns:a16="http://schemas.microsoft.com/office/drawing/2014/main" id="{6C2B592C-3C71-4DE7-BD91-C2E283CA2384}"/>
              </a:ext>
            </a:extLst>
          </p:cNvPr>
          <p:cNvSpPr/>
          <p:nvPr/>
        </p:nvSpPr>
        <p:spPr>
          <a:xfrm>
            <a:off x="5834024" y="3136166"/>
            <a:ext cx="3309976" cy="1914726"/>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424357"/>
                </a:solidFill>
                <a:effectLst/>
                <a:uLnTx/>
                <a:uFillTx/>
                <a:latin typeface="Trebuchet MS"/>
                <a:ea typeface="+mn-ea"/>
                <a:cs typeface="+mn-cs"/>
              </a:rPr>
              <a:t>Leiders van verandering</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Centrale rol inzake verandermanagement</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Visie blijvend uitdragen, communicatie, betrokkenheid</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Welke rol neem je op? Loslaten </a:t>
            </a:r>
            <a:r>
              <a:rPr kumimoji="0" lang="nl-BE" sz="1200" b="0" i="0" u="none" strike="noStrike" kern="1200" cap="none" spc="0" normalizeH="0" baseline="0" noProof="0" dirty="0">
                <a:ln>
                  <a:noFill/>
                </a:ln>
                <a:solidFill>
                  <a:srgbClr val="424357"/>
                </a:solidFill>
                <a:effectLst/>
                <a:uLnTx/>
                <a:uFillTx/>
                <a:latin typeface="Trebuchet MS"/>
                <a:ea typeface="+mn-ea"/>
                <a:cs typeface="+mn-cs"/>
                <a:sym typeface="Wingdings" panose="05000000000000000000" pitchFamily="2" charset="2"/>
              </a:rPr>
              <a:t> Vasthouden</a:t>
            </a:r>
            <a:endParaRPr kumimoji="0" lang="nl-BE" sz="1200" b="0" i="0" u="none" strike="noStrike" kern="1200" cap="none" spc="0" normalizeH="0" baseline="0" noProof="0" dirty="0">
              <a:ln>
                <a:noFill/>
              </a:ln>
              <a:solidFill>
                <a:srgbClr val="424357"/>
              </a:solidFill>
              <a:effectLst/>
              <a:uLnTx/>
              <a:uFillTx/>
              <a:latin typeface="Trebuchet MS"/>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Belang van minimale betrokkenheid – link met VT</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Oog en oor voor “obstakels”</a:t>
            </a:r>
          </a:p>
        </p:txBody>
      </p:sp>
      <p:sp>
        <p:nvSpPr>
          <p:cNvPr id="23" name="Hexagon 22">
            <a:extLst>
              <a:ext uri="{FF2B5EF4-FFF2-40B4-BE49-F238E27FC236}">
                <a16:creationId xmlns:a16="http://schemas.microsoft.com/office/drawing/2014/main" id="{6C2B592C-3C71-4DE7-BD91-C2E283CA2384}"/>
              </a:ext>
            </a:extLst>
          </p:cNvPr>
          <p:cNvSpPr/>
          <p:nvPr/>
        </p:nvSpPr>
        <p:spPr>
          <a:xfrm>
            <a:off x="0" y="3136166"/>
            <a:ext cx="3196621" cy="1910226"/>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424357"/>
                </a:solidFill>
                <a:effectLst/>
                <a:uLnTx/>
                <a:uFillTx/>
                <a:latin typeface="Trebuchet MS"/>
                <a:ea typeface="+mn-ea"/>
                <a:cs typeface="+mn-cs"/>
              </a:rPr>
              <a:t>Leiders in verandering</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Welke visie op leiderschap? </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Wederzijdse verwachtingen MW – LG? </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Niet enkel nood aan daadkracht &amp; knopen doorhaken (taak- &amp; oplossingsgericht)</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 Maar ook nood aan mensgerichtheid: “er zijn”</a:t>
            </a:r>
          </a:p>
        </p:txBody>
      </p:sp>
      <p:sp>
        <p:nvSpPr>
          <p:cNvPr id="24" name="Hexagon 23">
            <a:extLst>
              <a:ext uri="{FF2B5EF4-FFF2-40B4-BE49-F238E27FC236}">
                <a16:creationId xmlns:a16="http://schemas.microsoft.com/office/drawing/2014/main" id="{6C2B592C-3C71-4DE7-BD91-C2E283CA2384}"/>
              </a:ext>
            </a:extLst>
          </p:cNvPr>
          <p:cNvSpPr/>
          <p:nvPr/>
        </p:nvSpPr>
        <p:spPr>
          <a:xfrm>
            <a:off x="5919863" y="840418"/>
            <a:ext cx="2868780" cy="1414463"/>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424357"/>
                </a:solidFill>
                <a:effectLst/>
                <a:uLnTx/>
                <a:uFillTx/>
                <a:latin typeface="Trebuchet MS"/>
                <a:ea typeface="+mn-ea"/>
                <a:cs typeface="+mn-cs"/>
              </a:rPr>
              <a:t>Nood aan </a:t>
            </a:r>
            <a:r>
              <a:rPr kumimoji="0" lang="nl-BE" sz="1200" b="1" i="0" u="sng" strike="noStrike" kern="1200" cap="none" spc="0" normalizeH="0" baseline="0" noProof="0" dirty="0">
                <a:ln>
                  <a:noFill/>
                </a:ln>
                <a:solidFill>
                  <a:srgbClr val="424357"/>
                </a:solidFill>
                <a:effectLst/>
                <a:uLnTx/>
                <a:uFillTx/>
                <a:latin typeface="Trebuchet MS"/>
                <a:ea typeface="+mn-ea"/>
                <a:cs typeface="+mn-cs"/>
              </a:rPr>
              <a:t>sturend én ondersteunend kader:</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Sturend kader dat </a:t>
            </a:r>
            <a:r>
              <a:rPr kumimoji="0" lang="nl-BE" sz="1200" b="0" i="0" u="sng" strike="noStrike" kern="1200" cap="none" spc="0" normalizeH="0" baseline="0" noProof="0" dirty="0">
                <a:ln>
                  <a:noFill/>
                </a:ln>
                <a:solidFill>
                  <a:srgbClr val="424357"/>
                </a:solidFill>
                <a:effectLst/>
                <a:uLnTx/>
                <a:uFillTx/>
                <a:latin typeface="Trebuchet MS"/>
                <a:ea typeface="+mn-ea"/>
                <a:cs typeface="+mn-cs"/>
              </a:rPr>
              <a:t>grenzen en richting</a:t>
            </a:r>
            <a:r>
              <a:rPr kumimoji="0" lang="nl-BE" sz="1200" b="0" i="0" u="none" strike="noStrike" kern="1200" cap="none" spc="0" normalizeH="0" baseline="0" noProof="0" dirty="0">
                <a:ln>
                  <a:noFill/>
                </a:ln>
                <a:solidFill>
                  <a:srgbClr val="424357"/>
                </a:solidFill>
                <a:effectLst/>
                <a:uLnTx/>
                <a:uFillTx/>
                <a:latin typeface="Trebuchet MS"/>
                <a:ea typeface="+mn-ea"/>
                <a:cs typeface="+mn-cs"/>
              </a:rPr>
              <a:t> van zelfsturing aangeeft</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424357"/>
                </a:solidFill>
                <a:effectLst/>
                <a:uLnTx/>
                <a:uFillTx/>
                <a:latin typeface="Trebuchet MS"/>
                <a:ea typeface="+mn-ea"/>
                <a:cs typeface="+mn-cs"/>
              </a:rPr>
              <a:t>Minimale betrokkenheid</a:t>
            </a:r>
          </a:p>
        </p:txBody>
      </p:sp>
    </p:spTree>
    <p:extLst>
      <p:ext uri="{BB962C8B-B14F-4D97-AF65-F5344CB8AC3E}">
        <p14:creationId xmlns:p14="http://schemas.microsoft.com/office/powerpoint/2010/main" val="2564648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117865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419" y="1337708"/>
            <a:ext cx="8648641" cy="3679563"/>
          </a:xfrm>
        </p:spPr>
        <p:txBody>
          <a:bodyPr numCol="2"/>
          <a:lstStyle/>
          <a:p>
            <a:pPr marL="0" indent="0">
              <a:buNone/>
            </a:pPr>
            <a:r>
              <a:rPr lang="nl-BE" sz="1100" b="1" u="sng" dirty="0">
                <a:solidFill>
                  <a:schemeClr val="accent1"/>
                </a:solidFill>
              </a:rPr>
              <a:t>Organisatorische factoren: </a:t>
            </a:r>
          </a:p>
          <a:p>
            <a:pPr marL="0" indent="0">
              <a:buNone/>
            </a:pPr>
            <a:r>
              <a:rPr lang="nl-BE" sz="1100" b="1" dirty="0">
                <a:solidFill>
                  <a:schemeClr val="accent1"/>
                </a:solidFill>
              </a:rPr>
              <a:t>Cultuur</a:t>
            </a:r>
          </a:p>
          <a:p>
            <a:pPr marL="228600" indent="-228600">
              <a:buFont typeface="+mj-lt"/>
              <a:buAutoNum type="arabicPeriod" startAt="2"/>
            </a:pPr>
            <a:r>
              <a:rPr lang="nl-BE" sz="1100" b="1" dirty="0"/>
              <a:t>Doelen en prioriteiten van de organisatie</a:t>
            </a:r>
          </a:p>
          <a:p>
            <a:pPr lvl="1">
              <a:lnSpc>
                <a:spcPct val="100000"/>
              </a:lnSpc>
              <a:buFont typeface="Wingdings" panose="05000000000000000000" pitchFamily="2" charset="2"/>
              <a:buChar char="Ø"/>
            </a:pPr>
            <a:r>
              <a:rPr lang="nl-BE" sz="1000" b="1" dirty="0"/>
              <a:t>Identiteit</a:t>
            </a:r>
            <a:r>
              <a:rPr lang="nl-BE" sz="1000" dirty="0"/>
              <a:t>: focus op organisatie-doelen i.p.v. team-doelen (eilandjes vermijden, belang van visie)</a:t>
            </a:r>
          </a:p>
          <a:p>
            <a:pPr marL="0" indent="0">
              <a:buNone/>
            </a:pPr>
            <a:r>
              <a:rPr lang="nl-BE" sz="1100" b="1" dirty="0">
                <a:solidFill>
                  <a:schemeClr val="accent1"/>
                </a:solidFill>
              </a:rPr>
              <a:t>Structuur</a:t>
            </a:r>
          </a:p>
          <a:p>
            <a:pPr marL="228600" indent="-228600">
              <a:buFont typeface="+mj-lt"/>
              <a:buAutoNum type="arabicPeriod" startAt="3"/>
            </a:pPr>
            <a:r>
              <a:rPr lang="nl-BE" sz="1100" dirty="0"/>
              <a:t>Elk type </a:t>
            </a:r>
            <a:r>
              <a:rPr lang="nl-BE" sz="1100" b="1" dirty="0"/>
              <a:t>ontwerpkeuze</a:t>
            </a:r>
            <a:r>
              <a:rPr lang="nl-BE" sz="1100" dirty="0"/>
              <a:t> heeft voor- en nadelen: </a:t>
            </a:r>
            <a:br>
              <a:rPr lang="nl-BE" sz="1100" dirty="0"/>
            </a:br>
            <a:r>
              <a:rPr lang="nl-BE" sz="1100" dirty="0"/>
              <a:t>inzetten op randvoorwaarden is de boodschap</a:t>
            </a:r>
          </a:p>
          <a:p>
            <a:pPr lvl="1">
              <a:lnSpc>
                <a:spcPct val="100000"/>
              </a:lnSpc>
              <a:buFont typeface="Wingdings" panose="05000000000000000000" pitchFamily="2" charset="2"/>
              <a:buChar char="Ø"/>
            </a:pPr>
            <a:r>
              <a:rPr lang="nl-BE" sz="1000" dirty="0"/>
              <a:t>Belang van minimale flexibiliteit en bijsturing</a:t>
            </a:r>
          </a:p>
          <a:p>
            <a:pPr lvl="1">
              <a:lnSpc>
                <a:spcPct val="100000"/>
              </a:lnSpc>
              <a:buFont typeface="Wingdings" panose="05000000000000000000" pitchFamily="2" charset="2"/>
              <a:buChar char="Ø"/>
            </a:pPr>
            <a:r>
              <a:rPr lang="nl-BE" sz="1000" dirty="0"/>
              <a:t>Wie zet je waar? </a:t>
            </a:r>
          </a:p>
          <a:p>
            <a:pPr marL="0" indent="0">
              <a:buNone/>
            </a:pPr>
            <a:r>
              <a:rPr lang="nl-BE" sz="1100" b="1" dirty="0">
                <a:solidFill>
                  <a:schemeClr val="accent1"/>
                </a:solidFill>
              </a:rPr>
              <a:t>Leiderschap</a:t>
            </a:r>
          </a:p>
          <a:p>
            <a:pPr marL="228600" indent="-228600">
              <a:buFont typeface="+mj-lt"/>
              <a:buAutoNum type="arabicPeriod" startAt="4"/>
            </a:pPr>
            <a:r>
              <a:rPr lang="nl-BE" sz="1100" b="1" dirty="0"/>
              <a:t>Sturing versus zelfsturing</a:t>
            </a:r>
          </a:p>
          <a:p>
            <a:pPr lvl="1">
              <a:lnSpc>
                <a:spcPct val="100000"/>
              </a:lnSpc>
              <a:buFont typeface="Wingdings" panose="05000000000000000000" pitchFamily="2" charset="2"/>
              <a:buChar char="Ø"/>
            </a:pPr>
            <a:r>
              <a:rPr lang="nl-BE" sz="1000" dirty="0"/>
              <a:t>Visie op leiderschap</a:t>
            </a:r>
          </a:p>
          <a:p>
            <a:pPr lvl="1">
              <a:lnSpc>
                <a:spcPct val="100000"/>
              </a:lnSpc>
              <a:buFont typeface="Wingdings" panose="05000000000000000000" pitchFamily="2" charset="2"/>
              <a:buChar char="Ø"/>
            </a:pPr>
            <a:r>
              <a:rPr lang="nl-BE" sz="1000" dirty="0"/>
              <a:t>Definitie van “zelfsturing” binnen “sturend kader”</a:t>
            </a:r>
          </a:p>
          <a:p>
            <a:pPr marL="228600" indent="-228600">
              <a:buFont typeface="+mj-lt"/>
              <a:buAutoNum type="arabicPeriod" startAt="4"/>
            </a:pPr>
            <a:r>
              <a:rPr lang="nl-BE" sz="1100" b="1" dirty="0"/>
              <a:t>Sterk leiderschap </a:t>
            </a:r>
          </a:p>
          <a:p>
            <a:pPr lvl="1">
              <a:lnSpc>
                <a:spcPct val="100000"/>
              </a:lnSpc>
              <a:buFont typeface="Wingdings" panose="05000000000000000000" pitchFamily="2" charset="2"/>
              <a:buChar char="Ø"/>
            </a:pPr>
            <a:r>
              <a:rPr lang="nl-BE" sz="1000" dirty="0"/>
              <a:t>Verschillende rollen: nood aan daadkracht &amp; knopen doorhakken, minimale sturing maar ook betrokkenheid en oor voor wat er leeft op de werkvloer)</a:t>
            </a:r>
          </a:p>
          <a:p>
            <a:pPr marL="0" indent="0">
              <a:buNone/>
            </a:pPr>
            <a:endParaRPr lang="nl-BE" sz="1100" b="1" dirty="0">
              <a:solidFill>
                <a:schemeClr val="accent1"/>
              </a:solidFill>
            </a:endParaRPr>
          </a:p>
          <a:p>
            <a:pPr marL="0" indent="0">
              <a:buNone/>
            </a:pPr>
            <a:endParaRPr lang="nl-BE" sz="1100" b="1" dirty="0">
              <a:solidFill>
                <a:schemeClr val="accent1"/>
              </a:solidFill>
            </a:endParaRPr>
          </a:p>
          <a:p>
            <a:pPr marL="0" indent="0">
              <a:buNone/>
            </a:pPr>
            <a:endParaRPr lang="nl-BE" sz="1100" b="1" dirty="0">
              <a:solidFill>
                <a:schemeClr val="accent1"/>
              </a:solidFill>
            </a:endParaRPr>
          </a:p>
          <a:p>
            <a:pPr marL="0" indent="0">
              <a:buNone/>
            </a:pPr>
            <a:r>
              <a:rPr lang="nl-BE" sz="1100" b="1" dirty="0">
                <a:solidFill>
                  <a:schemeClr val="accent1"/>
                </a:solidFill>
              </a:rPr>
              <a:t>Teams</a:t>
            </a:r>
          </a:p>
          <a:p>
            <a:pPr>
              <a:buFont typeface="+mj-lt"/>
              <a:buAutoNum type="arabicPeriod" startAt="6"/>
            </a:pPr>
            <a:r>
              <a:rPr lang="nl-BE" sz="1100" dirty="0"/>
              <a:t>Binnen teams: </a:t>
            </a:r>
          </a:p>
          <a:p>
            <a:pPr lvl="1">
              <a:lnSpc>
                <a:spcPct val="100000"/>
              </a:lnSpc>
              <a:buFont typeface="Wingdings" panose="05000000000000000000" pitchFamily="2" charset="2"/>
              <a:buChar char="Ø"/>
            </a:pPr>
            <a:r>
              <a:rPr lang="nl-BE" sz="1000" dirty="0"/>
              <a:t>Aandacht en tijd voor </a:t>
            </a:r>
            <a:r>
              <a:rPr lang="nl-BE" sz="1000" b="1" dirty="0"/>
              <a:t>teamwerking</a:t>
            </a:r>
          </a:p>
          <a:p>
            <a:pPr>
              <a:buFont typeface="+mj-lt"/>
              <a:buAutoNum type="arabicPeriod" startAt="6"/>
            </a:pPr>
            <a:r>
              <a:rPr lang="nl-BE" sz="1100" dirty="0"/>
              <a:t>Tussen teams: </a:t>
            </a:r>
          </a:p>
          <a:p>
            <a:pPr lvl="1">
              <a:lnSpc>
                <a:spcPct val="100000"/>
              </a:lnSpc>
              <a:buFont typeface="Wingdings" panose="05000000000000000000" pitchFamily="2" charset="2"/>
              <a:buChar char="Ø"/>
            </a:pPr>
            <a:r>
              <a:rPr lang="nl-BE" sz="1000" dirty="0"/>
              <a:t>Communicatie </a:t>
            </a:r>
          </a:p>
          <a:p>
            <a:pPr lvl="1">
              <a:lnSpc>
                <a:spcPct val="100000"/>
              </a:lnSpc>
              <a:buFont typeface="Wingdings" panose="05000000000000000000" pitchFamily="2" charset="2"/>
              <a:buChar char="Ø"/>
            </a:pPr>
            <a:r>
              <a:rPr lang="nl-BE" sz="1000" dirty="0"/>
              <a:t>Rolafbakening </a:t>
            </a:r>
          </a:p>
          <a:p>
            <a:pPr>
              <a:buFont typeface="+mj-lt"/>
              <a:buAutoNum type="arabicPeriod" startAt="6"/>
            </a:pPr>
            <a:r>
              <a:rPr lang="nl-BE" sz="1100" dirty="0"/>
              <a:t>Rol van </a:t>
            </a:r>
            <a:r>
              <a:rPr lang="nl-BE" sz="1100" b="1" dirty="0"/>
              <a:t>teamverantwoordelijken/teamcoach/?</a:t>
            </a:r>
            <a:r>
              <a:rPr lang="nl-BE" sz="1100" dirty="0"/>
              <a:t> (opletten voor te sterke afhankelijkheid) </a:t>
            </a:r>
          </a:p>
          <a:p>
            <a:pPr lvl="1">
              <a:lnSpc>
                <a:spcPct val="100000"/>
              </a:lnSpc>
              <a:buFont typeface="Wingdings" panose="05000000000000000000" pitchFamily="2" charset="2"/>
              <a:buChar char="Ø"/>
            </a:pPr>
            <a:r>
              <a:rPr lang="nl-BE" sz="1000" dirty="0"/>
              <a:t>Belang van type ondersteuning (inhoudelijke &amp; emotionele) </a:t>
            </a:r>
            <a:br>
              <a:rPr lang="nl-BE" sz="1000" dirty="0"/>
            </a:br>
            <a:r>
              <a:rPr lang="nl-BE" sz="1000" dirty="0">
                <a:sym typeface="Wingdings" panose="05000000000000000000" pitchFamily="2" charset="2"/>
              </a:rPr>
              <a:t> </a:t>
            </a:r>
            <a:r>
              <a:rPr lang="nl-BE" sz="1000" dirty="0"/>
              <a:t>interne versus externe ondersteuning)</a:t>
            </a:r>
          </a:p>
          <a:p>
            <a:pPr lvl="1">
              <a:lnSpc>
                <a:spcPct val="100000"/>
              </a:lnSpc>
              <a:buFont typeface="Wingdings" panose="05000000000000000000" pitchFamily="2" charset="2"/>
              <a:buChar char="Ø"/>
            </a:pPr>
            <a:r>
              <a:rPr lang="nl-BE" sz="1000" dirty="0"/>
              <a:t>Heldere definiëring: wat van wie verwachten?</a:t>
            </a:r>
          </a:p>
          <a:p>
            <a:pPr marL="0" indent="0">
              <a:buNone/>
            </a:pPr>
            <a:r>
              <a:rPr lang="nl-BE" sz="1100" b="1" dirty="0">
                <a:solidFill>
                  <a:schemeClr val="accent1"/>
                </a:solidFill>
              </a:rPr>
              <a:t>Medewerkers</a:t>
            </a:r>
          </a:p>
          <a:p>
            <a:pPr>
              <a:buFont typeface="+mj-lt"/>
              <a:buAutoNum type="arabicPeriod" startAt="9"/>
            </a:pPr>
            <a:r>
              <a:rPr lang="nl-BE" sz="1100" b="1" dirty="0"/>
              <a:t>K</a:t>
            </a:r>
            <a:r>
              <a:rPr lang="nl-BE" sz="1100" dirty="0"/>
              <a:t>waliteit van de arbeid </a:t>
            </a:r>
          </a:p>
          <a:p>
            <a:pPr lvl="1">
              <a:lnSpc>
                <a:spcPct val="100000"/>
              </a:lnSpc>
              <a:buFont typeface="Wingdings" panose="05000000000000000000" pitchFamily="2" charset="2"/>
              <a:buChar char="Ø"/>
            </a:pPr>
            <a:r>
              <a:rPr lang="nl-BE" sz="1000" dirty="0"/>
              <a:t>Omgaan met </a:t>
            </a:r>
            <a:r>
              <a:rPr lang="nl-BE" sz="1000" b="1" dirty="0"/>
              <a:t>taakeisen</a:t>
            </a:r>
            <a:r>
              <a:rPr lang="nl-BE" sz="1000" dirty="0"/>
              <a:t>: rolafbakening en –invulling, voorbereiding op nieuwe rol, prioriteitensysteem, ondersteuning </a:t>
            </a:r>
          </a:p>
          <a:p>
            <a:pPr lvl="1">
              <a:lnSpc>
                <a:spcPct val="100000"/>
              </a:lnSpc>
              <a:buFont typeface="Wingdings" panose="05000000000000000000" pitchFamily="2" charset="2"/>
              <a:buChar char="Ø"/>
            </a:pPr>
            <a:r>
              <a:rPr lang="nl-BE" sz="1000" dirty="0"/>
              <a:t>Inzetten op </a:t>
            </a:r>
            <a:r>
              <a:rPr lang="nl-BE" sz="1000" b="1" dirty="0"/>
              <a:t>motivatiebronnen</a:t>
            </a:r>
            <a:r>
              <a:rPr lang="nl-BE" sz="1000" dirty="0"/>
              <a:t>: zinvol werk (A-Z betrokkenheid, feedback binnen en tussen teams), tijd en ruimte voor expertise-opbouw, efficiënte werkorganisatie</a:t>
            </a:r>
          </a:p>
          <a:p>
            <a:pPr>
              <a:buFont typeface="+mj-lt"/>
              <a:buAutoNum type="arabicPeriod" startAt="9"/>
            </a:pPr>
            <a:r>
              <a:rPr lang="nl-BE" sz="1100" dirty="0"/>
              <a:t>Persoonlijke hulpbronnen – individuen versterken</a:t>
            </a:r>
          </a:p>
          <a:p>
            <a:pPr lvl="1">
              <a:lnSpc>
                <a:spcPct val="100000"/>
              </a:lnSpc>
              <a:buFont typeface="Wingdings" panose="05000000000000000000" pitchFamily="2" charset="2"/>
              <a:buChar char="Ø"/>
            </a:pPr>
            <a:r>
              <a:rPr lang="nl-BE" sz="1000" dirty="0"/>
              <a:t>Zelfzorg, veerkracht, persoonlijke ontwikkeling</a:t>
            </a:r>
          </a:p>
        </p:txBody>
      </p:sp>
      <p:sp>
        <p:nvSpPr>
          <p:cNvPr id="7" name="Title 1">
            <a:extLst>
              <a:ext uri="{FF2B5EF4-FFF2-40B4-BE49-F238E27FC236}">
                <a16:creationId xmlns:a16="http://schemas.microsoft.com/office/drawing/2014/main" id="{C0B0F41B-89D9-4C8B-A602-9E560DA79968}"/>
              </a:ext>
            </a:extLst>
          </p:cNvPr>
          <p:cNvSpPr>
            <a:spLocks noGrp="1"/>
          </p:cNvSpPr>
          <p:nvPr>
            <p:ph type="title"/>
          </p:nvPr>
        </p:nvSpPr>
        <p:spPr>
          <a:xfrm>
            <a:off x="704001" y="120056"/>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Prioriteiten stellen: overkoepelende krachtlijnen als opstap</a:t>
            </a:r>
            <a:endParaRPr lang="en-BE" sz="1800" dirty="0">
              <a:solidFill>
                <a:schemeClr val="accent1"/>
              </a:solidFill>
            </a:endParaRPr>
          </a:p>
        </p:txBody>
      </p:sp>
      <p:sp>
        <p:nvSpPr>
          <p:cNvPr id="5" name="Text Placeholder 2"/>
          <p:cNvSpPr txBox="1">
            <a:spLocks/>
          </p:cNvSpPr>
          <p:nvPr/>
        </p:nvSpPr>
        <p:spPr>
          <a:xfrm>
            <a:off x="570801" y="835205"/>
            <a:ext cx="8331200" cy="420488"/>
          </a:xfrm>
          <a:prstGeom prst="rect">
            <a:avLst/>
          </a:prstGeom>
        </p:spPr>
        <p:txBody>
          <a:bodyPr lIns="0" tIns="0" rIns="0" bIns="0" numCol="1">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baseline="0">
                <a:solidFill>
                  <a:schemeClr val="tx2"/>
                </a:solidFill>
                <a:latin typeface="+mn-lt"/>
                <a:ea typeface="+mn-ea"/>
                <a:cs typeface="+mn-cs"/>
              </a:defRPr>
            </a:lvl1pPr>
            <a:lvl2pPr marL="742950" indent="-285750" algn="l" defTabSz="457200" rtl="0" eaLnBrk="1" latinLnBrk="0" hangingPunct="1">
              <a:lnSpc>
                <a:spcPct val="150000"/>
              </a:lnSpc>
              <a:spcBef>
                <a:spcPct val="20000"/>
              </a:spcBef>
              <a:buClr>
                <a:schemeClr val="tx1"/>
              </a:buClr>
              <a:buFont typeface="Wingdings" charset="2"/>
              <a:buChar char="§"/>
              <a:defRPr sz="1300" kern="1200">
                <a:solidFill>
                  <a:schemeClr val="tx2"/>
                </a:solidFill>
                <a:latin typeface="+mn-lt"/>
                <a:ea typeface="+mn-ea"/>
                <a:cs typeface="+mn-cs"/>
              </a:defRPr>
            </a:lvl2pPr>
            <a:lvl3pPr marL="1143000" indent="-228600" algn="l" defTabSz="457200" rtl="0" eaLnBrk="1" latinLnBrk="0" hangingPunct="1">
              <a:lnSpc>
                <a:spcPct val="150000"/>
              </a:lnSpc>
              <a:spcBef>
                <a:spcPct val="20000"/>
              </a:spcBef>
              <a:buClr>
                <a:schemeClr val="accent4"/>
              </a:buClr>
              <a:buFont typeface=".AppleSystemUIFont" charset="-120"/>
              <a:buChar char="•"/>
              <a:defRPr sz="1200" kern="1200" baseline="0">
                <a:solidFill>
                  <a:schemeClr val="tx2"/>
                </a:solidFill>
                <a:latin typeface="+mn-lt"/>
                <a:ea typeface="+mn-ea"/>
                <a:cs typeface="+mn-cs"/>
              </a:defRPr>
            </a:lvl3pPr>
            <a:lvl4pPr marL="1600200" indent="-228600" algn="l" defTabSz="457200" rtl="0" eaLnBrk="1" latinLnBrk="0" hangingPunct="1">
              <a:spcBef>
                <a:spcPct val="20000"/>
              </a:spcBef>
              <a:buClr>
                <a:schemeClr val="accent3"/>
              </a:buClr>
              <a:buFont typeface=".LucidaGrandeUI" charset="0"/>
              <a:buChar char="‣"/>
              <a:tabLst>
                <a:tab pos="528638" algn="l"/>
              </a:tabLst>
              <a:defRPr sz="1100" kern="1200" baseline="0">
                <a:solidFill>
                  <a:schemeClr val="tx2"/>
                </a:solidFill>
                <a:latin typeface="+mn-lt"/>
                <a:ea typeface="+mn-ea"/>
                <a:cs typeface="+mn-cs"/>
              </a:defRPr>
            </a:lvl4pPr>
            <a:lvl5pPr marL="2057400" indent="-228600" algn="l" defTabSz="457200" rtl="0" eaLnBrk="1" latinLnBrk="0" hangingPunct="1">
              <a:spcBef>
                <a:spcPct val="20000"/>
              </a:spcBef>
              <a:buClr>
                <a:schemeClr val="tx2"/>
              </a:buClr>
              <a:buFont typeface="ArialMT" charset="0"/>
              <a:buChar char="›"/>
              <a:defRPr sz="1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EE7203"/>
              </a:buClr>
              <a:buSzTx/>
              <a:buFont typeface="LucidaGrande" charset="0"/>
              <a:buNone/>
              <a:tabLst/>
              <a:defRPr/>
            </a:pPr>
            <a:r>
              <a:rPr kumimoji="0" lang="nl-BE" sz="1200" b="1" i="0" u="sng" strike="noStrike" kern="0" cap="none" spc="0" normalizeH="0" baseline="0" noProof="0" dirty="0">
                <a:ln>
                  <a:noFill/>
                </a:ln>
                <a:solidFill>
                  <a:srgbClr val="000000"/>
                </a:solidFill>
                <a:effectLst/>
                <a:uLnTx/>
                <a:uFillTx/>
                <a:latin typeface="Trebuchet MS"/>
                <a:ea typeface="+mn-ea"/>
                <a:cs typeface="+mn-cs"/>
              </a:rPr>
              <a:t>Overkoepelende krachtlijnen</a:t>
            </a:r>
          </a:p>
          <a:p>
            <a:pPr marL="0" marR="0" lvl="0" indent="0" algn="ctr" defTabSz="457200" rtl="0" eaLnBrk="1" fontAlgn="auto" latinLnBrk="0" hangingPunct="1">
              <a:lnSpc>
                <a:spcPct val="100000"/>
              </a:lnSpc>
              <a:spcBef>
                <a:spcPct val="20000"/>
              </a:spcBef>
              <a:spcAft>
                <a:spcPts val="0"/>
              </a:spcAft>
              <a:buClr>
                <a:srgbClr val="EE7203"/>
              </a:buClr>
              <a:buSzTx/>
              <a:buFont typeface="LucidaGrande" charset="0"/>
              <a:buNone/>
              <a:tabLst/>
              <a:defRPr/>
            </a:pPr>
            <a:r>
              <a:rPr kumimoji="0" lang="nl-BE" sz="1200" b="1" i="0" u="none" strike="noStrike" kern="0" cap="none" spc="0" normalizeH="0" baseline="0" noProof="0" dirty="0">
                <a:ln>
                  <a:noFill/>
                </a:ln>
                <a:solidFill>
                  <a:srgbClr val="EE7203"/>
                </a:solidFill>
                <a:effectLst/>
                <a:uLnTx/>
                <a:uFillTx/>
                <a:latin typeface="Trebuchet MS"/>
                <a:ea typeface="+mn-ea"/>
                <a:cs typeface="+mn-cs"/>
              </a:rPr>
              <a:t>Beïnvloedende factoren</a:t>
            </a:r>
            <a:endParaRPr kumimoji="0" lang="nl-BE" sz="1200" b="0" i="0" u="none" strike="noStrike" kern="0" cap="none" spc="0" normalizeH="0" baseline="0" noProof="0" dirty="0">
              <a:ln>
                <a:noFill/>
              </a:ln>
              <a:solidFill>
                <a:srgbClr val="000000"/>
              </a:solidFill>
              <a:effectLst/>
              <a:uLnTx/>
              <a:uFillTx/>
              <a:latin typeface="Trebuchet MS"/>
              <a:ea typeface="+mn-ea"/>
              <a:cs typeface="+mn-cs"/>
            </a:endParaRPr>
          </a:p>
        </p:txBody>
      </p:sp>
      <p:pic>
        <p:nvPicPr>
          <p:cNvPr id="8" name="Picture Placeholder 33">
            <a:extLst>
              <a:ext uri="{FF2B5EF4-FFF2-40B4-BE49-F238E27FC236}">
                <a16:creationId xmlns:a16="http://schemas.microsoft.com/office/drawing/2014/main" id="{5CDDE369-D620-4DEA-8037-DFAC355CBEB5}"/>
              </a:ext>
            </a:extLst>
          </p:cNvPr>
          <p:cNvPicPr>
            <a:picLocks noChangeAspect="1"/>
          </p:cNvPicPr>
          <p:nvPr/>
        </p:nvPicPr>
        <p:blipFill>
          <a:blip r:embed="rId3"/>
          <a:srcRect l="31335" r="31335"/>
          <a:stretch>
            <a:fillRect/>
          </a:stretch>
        </p:blipFill>
        <p:spPr>
          <a:xfrm>
            <a:off x="8165349" y="201728"/>
            <a:ext cx="809881" cy="809881"/>
          </a:xfrm>
          <a:prstGeom prst="ellipse">
            <a:avLst/>
          </a:prstGeom>
        </p:spPr>
      </p:pic>
    </p:spTree>
    <p:extLst>
      <p:ext uri="{BB962C8B-B14F-4D97-AF65-F5344CB8AC3E}">
        <p14:creationId xmlns:p14="http://schemas.microsoft.com/office/powerpoint/2010/main" val="2970082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3227902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067" y="929690"/>
            <a:ext cx="8331200" cy="3049744"/>
          </a:xfrm>
        </p:spPr>
        <p:txBody>
          <a:bodyPr numCol="1"/>
          <a:lstStyle/>
          <a:p>
            <a:pPr marL="0" indent="0">
              <a:buNone/>
            </a:pPr>
            <a:r>
              <a:rPr lang="nl-BE" sz="1200" b="1" dirty="0">
                <a:solidFill>
                  <a:schemeClr val="accent1"/>
                </a:solidFill>
              </a:rPr>
              <a:t>Procesmatige factoren – veranderaanpak optimaliseren: </a:t>
            </a:r>
          </a:p>
          <a:p>
            <a:pPr marL="0" indent="0">
              <a:buNone/>
            </a:pPr>
            <a:endParaRPr lang="nl-BE" sz="1200" b="1" dirty="0">
              <a:solidFill>
                <a:schemeClr val="accent1"/>
              </a:solidFill>
            </a:endParaRPr>
          </a:p>
          <a:p>
            <a:pPr>
              <a:buFont typeface="+mj-lt"/>
              <a:buAutoNum type="arabicPeriod"/>
            </a:pPr>
            <a:r>
              <a:rPr lang="nl-BE" sz="1200" b="1" dirty="0"/>
              <a:t>Veranderteam</a:t>
            </a:r>
          </a:p>
          <a:p>
            <a:pPr lvl="1">
              <a:lnSpc>
                <a:spcPct val="100000"/>
              </a:lnSpc>
              <a:buFont typeface="Wingdings" panose="05000000000000000000" pitchFamily="2" charset="2"/>
              <a:buChar char="Ø"/>
            </a:pPr>
            <a:r>
              <a:rPr lang="nl-BE" sz="1100" dirty="0"/>
              <a:t>Duidelijke rol</a:t>
            </a:r>
          </a:p>
          <a:p>
            <a:pPr lvl="1">
              <a:lnSpc>
                <a:spcPct val="100000"/>
              </a:lnSpc>
              <a:buFont typeface="Wingdings" panose="05000000000000000000" pitchFamily="2" charset="2"/>
              <a:buChar char="Ø"/>
            </a:pPr>
            <a:r>
              <a:rPr lang="nl-BE" sz="1100" dirty="0"/>
              <a:t>Belang van continuïteit na het </a:t>
            </a:r>
            <a:r>
              <a:rPr lang="nl-BE" sz="1100" dirty="0" err="1"/>
              <a:t>opheven</a:t>
            </a:r>
            <a:endParaRPr lang="nl-BE" sz="1100" dirty="0"/>
          </a:p>
          <a:p>
            <a:pPr lvl="1">
              <a:lnSpc>
                <a:spcPct val="100000"/>
              </a:lnSpc>
              <a:buFont typeface="Wingdings" panose="05000000000000000000" pitchFamily="2" charset="2"/>
              <a:buChar char="Ø"/>
            </a:pPr>
            <a:r>
              <a:rPr lang="nl-BE" sz="1100" dirty="0"/>
              <a:t>Gedeelde verantwoordelijkheid: veranderteam &amp; medewerkers</a:t>
            </a:r>
          </a:p>
          <a:p>
            <a:pPr lvl="1">
              <a:lnSpc>
                <a:spcPct val="100000"/>
              </a:lnSpc>
              <a:buFont typeface="Wingdings" panose="05000000000000000000" pitchFamily="2" charset="2"/>
              <a:buChar char="Ø"/>
            </a:pPr>
            <a:r>
              <a:rPr lang="nl-BE" sz="1100" dirty="0"/>
              <a:t>Betrokkenheid directeur</a:t>
            </a:r>
          </a:p>
          <a:p>
            <a:pPr lvl="1">
              <a:lnSpc>
                <a:spcPct val="100000"/>
              </a:lnSpc>
              <a:buFont typeface="Wingdings" panose="05000000000000000000" pitchFamily="2" charset="2"/>
              <a:buChar char="Ø"/>
            </a:pPr>
            <a:endParaRPr lang="nl-BE" sz="1100" dirty="0"/>
          </a:p>
          <a:p>
            <a:pPr>
              <a:buFont typeface="+mj-lt"/>
              <a:buAutoNum type="arabicPeriod"/>
            </a:pPr>
            <a:r>
              <a:rPr lang="nl-BE" sz="1200" b="1" dirty="0"/>
              <a:t>Draagvlak</a:t>
            </a:r>
            <a:r>
              <a:rPr lang="nl-BE" sz="1200" dirty="0"/>
              <a:t> creëren </a:t>
            </a:r>
          </a:p>
          <a:p>
            <a:pPr lvl="1">
              <a:lnSpc>
                <a:spcPct val="100000"/>
              </a:lnSpc>
              <a:buFont typeface="Wingdings" panose="05000000000000000000" pitchFamily="2" charset="2"/>
              <a:buChar char="Ø"/>
            </a:pPr>
            <a:r>
              <a:rPr lang="nl-BE" sz="1100" dirty="0"/>
              <a:t>Extern </a:t>
            </a:r>
            <a:r>
              <a:rPr lang="nl-BE" sz="1100" dirty="0">
                <a:sym typeface="Wingdings" panose="05000000000000000000" pitchFamily="2" charset="2"/>
              </a:rPr>
              <a:t> intern </a:t>
            </a:r>
            <a:r>
              <a:rPr lang="nl-BE" sz="1100" dirty="0"/>
              <a:t>draagvlak</a:t>
            </a:r>
          </a:p>
          <a:p>
            <a:pPr lvl="2">
              <a:lnSpc>
                <a:spcPct val="100000"/>
              </a:lnSpc>
              <a:buFont typeface="Wingdings" panose="05000000000000000000" pitchFamily="2" charset="2"/>
              <a:buChar char="§"/>
            </a:pPr>
            <a:r>
              <a:rPr lang="nl-BE" sz="1000" dirty="0"/>
              <a:t>Frequente, formele en eerlijke communicatie</a:t>
            </a:r>
          </a:p>
          <a:p>
            <a:pPr lvl="2">
              <a:lnSpc>
                <a:spcPct val="100000"/>
              </a:lnSpc>
              <a:buFont typeface="Wingdings" panose="05000000000000000000" pitchFamily="2" charset="2"/>
              <a:buChar char="§"/>
            </a:pPr>
            <a:r>
              <a:rPr lang="nl-BE" sz="1000" dirty="0"/>
              <a:t>Oprechte inspraak: waarover heeft men inspraak en waarover niet?</a:t>
            </a:r>
          </a:p>
          <a:p>
            <a:pPr lvl="2">
              <a:lnSpc>
                <a:spcPct val="100000"/>
              </a:lnSpc>
              <a:buFont typeface="Wingdings" panose="05000000000000000000" pitchFamily="2" charset="2"/>
              <a:buChar char="§"/>
            </a:pPr>
            <a:r>
              <a:rPr lang="nl-BE" sz="1000" dirty="0"/>
              <a:t>Open cultuur van feedback geven en nemen</a:t>
            </a:r>
          </a:p>
          <a:p>
            <a:pPr lvl="2">
              <a:lnSpc>
                <a:spcPct val="100000"/>
              </a:lnSpc>
              <a:buFont typeface="Wingdings" panose="05000000000000000000" pitchFamily="2" charset="2"/>
              <a:buChar char="§"/>
            </a:pPr>
            <a:endParaRPr lang="nl-BE" sz="1000" dirty="0"/>
          </a:p>
          <a:p>
            <a:pPr>
              <a:buFont typeface="+mj-lt"/>
              <a:buAutoNum type="arabicPeriod"/>
            </a:pPr>
            <a:r>
              <a:rPr lang="nl-BE" sz="1200" b="1" dirty="0"/>
              <a:t>Verandermanagement</a:t>
            </a:r>
            <a:r>
              <a:rPr lang="nl-BE" sz="1200" dirty="0"/>
              <a:t>: opvolging &amp; ondersteuning </a:t>
            </a:r>
          </a:p>
          <a:p>
            <a:pPr lvl="1">
              <a:lnSpc>
                <a:spcPct val="100000"/>
              </a:lnSpc>
              <a:buFont typeface="Wingdings" panose="05000000000000000000" pitchFamily="2" charset="2"/>
              <a:buChar char="Ø"/>
            </a:pPr>
            <a:r>
              <a:rPr lang="nl-BE" sz="1100" dirty="0"/>
              <a:t>Belangrijke rol leidinggevende</a:t>
            </a:r>
          </a:p>
          <a:p>
            <a:pPr lvl="2">
              <a:lnSpc>
                <a:spcPct val="100000"/>
              </a:lnSpc>
              <a:buFont typeface="Wingdings" panose="05000000000000000000" pitchFamily="2" charset="2"/>
              <a:buChar char="§"/>
            </a:pPr>
            <a:r>
              <a:rPr lang="nl-BE" sz="1000" dirty="0"/>
              <a:t>Veranderkoers warm houden </a:t>
            </a:r>
          </a:p>
          <a:p>
            <a:pPr lvl="2">
              <a:lnSpc>
                <a:spcPct val="100000"/>
              </a:lnSpc>
              <a:buFont typeface="Wingdings" panose="05000000000000000000" pitchFamily="2" charset="2"/>
              <a:buChar char="§"/>
            </a:pPr>
            <a:r>
              <a:rPr lang="nl-BE" sz="1000" dirty="0"/>
              <a:t>Oog voor obstakels en spanningen</a:t>
            </a:r>
          </a:p>
          <a:p>
            <a:pPr lvl="1">
              <a:lnSpc>
                <a:spcPct val="100000"/>
              </a:lnSpc>
              <a:buFont typeface="Wingdings" panose="05000000000000000000" pitchFamily="2" charset="2"/>
              <a:buChar char="Ø"/>
            </a:pPr>
            <a:r>
              <a:rPr lang="nl-BE" sz="1100" dirty="0"/>
              <a:t>Oog en oor voor moeilijkheden</a:t>
            </a:r>
          </a:p>
          <a:p>
            <a:pPr lvl="1">
              <a:lnSpc>
                <a:spcPct val="100000"/>
              </a:lnSpc>
              <a:buFont typeface="Wingdings" panose="05000000000000000000" pitchFamily="2" charset="2"/>
              <a:buChar char="Ø"/>
            </a:pPr>
            <a:r>
              <a:rPr lang="nl-BE" sz="1100" dirty="0"/>
              <a:t>Vieren van tussentijdse successen</a:t>
            </a:r>
          </a:p>
          <a:p>
            <a:pPr lvl="1">
              <a:buFont typeface="+mj-lt"/>
              <a:buAutoNum type="arabicPeriod"/>
            </a:pPr>
            <a:endParaRPr lang="nl-BE" sz="1200" dirty="0"/>
          </a:p>
          <a:p>
            <a:pPr>
              <a:buFont typeface="+mj-lt"/>
              <a:buAutoNum type="arabicPeriod"/>
            </a:pPr>
            <a:endParaRPr lang="nl-BE" sz="1200" dirty="0"/>
          </a:p>
          <a:p>
            <a:pPr>
              <a:buFont typeface="+mj-lt"/>
              <a:buAutoNum type="arabicPeriod"/>
            </a:pPr>
            <a:endParaRPr lang="nl-BE" sz="1200" dirty="0"/>
          </a:p>
        </p:txBody>
      </p:sp>
      <p:sp>
        <p:nvSpPr>
          <p:cNvPr id="7" name="Title 1">
            <a:extLst>
              <a:ext uri="{FF2B5EF4-FFF2-40B4-BE49-F238E27FC236}">
                <a16:creationId xmlns:a16="http://schemas.microsoft.com/office/drawing/2014/main" id="{C0B0F41B-89D9-4C8B-A602-9E560DA79968}"/>
              </a:ext>
            </a:extLst>
          </p:cNvPr>
          <p:cNvSpPr>
            <a:spLocks noGrp="1"/>
          </p:cNvSpPr>
          <p:nvPr>
            <p:ph type="title"/>
          </p:nvPr>
        </p:nvSpPr>
        <p:spPr>
          <a:xfrm>
            <a:off x="704001" y="120056"/>
            <a:ext cx="7323800" cy="550331"/>
          </a:xfrm>
        </p:spPr>
        <p:txBody>
          <a:bodyPr/>
          <a:lstStyle/>
          <a:p>
            <a:r>
              <a:rPr lang="nl-BE" sz="1800" dirty="0"/>
              <a:t>4. Terugkoppeling: Bevindingen van de piloot-procesanalyse</a:t>
            </a:r>
            <a:br>
              <a:rPr lang="nl-BE" sz="1800" dirty="0"/>
            </a:br>
            <a:r>
              <a:rPr lang="nl-BE" sz="1800" dirty="0"/>
              <a:t>		</a:t>
            </a:r>
            <a:r>
              <a:rPr lang="nl-BE" sz="1800" dirty="0">
                <a:solidFill>
                  <a:schemeClr val="accent1"/>
                </a:solidFill>
              </a:rPr>
              <a:t>Prioriteiten stellen: overkoepelende krachtlijnen als opstap</a:t>
            </a:r>
            <a:endParaRPr lang="en-BE" sz="1800" dirty="0">
              <a:solidFill>
                <a:schemeClr val="accent1"/>
              </a:solidFill>
            </a:endParaRPr>
          </a:p>
        </p:txBody>
      </p:sp>
      <p:pic>
        <p:nvPicPr>
          <p:cNvPr id="5" name="Picture Placeholder 33">
            <a:extLst>
              <a:ext uri="{FF2B5EF4-FFF2-40B4-BE49-F238E27FC236}">
                <a16:creationId xmlns:a16="http://schemas.microsoft.com/office/drawing/2014/main" id="{5CDDE369-D620-4DEA-8037-DFAC355CBEB5}"/>
              </a:ext>
            </a:extLst>
          </p:cNvPr>
          <p:cNvPicPr>
            <a:picLocks noChangeAspect="1"/>
          </p:cNvPicPr>
          <p:nvPr/>
        </p:nvPicPr>
        <p:blipFill>
          <a:blip r:embed="rId3"/>
          <a:srcRect l="31335" r="31335"/>
          <a:stretch>
            <a:fillRect/>
          </a:stretch>
        </p:blipFill>
        <p:spPr>
          <a:xfrm>
            <a:off x="8165349" y="201728"/>
            <a:ext cx="809881" cy="809881"/>
          </a:xfrm>
          <a:prstGeom prst="ellipse">
            <a:avLst/>
          </a:prstGeom>
        </p:spPr>
      </p:pic>
    </p:spTree>
    <p:extLst>
      <p:ext uri="{BB962C8B-B14F-4D97-AF65-F5344CB8AC3E}">
        <p14:creationId xmlns:p14="http://schemas.microsoft.com/office/powerpoint/2010/main" val="1100916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224" y="-2249285"/>
            <a:ext cx="16128000" cy="10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410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2497846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4067" y="929689"/>
            <a:ext cx="8331200" cy="3841093"/>
          </a:xfrm>
        </p:spPr>
        <p:txBody>
          <a:bodyPr numCol="2"/>
          <a:lstStyle/>
          <a:p>
            <a:pPr marL="0" indent="0">
              <a:buNone/>
            </a:pPr>
            <a:endParaRPr lang="nl-BE" sz="1200" b="1" dirty="0">
              <a:solidFill>
                <a:schemeClr val="accent1"/>
              </a:solidFill>
            </a:endParaRPr>
          </a:p>
          <a:p>
            <a:pPr marL="0" indent="0">
              <a:buNone/>
            </a:pPr>
            <a:endParaRPr lang="nl-BE" sz="1200" b="1" dirty="0">
              <a:solidFill>
                <a:schemeClr val="accent1"/>
              </a:solidFill>
            </a:endParaRPr>
          </a:p>
          <a:p>
            <a:pPr>
              <a:buFont typeface="+mj-lt"/>
              <a:buAutoNum type="arabicPeriod"/>
            </a:pPr>
            <a:r>
              <a:rPr lang="nl-BE" sz="1200" b="1" dirty="0"/>
              <a:t>Extern draagvlak </a:t>
            </a:r>
          </a:p>
          <a:p>
            <a:pPr>
              <a:buFont typeface="+mj-lt"/>
              <a:buAutoNum type="arabicPeriod"/>
            </a:pPr>
            <a:endParaRPr lang="nl-BE" sz="1200" dirty="0"/>
          </a:p>
          <a:p>
            <a:pPr>
              <a:buFont typeface="+mj-lt"/>
              <a:buAutoNum type="arabicPeriod"/>
            </a:pPr>
            <a:r>
              <a:rPr lang="nl-BE" sz="1200" b="1" dirty="0"/>
              <a:t>Prioriteiten en doelen van de organisatie</a:t>
            </a:r>
            <a:r>
              <a:rPr lang="nl-BE" sz="1050" b="1" dirty="0"/>
              <a:t>: </a:t>
            </a:r>
            <a:r>
              <a:rPr lang="nl-BE" sz="1050" dirty="0"/>
              <a:t>Overkoepelende identiteit “wij”</a:t>
            </a:r>
          </a:p>
          <a:p>
            <a:pPr>
              <a:buFont typeface="+mj-lt"/>
              <a:buAutoNum type="arabicPeriod"/>
            </a:pPr>
            <a:endParaRPr lang="nl-BE" sz="1050" dirty="0"/>
          </a:p>
          <a:p>
            <a:pPr>
              <a:buFont typeface="+mj-lt"/>
              <a:buAutoNum type="arabicPeriod"/>
            </a:pPr>
            <a:r>
              <a:rPr lang="nl-BE" sz="1200" b="1" dirty="0"/>
              <a:t>Structuur</a:t>
            </a:r>
            <a:r>
              <a:rPr lang="nl-BE" sz="1200" dirty="0"/>
              <a:t>: Elke ontwerpkeuze heeft voor- en nadelen</a:t>
            </a:r>
            <a:r>
              <a:rPr lang="nl-BE" sz="1050" dirty="0"/>
              <a:t> - Inzetten op randvoorwaarden (wat én hoe)</a:t>
            </a:r>
          </a:p>
          <a:p>
            <a:pPr>
              <a:buFont typeface="+mj-lt"/>
              <a:buAutoNum type="arabicPeriod"/>
            </a:pPr>
            <a:endParaRPr lang="nl-BE" sz="1050" dirty="0"/>
          </a:p>
          <a:p>
            <a:pPr>
              <a:buFont typeface="+mj-lt"/>
              <a:buAutoNum type="arabicPeriod"/>
            </a:pPr>
            <a:r>
              <a:rPr lang="nl-BE" sz="1200" dirty="0"/>
              <a:t>Belang van </a:t>
            </a:r>
            <a:r>
              <a:rPr lang="nl-BE" sz="1200" b="1" dirty="0"/>
              <a:t>leiderschap</a:t>
            </a:r>
          </a:p>
          <a:p>
            <a:pPr lvl="1">
              <a:lnSpc>
                <a:spcPct val="100000"/>
              </a:lnSpc>
              <a:buFont typeface="Wingdings" panose="05000000000000000000" pitchFamily="2" charset="2"/>
              <a:buChar char="Ø"/>
            </a:pPr>
            <a:r>
              <a:rPr lang="nl-BE" sz="1100" dirty="0"/>
              <a:t>Zelfsturing binnen een sturend maar ook ondersteunend kader</a:t>
            </a:r>
          </a:p>
          <a:p>
            <a:pPr lvl="1">
              <a:lnSpc>
                <a:spcPct val="100000"/>
              </a:lnSpc>
              <a:buFont typeface="Wingdings" panose="05000000000000000000" pitchFamily="2" charset="2"/>
              <a:buChar char="Ø"/>
            </a:pPr>
            <a:r>
              <a:rPr lang="nl-BE" sz="1100" dirty="0"/>
              <a:t>Sterk leiderschap: leiderschap in én van verandering</a:t>
            </a:r>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lvl="1">
              <a:lnSpc>
                <a:spcPct val="100000"/>
              </a:lnSpc>
              <a:buFont typeface="Wingdings" panose="05000000000000000000" pitchFamily="2" charset="2"/>
              <a:buChar char="Ø"/>
            </a:pPr>
            <a:endParaRPr lang="nl-BE" sz="1100" dirty="0"/>
          </a:p>
          <a:p>
            <a:pPr>
              <a:buFont typeface="+mj-lt"/>
              <a:buAutoNum type="arabicPeriod"/>
            </a:pPr>
            <a:r>
              <a:rPr lang="nl-BE" sz="1200" b="1" dirty="0"/>
              <a:t>Teams</a:t>
            </a:r>
          </a:p>
          <a:p>
            <a:pPr lvl="1">
              <a:lnSpc>
                <a:spcPct val="100000"/>
              </a:lnSpc>
              <a:buFont typeface="Wingdings" panose="05000000000000000000" pitchFamily="2" charset="2"/>
              <a:buChar char="Ø"/>
            </a:pPr>
            <a:r>
              <a:rPr lang="nl-BE" sz="1100" dirty="0"/>
              <a:t>Binnen teams: </a:t>
            </a:r>
            <a:r>
              <a:rPr lang="nl-BE" sz="1050" dirty="0"/>
              <a:t>prioriteitensysteem, heldere rolafbakening en –invulling, aandacht en tijd voor teamwerking</a:t>
            </a:r>
          </a:p>
          <a:p>
            <a:pPr lvl="1">
              <a:lnSpc>
                <a:spcPct val="100000"/>
              </a:lnSpc>
              <a:buFont typeface="Wingdings" panose="05000000000000000000" pitchFamily="2" charset="2"/>
              <a:buChar char="Ø"/>
            </a:pPr>
            <a:r>
              <a:rPr lang="nl-BE" sz="1100" dirty="0"/>
              <a:t>Tussen teams: </a:t>
            </a:r>
            <a:r>
              <a:rPr lang="nl-BE" sz="1050" dirty="0"/>
              <a:t>open communicatie, rolafbakening</a:t>
            </a:r>
            <a:endParaRPr lang="nl-BE" sz="1100" dirty="0"/>
          </a:p>
          <a:p>
            <a:pPr lvl="1">
              <a:lnSpc>
                <a:spcPct val="100000"/>
              </a:lnSpc>
              <a:buFont typeface="Wingdings" panose="05000000000000000000" pitchFamily="2" charset="2"/>
              <a:buChar char="Ø"/>
            </a:pPr>
            <a:r>
              <a:rPr lang="nl-BE" sz="1100" dirty="0"/>
              <a:t>Teamondersteuning: </a:t>
            </a:r>
            <a:r>
              <a:rPr lang="nl-BE" sz="1050" dirty="0"/>
              <a:t>intern versus extern in functie van type ondersteuning</a:t>
            </a:r>
          </a:p>
          <a:p>
            <a:pPr>
              <a:buFont typeface="+mj-lt"/>
              <a:buAutoNum type="arabicPeriod"/>
            </a:pPr>
            <a:endParaRPr lang="nl-BE" sz="1200" dirty="0"/>
          </a:p>
          <a:p>
            <a:pPr>
              <a:buFont typeface="+mj-lt"/>
              <a:buAutoNum type="arabicPeriod"/>
            </a:pPr>
            <a:r>
              <a:rPr lang="nl-BE" sz="1200" b="1" dirty="0"/>
              <a:t>Medewerker</a:t>
            </a:r>
          </a:p>
          <a:p>
            <a:pPr lvl="1">
              <a:lnSpc>
                <a:spcPct val="100000"/>
              </a:lnSpc>
              <a:buFont typeface="Wingdings" panose="05000000000000000000" pitchFamily="2" charset="2"/>
              <a:buChar char="Ø"/>
            </a:pPr>
            <a:r>
              <a:rPr lang="nl-BE" sz="1100" dirty="0"/>
              <a:t>Kwaliteit van de arbeid optimaliseren: </a:t>
            </a:r>
            <a:r>
              <a:rPr lang="nl-BE" sz="1050" dirty="0"/>
              <a:t>stressbronnen aanpakken en motivatiebronnen verhogen</a:t>
            </a:r>
            <a:endParaRPr lang="nl-BE" sz="1100" dirty="0"/>
          </a:p>
          <a:p>
            <a:pPr lvl="1">
              <a:lnSpc>
                <a:spcPct val="100000"/>
              </a:lnSpc>
              <a:buFont typeface="Wingdings" panose="05000000000000000000" pitchFamily="2" charset="2"/>
              <a:buChar char="Ø"/>
            </a:pPr>
            <a:r>
              <a:rPr lang="nl-BE" sz="1100" dirty="0"/>
              <a:t>Persoonlijke ontwikkeling</a:t>
            </a:r>
          </a:p>
          <a:p>
            <a:pPr lvl="1">
              <a:lnSpc>
                <a:spcPct val="100000"/>
              </a:lnSpc>
              <a:buFont typeface="Wingdings" panose="05000000000000000000" pitchFamily="2" charset="2"/>
              <a:buChar char="Ø"/>
            </a:pPr>
            <a:endParaRPr lang="nl-BE" sz="1100" dirty="0"/>
          </a:p>
          <a:p>
            <a:pPr>
              <a:buFont typeface="+mj-lt"/>
              <a:buAutoNum type="arabicPeriod"/>
            </a:pPr>
            <a:r>
              <a:rPr lang="nl-BE" sz="1200" b="1" dirty="0"/>
              <a:t>Veranderaanpak</a:t>
            </a:r>
            <a:r>
              <a:rPr lang="nl-BE" sz="1200" dirty="0"/>
              <a:t> blijvend optimaliseren</a:t>
            </a:r>
          </a:p>
          <a:p>
            <a:pPr lvl="1">
              <a:lnSpc>
                <a:spcPct val="100000"/>
              </a:lnSpc>
              <a:buFont typeface="Wingdings" panose="05000000000000000000" pitchFamily="2" charset="2"/>
              <a:buChar char="Ø"/>
            </a:pPr>
            <a:r>
              <a:rPr lang="nl-BE" sz="1100" dirty="0"/>
              <a:t>Veranderteam</a:t>
            </a:r>
          </a:p>
          <a:p>
            <a:pPr lvl="1">
              <a:lnSpc>
                <a:spcPct val="100000"/>
              </a:lnSpc>
              <a:buFont typeface="Wingdings" panose="05000000000000000000" pitchFamily="2" charset="2"/>
              <a:buChar char="Ø"/>
            </a:pPr>
            <a:r>
              <a:rPr lang="nl-BE" sz="1100" dirty="0"/>
              <a:t>Draagvlak creëren</a:t>
            </a:r>
          </a:p>
          <a:p>
            <a:pPr lvl="1">
              <a:lnSpc>
                <a:spcPct val="100000"/>
              </a:lnSpc>
              <a:buFont typeface="Wingdings" panose="05000000000000000000" pitchFamily="2" charset="2"/>
              <a:buChar char="Ø"/>
            </a:pPr>
            <a:r>
              <a:rPr lang="nl-BE" sz="1100" dirty="0"/>
              <a:t>Verandermanagement</a:t>
            </a:r>
          </a:p>
          <a:p>
            <a:pPr lvl="1">
              <a:buFont typeface="+mj-lt"/>
              <a:buAutoNum type="arabicPeriod"/>
            </a:pPr>
            <a:endParaRPr lang="nl-BE" sz="1200" dirty="0"/>
          </a:p>
          <a:p>
            <a:pPr>
              <a:buFont typeface="+mj-lt"/>
              <a:buAutoNum type="arabicPeriod"/>
            </a:pPr>
            <a:endParaRPr lang="nl-BE" sz="1200" dirty="0"/>
          </a:p>
          <a:p>
            <a:pPr>
              <a:buFont typeface="+mj-lt"/>
              <a:buAutoNum type="arabicPeriod"/>
            </a:pPr>
            <a:endParaRPr lang="nl-BE" sz="1200" dirty="0"/>
          </a:p>
        </p:txBody>
      </p:sp>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pic>
        <p:nvPicPr>
          <p:cNvPr id="5" name="Picture Placeholder 33">
            <a:extLst>
              <a:ext uri="{FF2B5EF4-FFF2-40B4-BE49-F238E27FC236}">
                <a16:creationId xmlns:a16="http://schemas.microsoft.com/office/drawing/2014/main" id="{5CDDE369-D620-4DEA-8037-DFAC355CBEB5}"/>
              </a:ext>
            </a:extLst>
          </p:cNvPr>
          <p:cNvPicPr>
            <a:picLocks noChangeAspect="1"/>
          </p:cNvPicPr>
          <p:nvPr/>
        </p:nvPicPr>
        <p:blipFill>
          <a:blip r:embed="rId3"/>
          <a:srcRect l="31335" r="31335"/>
          <a:stretch>
            <a:fillRect/>
          </a:stretch>
        </p:blipFill>
        <p:spPr>
          <a:xfrm>
            <a:off x="7638074" y="278075"/>
            <a:ext cx="1303227" cy="1303227"/>
          </a:xfrm>
          <a:prstGeom prst="ellipse">
            <a:avLst/>
          </a:prstGeom>
        </p:spPr>
      </p:pic>
      <p:sp>
        <p:nvSpPr>
          <p:cNvPr id="6" name="Text Placeholder 2"/>
          <p:cNvSpPr txBox="1">
            <a:spLocks/>
          </p:cNvSpPr>
          <p:nvPr/>
        </p:nvSpPr>
        <p:spPr>
          <a:xfrm>
            <a:off x="205041" y="828406"/>
            <a:ext cx="8331200" cy="420488"/>
          </a:xfrm>
          <a:prstGeom prst="rect">
            <a:avLst/>
          </a:prstGeom>
        </p:spPr>
        <p:txBody>
          <a:bodyPr lIns="0" tIns="0" rIns="0" bIns="0" numCol="1">
            <a:noAutofit/>
          </a:bodyPr>
          <a:lstStyle>
            <a:lvl1pPr marL="342900" marR="0" indent="-342900" algn="l" defTabSz="457200" rtl="0" eaLnBrk="1" fontAlgn="auto" latinLnBrk="0" hangingPunct="1">
              <a:lnSpc>
                <a:spcPct val="100000"/>
              </a:lnSpc>
              <a:spcBef>
                <a:spcPct val="20000"/>
              </a:spcBef>
              <a:spcAft>
                <a:spcPts val="0"/>
              </a:spcAft>
              <a:buClr>
                <a:schemeClr val="accent1"/>
              </a:buClr>
              <a:buSzTx/>
              <a:buFont typeface="LucidaGrande" charset="0"/>
              <a:buChar char="•"/>
              <a:tabLst/>
              <a:defRPr sz="1400" kern="0" baseline="0">
                <a:solidFill>
                  <a:schemeClr val="tx2"/>
                </a:solidFill>
                <a:latin typeface="+mn-lt"/>
                <a:ea typeface="+mn-ea"/>
                <a:cs typeface="+mn-cs"/>
              </a:defRPr>
            </a:lvl1pPr>
            <a:lvl2pPr marL="742950" indent="-285750" algn="l" defTabSz="457200" rtl="0" eaLnBrk="1" latinLnBrk="0" hangingPunct="1">
              <a:lnSpc>
                <a:spcPct val="150000"/>
              </a:lnSpc>
              <a:spcBef>
                <a:spcPct val="20000"/>
              </a:spcBef>
              <a:buClr>
                <a:schemeClr val="tx1"/>
              </a:buClr>
              <a:buFont typeface="Wingdings" charset="2"/>
              <a:buChar char="§"/>
              <a:defRPr sz="1300" kern="1200">
                <a:solidFill>
                  <a:schemeClr val="tx2"/>
                </a:solidFill>
                <a:latin typeface="+mn-lt"/>
                <a:ea typeface="+mn-ea"/>
                <a:cs typeface="+mn-cs"/>
              </a:defRPr>
            </a:lvl2pPr>
            <a:lvl3pPr marL="1143000" indent="-228600" algn="l" defTabSz="457200" rtl="0" eaLnBrk="1" latinLnBrk="0" hangingPunct="1">
              <a:lnSpc>
                <a:spcPct val="150000"/>
              </a:lnSpc>
              <a:spcBef>
                <a:spcPct val="20000"/>
              </a:spcBef>
              <a:buClr>
                <a:schemeClr val="accent4"/>
              </a:buClr>
              <a:buFont typeface=".AppleSystemUIFont" charset="-120"/>
              <a:buChar char="•"/>
              <a:defRPr sz="1200" kern="1200" baseline="0">
                <a:solidFill>
                  <a:schemeClr val="tx2"/>
                </a:solidFill>
                <a:latin typeface="+mn-lt"/>
                <a:ea typeface="+mn-ea"/>
                <a:cs typeface="+mn-cs"/>
              </a:defRPr>
            </a:lvl3pPr>
            <a:lvl4pPr marL="1600200" indent="-228600" algn="l" defTabSz="457200" rtl="0" eaLnBrk="1" latinLnBrk="0" hangingPunct="1">
              <a:spcBef>
                <a:spcPct val="20000"/>
              </a:spcBef>
              <a:buClr>
                <a:schemeClr val="accent3"/>
              </a:buClr>
              <a:buFont typeface=".LucidaGrandeUI" charset="0"/>
              <a:buChar char="‣"/>
              <a:tabLst>
                <a:tab pos="528638" algn="l"/>
              </a:tabLst>
              <a:defRPr sz="1100" kern="1200" baseline="0">
                <a:solidFill>
                  <a:schemeClr val="tx2"/>
                </a:solidFill>
                <a:latin typeface="+mn-lt"/>
                <a:ea typeface="+mn-ea"/>
                <a:cs typeface="+mn-cs"/>
              </a:defRPr>
            </a:lvl4pPr>
            <a:lvl5pPr marL="2057400" indent="-228600" algn="l" defTabSz="457200" rtl="0" eaLnBrk="1" latinLnBrk="0" hangingPunct="1">
              <a:spcBef>
                <a:spcPct val="20000"/>
              </a:spcBef>
              <a:buClr>
                <a:schemeClr val="tx2"/>
              </a:buClr>
              <a:buFont typeface="ArialMT" charset="0"/>
              <a:buChar char="›"/>
              <a:defRPr sz="1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EE7203"/>
              </a:buClr>
              <a:buSzTx/>
              <a:buFont typeface="LucidaGrande" charset="0"/>
              <a:buNone/>
              <a:tabLst/>
              <a:defRPr/>
            </a:pPr>
            <a:r>
              <a:rPr kumimoji="0" lang="nl-BE" sz="1200" b="1" i="0" u="sng" strike="noStrike" kern="0" cap="none" spc="0" normalizeH="0" baseline="0" noProof="0" dirty="0">
                <a:ln>
                  <a:noFill/>
                </a:ln>
                <a:solidFill>
                  <a:srgbClr val="000000"/>
                </a:solidFill>
                <a:effectLst/>
                <a:uLnTx/>
                <a:uFillTx/>
                <a:latin typeface="Trebuchet MS"/>
                <a:ea typeface="+mn-ea"/>
                <a:cs typeface="+mn-cs"/>
              </a:rPr>
              <a:t>Overkoepelende krachtlijnen</a:t>
            </a:r>
          </a:p>
          <a:p>
            <a:pPr marL="0" marR="0" lvl="0" indent="0" algn="ctr" defTabSz="457200" rtl="0" eaLnBrk="1" fontAlgn="auto" latinLnBrk="0" hangingPunct="1">
              <a:lnSpc>
                <a:spcPct val="100000"/>
              </a:lnSpc>
              <a:spcBef>
                <a:spcPct val="20000"/>
              </a:spcBef>
              <a:spcAft>
                <a:spcPts val="0"/>
              </a:spcAft>
              <a:buClr>
                <a:srgbClr val="EE7203"/>
              </a:buClr>
              <a:buSzTx/>
              <a:buFont typeface="LucidaGrande" charset="0"/>
              <a:buNone/>
              <a:tabLst/>
              <a:defRPr/>
            </a:pPr>
            <a:r>
              <a:rPr kumimoji="0" lang="nl-BE" sz="1200" b="1" i="0" u="none" strike="noStrike" kern="0" cap="none" spc="0" normalizeH="0" baseline="0" noProof="0" dirty="0">
                <a:ln>
                  <a:noFill/>
                </a:ln>
                <a:solidFill>
                  <a:srgbClr val="EE7203"/>
                </a:solidFill>
                <a:effectLst/>
                <a:uLnTx/>
                <a:uFillTx/>
                <a:latin typeface="Trebuchet MS"/>
                <a:ea typeface="+mn-ea"/>
                <a:cs typeface="+mn-cs"/>
              </a:rPr>
              <a:t>Beïnvloedende factoren</a:t>
            </a:r>
            <a:endParaRPr kumimoji="0" lang="nl-BE" sz="1200" b="0" i="0" u="none" strike="noStrike" kern="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200153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93CE6A9-4EE3-4C47-BDC7-F88B5F9D167D}"/>
              </a:ext>
            </a:extLst>
          </p:cNvPr>
          <p:cNvGrpSpPr/>
          <p:nvPr/>
        </p:nvGrpSpPr>
        <p:grpSpPr>
          <a:xfrm>
            <a:off x="2500842" y="1398050"/>
            <a:ext cx="3927278" cy="3021981"/>
            <a:chOff x="2410585" y="1257552"/>
            <a:chExt cx="4110948" cy="3424361"/>
          </a:xfrm>
        </p:grpSpPr>
        <p:sp>
          <p:nvSpPr>
            <p:cNvPr id="21" name="Hexagon 20">
              <a:extLst>
                <a:ext uri="{FF2B5EF4-FFF2-40B4-BE49-F238E27FC236}">
                  <a16:creationId xmlns:a16="http://schemas.microsoft.com/office/drawing/2014/main" id="{4D830516-436B-4AD4-B1AD-BDF3E23F3749}"/>
                </a:ext>
              </a:extLst>
            </p:cNvPr>
            <p:cNvSpPr/>
            <p:nvPr/>
          </p:nvSpPr>
          <p:spPr>
            <a:xfrm>
              <a:off x="2410585" y="1257552"/>
              <a:ext cx="4110948" cy="3424361"/>
            </a:xfrm>
            <a:prstGeom prst="hexagon">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20" name="Group 19">
              <a:extLst>
                <a:ext uri="{FF2B5EF4-FFF2-40B4-BE49-F238E27FC236}">
                  <a16:creationId xmlns:a16="http://schemas.microsoft.com/office/drawing/2014/main" id="{075BF17B-CAF8-4155-9440-D2828A21C7E5}"/>
                </a:ext>
              </a:extLst>
            </p:cNvPr>
            <p:cNvGrpSpPr/>
            <p:nvPr/>
          </p:nvGrpSpPr>
          <p:grpSpPr>
            <a:xfrm>
              <a:off x="3076961" y="1523134"/>
              <a:ext cx="2773475" cy="2870831"/>
              <a:chOff x="3190571" y="1772838"/>
              <a:chExt cx="2773475" cy="2870831"/>
            </a:xfrm>
          </p:grpSpPr>
          <p:grpSp>
            <p:nvGrpSpPr>
              <p:cNvPr id="9" name="Group 8">
                <a:extLst>
                  <a:ext uri="{FF2B5EF4-FFF2-40B4-BE49-F238E27FC236}">
                    <a16:creationId xmlns:a16="http://schemas.microsoft.com/office/drawing/2014/main" id="{5A1BC857-5D3B-4D2A-AB68-93DCE38364D2}"/>
                  </a:ext>
                </a:extLst>
              </p:cNvPr>
              <p:cNvGrpSpPr/>
              <p:nvPr/>
            </p:nvGrpSpPr>
            <p:grpSpPr>
              <a:xfrm>
                <a:off x="3201187" y="2244512"/>
                <a:ext cx="2762859" cy="2075345"/>
                <a:chOff x="3396614" y="1657606"/>
                <a:chExt cx="2159280" cy="2075345"/>
              </a:xfrm>
            </p:grpSpPr>
            <p:pic>
              <p:nvPicPr>
                <p:cNvPr id="4" name="Picture 3">
                  <a:extLst>
                    <a:ext uri="{FF2B5EF4-FFF2-40B4-BE49-F238E27FC236}">
                      <a16:creationId xmlns:a16="http://schemas.microsoft.com/office/drawing/2014/main" id="{17616C92-137A-4473-9952-43D9173A625C}"/>
                    </a:ext>
                  </a:extLst>
                </p:cNvPr>
                <p:cNvPicPr>
                  <a:picLocks noChangeAspect="1"/>
                </p:cNvPicPr>
                <p:nvPr/>
              </p:nvPicPr>
              <p:blipFill rotWithShape="1">
                <a:blip r:embed="rId3"/>
                <a:srcRect l="12176" r="2242"/>
                <a:stretch/>
              </p:blipFill>
              <p:spPr>
                <a:xfrm>
                  <a:off x="3396614" y="1657606"/>
                  <a:ext cx="2159280" cy="2075345"/>
                </a:xfrm>
                <a:prstGeom prst="rect">
                  <a:avLst/>
                </a:prstGeom>
              </p:spPr>
            </p:pic>
            <p:sp>
              <p:nvSpPr>
                <p:cNvPr id="7" name="TextBox 6">
                  <a:extLst>
                    <a:ext uri="{FF2B5EF4-FFF2-40B4-BE49-F238E27FC236}">
                      <a16:creationId xmlns:a16="http://schemas.microsoft.com/office/drawing/2014/main" id="{B44C0DFF-A27A-4E3B-9CC9-A1C27F94C69F}"/>
                    </a:ext>
                  </a:extLst>
                </p:cNvPr>
                <p:cNvSpPr txBox="1"/>
                <p:nvPr/>
              </p:nvSpPr>
              <p:spPr>
                <a:xfrm>
                  <a:off x="4166889" y="3238666"/>
                  <a:ext cx="1088724" cy="36040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1" i="0" u="none" strike="noStrike" kern="1200" cap="small" spc="0" normalizeH="0" baseline="0" noProof="0" dirty="0">
                      <a:ln>
                        <a:noFill/>
                      </a:ln>
                      <a:solidFill>
                        <a:srgbClr val="FFFFFF"/>
                      </a:solidFill>
                      <a:effectLst/>
                      <a:uLnTx/>
                      <a:uFillTx/>
                      <a:latin typeface="Trebuchet MS"/>
                      <a:ea typeface="+mn-ea"/>
                      <a:cs typeface="+mn-cs"/>
                    </a:rPr>
                    <a:t>4. Leiderschap</a:t>
                  </a:r>
                </a:p>
              </p:txBody>
            </p:sp>
          </p:grpSp>
          <p:sp>
            <p:nvSpPr>
              <p:cNvPr id="13" name="Rectangle 12">
                <a:extLst>
                  <a:ext uri="{FF2B5EF4-FFF2-40B4-BE49-F238E27FC236}">
                    <a16:creationId xmlns:a16="http://schemas.microsoft.com/office/drawing/2014/main" id="{58B321B0-DAA3-41F6-AC29-0A9CA2E83A66}"/>
                  </a:ext>
                </a:extLst>
              </p:cNvPr>
              <p:cNvSpPr/>
              <p:nvPr/>
            </p:nvSpPr>
            <p:spPr>
              <a:xfrm>
                <a:off x="3190571" y="1772838"/>
                <a:ext cx="2762859"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Zelfsturing binnen een sturend maar ook ondersteunend kader</a:t>
                </a:r>
              </a:p>
            </p:txBody>
          </p:sp>
          <p:sp>
            <p:nvSpPr>
              <p:cNvPr id="19" name="Rectangle 18">
                <a:extLst>
                  <a:ext uri="{FF2B5EF4-FFF2-40B4-BE49-F238E27FC236}">
                    <a16:creationId xmlns:a16="http://schemas.microsoft.com/office/drawing/2014/main" id="{830AB33D-0C76-4FDE-B317-7E73D00BD794}"/>
                  </a:ext>
                </a:extLst>
              </p:cNvPr>
              <p:cNvSpPr/>
              <p:nvPr/>
            </p:nvSpPr>
            <p:spPr>
              <a:xfrm>
                <a:off x="3201188" y="4130297"/>
                <a:ext cx="2741626"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0" i="0" u="none" strike="noStrike" kern="1200" cap="none" spc="0" normalizeH="0" baseline="0" noProof="0" dirty="0">
                    <a:ln>
                      <a:noFill/>
                    </a:ln>
                    <a:solidFill>
                      <a:srgbClr val="FFFFFF"/>
                    </a:solidFill>
                    <a:effectLst/>
                    <a:uLnTx/>
                    <a:uFillTx/>
                    <a:latin typeface="Trebuchet MS"/>
                    <a:ea typeface="+mn-ea"/>
                    <a:cs typeface="+mn-cs"/>
                  </a:rPr>
                  <a:t>Sterk leiderschap in én van verandering</a:t>
                </a:r>
                <a:endParaRPr kumimoji="0" lang="nl-BE" sz="1400" b="0" i="0" u="none" strike="noStrike" kern="1200" cap="none" spc="0" normalizeH="0" baseline="0" noProof="0" dirty="0">
                  <a:ln>
                    <a:noFill/>
                  </a:ln>
                  <a:solidFill>
                    <a:srgbClr val="FFFFFF"/>
                  </a:solidFill>
                  <a:effectLst/>
                  <a:uLnTx/>
                  <a:uFillTx/>
                  <a:latin typeface="Trebuchet MS"/>
                  <a:ea typeface="+mn-ea"/>
                  <a:cs typeface="+mn-cs"/>
                </a:endParaRPr>
              </a:p>
            </p:txBody>
          </p:sp>
        </p:grpSp>
      </p:grpSp>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Naar een mozaïek van bevindingen…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
        <p:nvSpPr>
          <p:cNvPr id="10" name="Hexagon 9">
            <a:extLst>
              <a:ext uri="{FF2B5EF4-FFF2-40B4-BE49-F238E27FC236}">
                <a16:creationId xmlns:a16="http://schemas.microsoft.com/office/drawing/2014/main" id="{6C2B592C-3C71-4DE7-BD91-C2E283CA2384}"/>
              </a:ext>
            </a:extLst>
          </p:cNvPr>
          <p:cNvSpPr/>
          <p:nvPr/>
        </p:nvSpPr>
        <p:spPr>
          <a:xfrm>
            <a:off x="695911" y="1333197"/>
            <a:ext cx="2639419" cy="739981"/>
          </a:xfrm>
          <a:prstGeom prst="hexagon">
            <a:avLst/>
          </a:prstGeom>
          <a:solidFill>
            <a:schemeClr val="bg2"/>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0070C0"/>
                </a:solidFill>
                <a:effectLst/>
                <a:uLnTx/>
                <a:uFillTx/>
                <a:latin typeface="Trebuchet MS"/>
                <a:ea typeface="+mn-ea"/>
                <a:cs typeface="+mn-cs"/>
              </a:rPr>
              <a:t>1. Extern draagvlak: </a:t>
            </a:r>
            <a:r>
              <a:rPr kumimoji="0" lang="nl-BE" sz="1100" b="0" i="0" u="none" strike="noStrike" kern="1200" cap="none" spc="0" normalizeH="0" baseline="0" noProof="0" dirty="0">
                <a:ln>
                  <a:noFill/>
                </a:ln>
                <a:solidFill>
                  <a:srgbClr val="0070C0"/>
                </a:solidFill>
                <a:effectLst/>
                <a:uLnTx/>
                <a:uFillTx/>
                <a:latin typeface="Trebuchet MS"/>
                <a:ea typeface="+mn-ea"/>
                <a:cs typeface="+mn-cs"/>
              </a:rPr>
              <a:t>Intern draagvlak, communicatie &amp; participatie</a:t>
            </a:r>
            <a:endParaRPr kumimoji="0" lang="nl-BE" sz="1200" b="0" i="0" u="none" strike="noStrike" kern="1200" cap="none" spc="0" normalizeH="0" baseline="0" noProof="0" dirty="0">
              <a:ln>
                <a:noFill/>
              </a:ln>
              <a:solidFill>
                <a:srgbClr val="0070C0"/>
              </a:solidFill>
              <a:effectLst/>
              <a:uLnTx/>
              <a:uFillTx/>
              <a:latin typeface="Trebuchet MS"/>
              <a:ea typeface="+mn-ea"/>
              <a:cs typeface="+mn-cs"/>
            </a:endParaRPr>
          </a:p>
        </p:txBody>
      </p:sp>
      <p:sp>
        <p:nvSpPr>
          <p:cNvPr id="11" name="Hexagon 10">
            <a:extLst>
              <a:ext uri="{FF2B5EF4-FFF2-40B4-BE49-F238E27FC236}">
                <a16:creationId xmlns:a16="http://schemas.microsoft.com/office/drawing/2014/main" id="{A3246D96-B36F-4B03-9EC1-FA347420D8DE}"/>
              </a:ext>
            </a:extLst>
          </p:cNvPr>
          <p:cNvSpPr/>
          <p:nvPr/>
        </p:nvSpPr>
        <p:spPr>
          <a:xfrm>
            <a:off x="168364" y="2309938"/>
            <a:ext cx="2612171" cy="1305282"/>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EE7203"/>
                </a:solidFill>
                <a:effectLst/>
                <a:uLnTx/>
                <a:uFillTx/>
                <a:latin typeface="Trebuchet MS"/>
                <a:ea typeface="+mn-ea"/>
                <a:cs typeface="+mn-cs"/>
              </a:rPr>
              <a:t>2. Prioriteiten en doelen van de organisatie: </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Installeren van een overkoepelende “wij”- identiteit en het waarom (visie) centraal plaatsen</a:t>
            </a:r>
            <a:endParaRPr kumimoji="0" lang="nl-BE" sz="1200" b="0" i="0" u="none" strike="noStrike" kern="1200" cap="none" spc="0" normalizeH="0" baseline="0" noProof="0" dirty="0">
              <a:ln>
                <a:noFill/>
              </a:ln>
              <a:solidFill>
                <a:srgbClr val="EE7203"/>
              </a:solidFill>
              <a:effectLst/>
              <a:uLnTx/>
              <a:uFillTx/>
              <a:latin typeface="Trebuchet MS"/>
              <a:ea typeface="+mn-ea"/>
              <a:cs typeface="+mn-cs"/>
            </a:endParaRPr>
          </a:p>
        </p:txBody>
      </p:sp>
      <p:sp>
        <p:nvSpPr>
          <p:cNvPr id="14" name="Hexagon 13">
            <a:extLst>
              <a:ext uri="{FF2B5EF4-FFF2-40B4-BE49-F238E27FC236}">
                <a16:creationId xmlns:a16="http://schemas.microsoft.com/office/drawing/2014/main" id="{B7AE0633-8AAC-41B4-864C-42C94077D411}"/>
              </a:ext>
            </a:extLst>
          </p:cNvPr>
          <p:cNvSpPr/>
          <p:nvPr/>
        </p:nvSpPr>
        <p:spPr>
          <a:xfrm>
            <a:off x="5557052" y="3871602"/>
            <a:ext cx="3526492" cy="1058508"/>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EE7203"/>
                </a:solidFill>
                <a:effectLst/>
                <a:uLnTx/>
                <a:uFillTx/>
                <a:latin typeface="Trebuchet MS"/>
                <a:ea typeface="+mn-ea"/>
                <a:cs typeface="+mn-cs"/>
              </a:rPr>
              <a:t>5. Teams:</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1" i="0" u="none" strike="noStrike" kern="1200" cap="none" spc="0" normalizeH="0" baseline="0" noProof="0" dirty="0">
                <a:ln>
                  <a:noFill/>
                </a:ln>
                <a:solidFill>
                  <a:srgbClr val="EE7203"/>
                </a:solidFill>
                <a:effectLst/>
                <a:uLnTx/>
                <a:uFillTx/>
                <a:latin typeface="Trebuchet MS"/>
                <a:ea typeface="+mn-ea"/>
                <a:cs typeface="+mn-cs"/>
              </a:rPr>
              <a:t> </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Binnen teams: teamwerking</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Tussen teams: open communicatie, rolafbakening</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Teamondersteuning </a:t>
            </a:r>
            <a:r>
              <a:rPr kumimoji="0" lang="nl-BE" sz="1100" b="0" i="0" u="none" strike="noStrike" kern="1200" cap="none" spc="0" normalizeH="0" baseline="0" noProof="0" dirty="0" err="1">
                <a:ln>
                  <a:noFill/>
                </a:ln>
                <a:solidFill>
                  <a:srgbClr val="EE7203"/>
                </a:solidFill>
                <a:effectLst/>
                <a:uLnTx/>
                <a:uFillTx/>
                <a:latin typeface="Trebuchet MS"/>
                <a:ea typeface="+mn-ea"/>
                <a:cs typeface="+mn-cs"/>
              </a:rPr>
              <a:t>i.f.v</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 noden</a:t>
            </a:r>
            <a:endParaRPr kumimoji="0" lang="nl-BE" sz="1200" b="0" i="0" u="none" strike="noStrike" kern="1200" cap="none" spc="0" normalizeH="0" baseline="0" noProof="0" dirty="0">
              <a:ln>
                <a:noFill/>
              </a:ln>
              <a:solidFill>
                <a:srgbClr val="EE7203"/>
              </a:solidFill>
              <a:effectLst/>
              <a:uLnTx/>
              <a:uFillTx/>
              <a:latin typeface="Trebuchet MS"/>
              <a:ea typeface="+mn-ea"/>
              <a:cs typeface="+mn-cs"/>
            </a:endParaRPr>
          </a:p>
        </p:txBody>
      </p:sp>
      <p:sp>
        <p:nvSpPr>
          <p:cNvPr id="16" name="Hexagon 15">
            <a:extLst>
              <a:ext uri="{FF2B5EF4-FFF2-40B4-BE49-F238E27FC236}">
                <a16:creationId xmlns:a16="http://schemas.microsoft.com/office/drawing/2014/main" id="{072DB434-B231-4842-97DF-DE355544A3C5}"/>
              </a:ext>
            </a:extLst>
          </p:cNvPr>
          <p:cNvSpPr/>
          <p:nvPr/>
        </p:nvSpPr>
        <p:spPr>
          <a:xfrm>
            <a:off x="5422766" y="770314"/>
            <a:ext cx="3482587" cy="1243107"/>
          </a:xfrm>
          <a:prstGeom prst="hexagon">
            <a:avLst/>
          </a:prstGeom>
          <a:solidFill>
            <a:schemeClr val="bg2"/>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00B050"/>
                </a:solidFill>
                <a:effectLst/>
                <a:uLnTx/>
                <a:uFillTx/>
                <a:latin typeface="Trebuchet MS"/>
                <a:ea typeface="+mn-ea"/>
                <a:cs typeface="+mn-cs"/>
              </a:rPr>
              <a:t>7. Veranderaanpak blijvend optimaliseren:</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1" i="0" u="none" strike="noStrike" kern="1200" cap="none" spc="0" normalizeH="0" baseline="0" noProof="0" dirty="0">
                <a:ln>
                  <a:noFill/>
                </a:ln>
                <a:solidFill>
                  <a:srgbClr val="00B050"/>
                </a:solidFill>
                <a:effectLst/>
                <a:uLnTx/>
                <a:uFillTx/>
                <a:latin typeface="Trebuchet MS"/>
                <a:ea typeface="+mn-ea"/>
                <a:cs typeface="+mn-cs"/>
              </a:rPr>
              <a:t> </a:t>
            </a:r>
            <a:r>
              <a:rPr kumimoji="0" lang="nl-BE" sz="1100" b="0" i="0" u="none" strike="noStrike" kern="1200" cap="none" spc="0" normalizeH="0" baseline="0" noProof="0" dirty="0">
                <a:ln>
                  <a:noFill/>
                </a:ln>
                <a:solidFill>
                  <a:srgbClr val="00B050"/>
                </a:solidFill>
                <a:effectLst/>
                <a:uLnTx/>
                <a:uFillTx/>
                <a:latin typeface="Trebuchet MS"/>
                <a:ea typeface="+mn-ea"/>
                <a:cs typeface="+mn-cs"/>
              </a:rPr>
              <a:t>Veranderteam</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100" b="0" i="0" u="none" strike="noStrike" kern="1200" cap="none" spc="0" normalizeH="0" baseline="0" noProof="0" dirty="0">
                <a:ln>
                  <a:noFill/>
                </a:ln>
                <a:solidFill>
                  <a:srgbClr val="00B050"/>
                </a:solidFill>
                <a:effectLst/>
                <a:uLnTx/>
                <a:uFillTx/>
                <a:latin typeface="Trebuchet MS"/>
                <a:ea typeface="+mn-ea"/>
                <a:cs typeface="+mn-cs"/>
              </a:rPr>
              <a:t>Draagvlak creëren: extern </a:t>
            </a:r>
            <a:r>
              <a:rPr kumimoji="0" lang="nl-BE" sz="1100" b="0" i="0" u="none" strike="noStrike" kern="1200" cap="none" spc="0" normalizeH="0" baseline="0" noProof="0" dirty="0">
                <a:ln>
                  <a:noFill/>
                </a:ln>
                <a:solidFill>
                  <a:srgbClr val="00B050"/>
                </a:solidFill>
                <a:effectLst/>
                <a:uLnTx/>
                <a:uFillTx/>
                <a:latin typeface="Trebuchet MS"/>
                <a:ea typeface="+mn-ea"/>
                <a:cs typeface="+mn-cs"/>
                <a:sym typeface="Wingdings" panose="05000000000000000000" pitchFamily="2" charset="2"/>
              </a:rPr>
              <a:t> intern</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100" b="0" i="0" u="none" strike="noStrike" kern="1200" cap="none" spc="0" normalizeH="0" baseline="0" noProof="0" dirty="0">
                <a:ln>
                  <a:noFill/>
                </a:ln>
                <a:solidFill>
                  <a:srgbClr val="00B050"/>
                </a:solidFill>
                <a:effectLst/>
                <a:uLnTx/>
                <a:uFillTx/>
                <a:latin typeface="Trebuchet MS"/>
                <a:ea typeface="+mn-ea"/>
                <a:cs typeface="+mn-cs"/>
                <a:sym typeface="Wingdings" panose="05000000000000000000" pitchFamily="2" charset="2"/>
              </a:rPr>
              <a:t>Verandermanagement: koers &amp; oog/oor voor “obstakels”</a:t>
            </a:r>
            <a:endParaRPr kumimoji="0" lang="nl-BE" sz="1200" b="0" i="0" u="none" strike="noStrike" kern="1200" cap="none" spc="0" normalizeH="0" baseline="0" noProof="0" dirty="0">
              <a:ln>
                <a:noFill/>
              </a:ln>
              <a:solidFill>
                <a:srgbClr val="00B050"/>
              </a:solidFill>
              <a:effectLst/>
              <a:uLnTx/>
              <a:uFillTx/>
              <a:latin typeface="Trebuchet MS"/>
              <a:ea typeface="+mn-ea"/>
              <a:cs typeface="+mn-cs"/>
            </a:endParaRPr>
          </a:p>
        </p:txBody>
      </p:sp>
      <p:sp>
        <p:nvSpPr>
          <p:cNvPr id="12" name="Hexagon 11">
            <a:extLst>
              <a:ext uri="{FF2B5EF4-FFF2-40B4-BE49-F238E27FC236}">
                <a16:creationId xmlns:a16="http://schemas.microsoft.com/office/drawing/2014/main" id="{3E0ED446-2123-4AD6-9331-612549E903D6}"/>
              </a:ext>
            </a:extLst>
          </p:cNvPr>
          <p:cNvSpPr/>
          <p:nvPr/>
        </p:nvSpPr>
        <p:spPr>
          <a:xfrm>
            <a:off x="1175557" y="3812835"/>
            <a:ext cx="2243710" cy="1175943"/>
          </a:xfrm>
          <a:prstGeom prst="hexagon">
            <a:avLst/>
          </a:prstGeom>
          <a:solidFill>
            <a:schemeClr val="bg2"/>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008389"/>
                </a:solidFill>
                <a:effectLst/>
                <a:uLnTx/>
                <a:uFillTx/>
                <a:latin typeface="Trebuchet MS"/>
                <a:ea typeface="+mn-ea"/>
                <a:cs typeface="+mn-cs"/>
              </a:rPr>
              <a:t>3. Structuur: </a:t>
            </a:r>
            <a:r>
              <a:rPr kumimoji="0" lang="nl-BE" sz="1100" b="0" i="0" u="none" strike="noStrike" kern="1200" cap="none" spc="0" normalizeH="0" baseline="0" noProof="0" dirty="0">
                <a:ln>
                  <a:noFill/>
                </a:ln>
                <a:solidFill>
                  <a:srgbClr val="008389"/>
                </a:solidFill>
                <a:effectLst/>
                <a:uLnTx/>
                <a:uFillTx/>
                <a:latin typeface="Trebuchet MS"/>
                <a:ea typeface="+mn-ea"/>
                <a:cs typeface="+mn-cs"/>
              </a:rPr>
              <a:t>Elke ontwerpkeuze heeft voor- en nadelen. Zet in op </a:t>
            </a:r>
            <a:r>
              <a:rPr kumimoji="0" lang="nl-BE" sz="1100" b="0" i="0" u="sng" strike="noStrike" kern="1200" cap="none" spc="0" normalizeH="0" baseline="0" noProof="0" dirty="0">
                <a:ln>
                  <a:noFill/>
                </a:ln>
                <a:solidFill>
                  <a:srgbClr val="008389"/>
                </a:solidFill>
                <a:effectLst/>
                <a:uLnTx/>
                <a:uFillTx/>
                <a:latin typeface="Trebuchet MS"/>
                <a:ea typeface="+mn-ea"/>
                <a:cs typeface="+mn-cs"/>
              </a:rPr>
              <a:t>randvoorwaarden</a:t>
            </a:r>
            <a:r>
              <a:rPr kumimoji="0" lang="nl-BE" sz="1100" b="0" i="0" u="none" strike="noStrike" kern="1200" cap="none" spc="0" normalizeH="0" baseline="0" noProof="0" dirty="0">
                <a:ln>
                  <a:noFill/>
                </a:ln>
                <a:solidFill>
                  <a:srgbClr val="008389"/>
                </a:solidFill>
                <a:effectLst/>
                <a:uLnTx/>
                <a:uFillTx/>
                <a:latin typeface="Trebuchet MS"/>
                <a:ea typeface="+mn-ea"/>
                <a:cs typeface="+mn-cs"/>
              </a:rPr>
              <a:t> (wat én hoe van verandering).</a:t>
            </a:r>
            <a:endParaRPr kumimoji="0" lang="nl-BE" sz="1200" b="0" i="0" u="none" strike="noStrike" kern="1200" cap="none" spc="0" normalizeH="0" baseline="0" noProof="0" dirty="0">
              <a:ln>
                <a:noFill/>
              </a:ln>
              <a:solidFill>
                <a:srgbClr val="008389"/>
              </a:solidFill>
              <a:effectLst/>
              <a:uLnTx/>
              <a:uFillTx/>
              <a:latin typeface="Trebuchet MS"/>
              <a:ea typeface="+mn-ea"/>
              <a:cs typeface="+mn-cs"/>
            </a:endParaRPr>
          </a:p>
        </p:txBody>
      </p:sp>
      <p:sp>
        <p:nvSpPr>
          <p:cNvPr id="15" name="Hexagon 14">
            <a:extLst>
              <a:ext uri="{FF2B5EF4-FFF2-40B4-BE49-F238E27FC236}">
                <a16:creationId xmlns:a16="http://schemas.microsoft.com/office/drawing/2014/main" id="{C1A2B4C2-80FF-4B76-841F-0A298AB7A87B}"/>
              </a:ext>
            </a:extLst>
          </p:cNvPr>
          <p:cNvSpPr/>
          <p:nvPr/>
        </p:nvSpPr>
        <p:spPr>
          <a:xfrm>
            <a:off x="6047488" y="2231854"/>
            <a:ext cx="3096512" cy="1383365"/>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EE7203"/>
                </a:solidFill>
                <a:effectLst/>
                <a:uLnTx/>
                <a:uFillTx/>
                <a:latin typeface="Trebuchet MS"/>
                <a:ea typeface="+mn-ea"/>
                <a:cs typeface="+mn-cs"/>
              </a:rPr>
              <a:t>6. Medewerker:</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200" b="1" i="0" u="none" strike="noStrike" kern="1200" cap="none" spc="0" normalizeH="0" baseline="0" noProof="0" dirty="0">
                <a:ln>
                  <a:noFill/>
                </a:ln>
                <a:solidFill>
                  <a:srgbClr val="EE7203"/>
                </a:solidFill>
                <a:effectLst/>
                <a:uLnTx/>
                <a:uFillTx/>
                <a:latin typeface="Trebuchet MS"/>
                <a:ea typeface="+mn-ea"/>
                <a:cs typeface="+mn-cs"/>
              </a:rPr>
              <a:t> </a:t>
            </a:r>
            <a:r>
              <a:rPr kumimoji="0" lang="nl-BE" sz="1100" b="0" i="0" u="none" strike="noStrike" kern="1200" cap="none" spc="0" normalizeH="0" baseline="0" noProof="0" dirty="0">
                <a:ln>
                  <a:noFill/>
                </a:ln>
                <a:solidFill>
                  <a:srgbClr val="EE7203"/>
                </a:solidFill>
                <a:effectLst/>
                <a:uLnTx/>
                <a:uFillTx/>
                <a:latin typeface="Trebuchet MS"/>
                <a:ea typeface="+mn-ea"/>
                <a:cs typeface="+mn-cs"/>
              </a:rPr>
              <a:t>Kwaliteit van arbeid optimaliseren: stressbronnen &amp; motivatiebronnen</a:t>
            </a:r>
          </a:p>
          <a:p>
            <a:pPr marL="171450" marR="0" lvl="0" indent="-1714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100" b="0" i="0" u="none" strike="noStrike" kern="1200" cap="none" spc="0" normalizeH="0" baseline="0" noProof="0" dirty="0">
                <a:ln>
                  <a:noFill/>
                </a:ln>
                <a:solidFill>
                  <a:srgbClr val="EE7203"/>
                </a:solidFill>
                <a:effectLst/>
                <a:uLnTx/>
                <a:uFillTx/>
                <a:latin typeface="Trebuchet MS"/>
                <a:ea typeface="+mn-ea"/>
                <a:cs typeface="+mn-cs"/>
              </a:rPr>
              <a:t>Persoonlijke ontwikkeling: zelfzorg, veerkracht, persoonlijke groei</a:t>
            </a:r>
            <a:endParaRPr kumimoji="0" lang="nl-BE" sz="1200" b="0" i="0" u="none" strike="noStrike" kern="1200" cap="none" spc="0" normalizeH="0" baseline="0" noProof="0" dirty="0">
              <a:ln>
                <a:noFill/>
              </a:ln>
              <a:solidFill>
                <a:srgbClr val="EE7203"/>
              </a:solidFill>
              <a:effectLst/>
              <a:uLnTx/>
              <a:uFillTx/>
              <a:latin typeface="Trebuchet MS"/>
              <a:ea typeface="+mn-ea"/>
              <a:cs typeface="+mn-cs"/>
            </a:endParaRPr>
          </a:p>
        </p:txBody>
      </p:sp>
    </p:spTree>
    <p:extLst>
      <p:ext uri="{BB962C8B-B14F-4D97-AF65-F5344CB8AC3E}">
        <p14:creationId xmlns:p14="http://schemas.microsoft.com/office/powerpoint/2010/main" val="2206472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04000" y="1249752"/>
            <a:ext cx="7894089" cy="2937600"/>
          </a:xfrm>
        </p:spPr>
        <p:txBody>
          <a:bodyPr/>
          <a:lstStyle/>
          <a:p>
            <a:pPr marL="0" indent="0">
              <a:buNone/>
            </a:pPr>
            <a:r>
              <a:rPr lang="nl-BE" sz="1800" dirty="0"/>
              <a:t>Verandering is een continu proces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05" t="12144" b="31475"/>
          <a:stretch/>
        </p:blipFill>
        <p:spPr>
          <a:xfrm>
            <a:off x="257569" y="1591597"/>
            <a:ext cx="8786949" cy="2899954"/>
          </a:xfrm>
          <a:prstGeom prst="rect">
            <a:avLst/>
          </a:prstGeom>
        </p:spPr>
      </p:pic>
      <p:pic>
        <p:nvPicPr>
          <p:cNvPr id="6" name="Picture Placeholder 25">
            <a:extLst>
              <a:ext uri="{FF2B5EF4-FFF2-40B4-BE49-F238E27FC236}">
                <a16:creationId xmlns:a16="http://schemas.microsoft.com/office/drawing/2014/main" id="{2E615895-3346-4150-BC42-9B8DD8D58EEE}"/>
              </a:ext>
            </a:extLst>
          </p:cNvPr>
          <p:cNvPicPr>
            <a:picLocks noChangeAspect="1"/>
          </p:cNvPicPr>
          <p:nvPr/>
        </p:nvPicPr>
        <p:blipFill>
          <a:blip r:embed="rId4"/>
          <a:srcRect/>
          <a:stretch>
            <a:fillRect/>
          </a:stretch>
        </p:blipFill>
        <p:spPr>
          <a:xfrm>
            <a:off x="8127996" y="244939"/>
            <a:ext cx="862551" cy="862551"/>
          </a:xfrm>
          <a:prstGeom prst="ellipse">
            <a:avLst/>
          </a:prstGeom>
        </p:spPr>
      </p:pic>
      <p:sp>
        <p:nvSpPr>
          <p:cNvPr id="7" name="Title 1">
            <a:extLst>
              <a:ext uri="{FF2B5EF4-FFF2-40B4-BE49-F238E27FC236}">
                <a16:creationId xmlns:a16="http://schemas.microsoft.com/office/drawing/2014/main" id="{C0B0F41B-89D9-4C8B-A602-9E560DA79968}"/>
              </a:ext>
            </a:extLst>
          </p:cNvPr>
          <p:cNvSpPr txBox="1">
            <a:spLocks/>
          </p:cNvSpPr>
          <p:nvPr/>
        </p:nvSpPr>
        <p:spPr>
          <a:xfrm>
            <a:off x="704001" y="395221"/>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Vandaag als opstap voor morgen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719217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04001" y="1512588"/>
            <a:ext cx="7379825" cy="2937600"/>
          </a:xfrm>
        </p:spPr>
        <p:txBody>
          <a:bodyPr numCol="1"/>
          <a:lstStyle/>
          <a:p>
            <a:pPr marL="0" indent="0">
              <a:buNone/>
            </a:pPr>
            <a:r>
              <a:rPr lang="nl-BE" sz="1600" dirty="0"/>
              <a:t>Eerste reflectie…</a:t>
            </a:r>
          </a:p>
          <a:p>
            <a:r>
              <a:rPr lang="nl-BE" sz="1600" dirty="0"/>
              <a:t>Wat valt er op voor jullie? Welke betekenis </a:t>
            </a:r>
            <a:br>
              <a:rPr lang="nl-BE" sz="1600" dirty="0"/>
            </a:br>
            <a:r>
              <a:rPr lang="nl-BE" sz="1600" dirty="0"/>
              <a:t>krijgen deze resultaten? </a:t>
            </a:r>
          </a:p>
          <a:p>
            <a:r>
              <a:rPr lang="nl-BE" sz="1600" dirty="0"/>
              <a:t>Wat blijft er hangen?</a:t>
            </a:r>
          </a:p>
          <a:p>
            <a:endParaRPr lang="nl-BE" sz="1600" dirty="0"/>
          </a:p>
          <a:p>
            <a:pPr marL="0" indent="0">
              <a:buNone/>
            </a:pPr>
            <a:r>
              <a:rPr lang="nl-BE" sz="1600" dirty="0"/>
              <a:t>Wat nu? </a:t>
            </a:r>
          </a:p>
          <a:p>
            <a:r>
              <a:rPr lang="nl-BE" sz="1600" dirty="0"/>
              <a:t>Mozaïek van bevindingen als opstap voor reflectie én actie in alle centra</a:t>
            </a:r>
          </a:p>
          <a:p>
            <a:pPr marL="0" indent="0">
              <a:buNone/>
            </a:pPr>
            <a:endParaRPr lang="nl-BE" sz="1800" dirty="0"/>
          </a:p>
        </p:txBody>
      </p:sp>
      <p:pic>
        <p:nvPicPr>
          <p:cNvPr id="5" name="Picture Placeholder 33">
            <a:extLst>
              <a:ext uri="{FF2B5EF4-FFF2-40B4-BE49-F238E27FC236}">
                <a16:creationId xmlns:a16="http://schemas.microsoft.com/office/drawing/2014/main" id="{D18E29AF-10B2-4321-85E5-A674A1FCF487}"/>
              </a:ext>
            </a:extLst>
          </p:cNvPr>
          <p:cNvPicPr>
            <a:picLocks noChangeAspect="1"/>
          </p:cNvPicPr>
          <p:nvPr/>
        </p:nvPicPr>
        <p:blipFill>
          <a:blip r:embed="rId3"/>
          <a:srcRect l="31335" r="31335"/>
          <a:stretch>
            <a:fillRect/>
          </a:stretch>
        </p:blipFill>
        <p:spPr>
          <a:xfrm>
            <a:off x="6015888" y="1225005"/>
            <a:ext cx="1821207" cy="1821207"/>
          </a:xfrm>
          <a:prstGeom prst="ellipse">
            <a:avLst/>
          </a:prstGeom>
        </p:spPr>
      </p:pic>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395221"/>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2. Tussentijdse evaluatie van Vrij CLB Netwerk in verandering</a:t>
            </a:r>
            <a:br>
              <a:rPr kumimoji="0" lang="nl-BE" sz="1800" b="0" i="0" u="none" strike="noStrike" kern="0" cap="none" spc="0" normalizeH="0" baseline="0" noProof="0" dirty="0">
                <a:ln>
                  <a:noFill/>
                </a:ln>
                <a:solidFill>
                  <a:srgbClr val="424357"/>
                </a:solidFill>
                <a:effectLst/>
                <a:uLnTx/>
                <a:uFillTx/>
                <a:latin typeface="Trebuchet MS"/>
                <a:ea typeface="+mj-ea"/>
                <a:cs typeface="+mj-cs"/>
              </a:rPr>
            </a:br>
            <a:r>
              <a:rPr kumimoji="0" lang="nl-BE" sz="1800" b="0" i="0" u="none" strike="noStrike" kern="0" cap="none" spc="0" normalizeH="0" baseline="0" noProof="0" dirty="0">
                <a:ln>
                  <a:noFill/>
                </a:ln>
                <a:solidFill>
                  <a:srgbClr val="424357"/>
                </a:solidFill>
                <a:effectLst/>
                <a:uLnTx/>
                <a:uFillTx/>
                <a:latin typeface="Trebuchet MS"/>
                <a:ea typeface="+mj-ea"/>
                <a:cs typeface="+mj-cs"/>
              </a:rPr>
              <a:t>		</a:t>
            </a:r>
            <a:r>
              <a:rPr kumimoji="0" lang="nl-BE" sz="1800" b="0" i="0" u="none" strike="noStrike" kern="0" cap="none" spc="0" normalizeH="0" baseline="0" noProof="0" dirty="0">
                <a:ln>
                  <a:noFill/>
                </a:ln>
                <a:solidFill>
                  <a:srgbClr val="EE7203"/>
                </a:solidFill>
                <a:effectLst/>
                <a:uLnTx/>
                <a:uFillTx/>
                <a:latin typeface="Trebuchet MS"/>
                <a:ea typeface="+mj-ea"/>
                <a:cs typeface="+mj-cs"/>
              </a:rPr>
              <a:t>Vandaag als opstap voor morgen…</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846828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9874" y="1516327"/>
            <a:ext cx="8074126" cy="2676867"/>
          </a:xfrm>
        </p:spPr>
        <p:txBody>
          <a:bodyPr numCol="1"/>
          <a:lstStyle/>
          <a:p>
            <a:r>
              <a:rPr lang="nl-BE" b="1" dirty="0"/>
              <a:t>Introductie</a:t>
            </a:r>
            <a:r>
              <a:rPr lang="nl-BE" dirty="0"/>
              <a:t>: Kennismaken met de materie</a:t>
            </a:r>
          </a:p>
          <a:p>
            <a:r>
              <a:rPr lang="nl-BE" b="1" dirty="0"/>
              <a:t>Tussentijdse evaluatie van het Vrij CLB Netwerk in verandering: </a:t>
            </a:r>
            <a:r>
              <a:rPr lang="nl-BE" dirty="0"/>
              <a:t>Terugkoppeling</a:t>
            </a:r>
          </a:p>
          <a:p>
            <a:r>
              <a:rPr lang="nl-BE" b="1" dirty="0"/>
              <a:t>Welzijnsbeleid</a:t>
            </a:r>
          </a:p>
          <a:p>
            <a:r>
              <a:rPr lang="nl-BE" b="1" dirty="0"/>
              <a:t>Aan de slag!</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grpSp>
        <p:nvGrpSpPr>
          <p:cNvPr id="9" name="Group 8"/>
          <p:cNvGrpSpPr/>
          <p:nvPr/>
        </p:nvGrpSpPr>
        <p:grpSpPr>
          <a:xfrm>
            <a:off x="512839" y="2445378"/>
            <a:ext cx="8495689" cy="307777"/>
            <a:chOff x="563644" y="3063444"/>
            <a:chExt cx="8495689" cy="307777"/>
          </a:xfrm>
        </p:grpSpPr>
        <p:cxnSp>
          <p:nvCxnSpPr>
            <p:cNvPr id="6" name="Straight Connector 5"/>
            <p:cNvCxnSpPr/>
            <p:nvPr/>
          </p:nvCxnSpPr>
          <p:spPr>
            <a:xfrm flipV="1">
              <a:off x="1214400" y="3217333"/>
              <a:ext cx="7844933" cy="14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3644" y="3063444"/>
              <a:ext cx="6507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Pauze</a:t>
              </a:r>
            </a:p>
          </p:txBody>
        </p:sp>
      </p:grpSp>
    </p:spTree>
    <p:extLst>
      <p:ext uri="{BB962C8B-B14F-4D97-AF65-F5344CB8AC3E}">
        <p14:creationId xmlns:p14="http://schemas.microsoft.com/office/powerpoint/2010/main" val="1363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2" end="2"/>
                                            </p:txEl>
                                          </p:spTgt>
                                        </p:tgtEl>
                                        <p:attrNameLst>
                                          <p:attrName>style.opacity</p:attrName>
                                        </p:attrNameLst>
                                      </p:cBhvr>
                                      <p:to>
                                        <p:strVal val="0.5"/>
                                      </p:to>
                                    </p:set>
                                    <p:animEffect filter="image" prLst="opacity: 0.5">
                                      <p:cBhvr rctx="IE">
                                        <p:cTn id="13" dur="indefinite"/>
                                        <p:tgtEl>
                                          <p:spTgt spid="2">
                                            <p:txEl>
                                              <p:pRg st="2" end="2"/>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a:extLst>
              <a:ext uri="{FF2B5EF4-FFF2-40B4-BE49-F238E27FC236}">
                <a16:creationId xmlns:a16="http://schemas.microsoft.com/office/drawing/2014/main" id="{24856A62-2ADC-4FF7-A57F-92B372ED443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1969" y="408384"/>
            <a:ext cx="6462713" cy="4252913"/>
          </a:xfrm>
        </p:spPr>
      </p:pic>
      <p:sp>
        <p:nvSpPr>
          <p:cNvPr id="3" name="Title 2">
            <a:extLst>
              <a:ext uri="{FF2B5EF4-FFF2-40B4-BE49-F238E27FC236}">
                <a16:creationId xmlns:a16="http://schemas.microsoft.com/office/drawing/2014/main" id="{59F2CE97-EDC3-4F89-991B-0486245FBA27}"/>
              </a:ext>
            </a:extLst>
          </p:cNvPr>
          <p:cNvSpPr>
            <a:spLocks noGrp="1"/>
          </p:cNvSpPr>
          <p:nvPr>
            <p:ph type="title"/>
          </p:nvPr>
        </p:nvSpPr>
        <p:spPr>
          <a:xfrm>
            <a:off x="3743325" y="408384"/>
            <a:ext cx="7886700" cy="994172"/>
          </a:xfrm>
        </p:spPr>
        <p:txBody>
          <a:bodyPr/>
          <a:lstStyle/>
          <a:p>
            <a:pPr>
              <a:defRPr/>
            </a:pPr>
            <a:r>
              <a:rPr lang="en-US" dirty="0">
                <a:solidFill>
                  <a:schemeClr val="accent2">
                    <a:lumMod val="75000"/>
                  </a:schemeClr>
                </a:solidFill>
                <a:latin typeface="American Typewriter" charset="0"/>
                <a:ea typeface="American Typewriter" charset="0"/>
                <a:cs typeface="American Typewriter" charset="0"/>
              </a:rPr>
              <a:t>Let’s take a break</a:t>
            </a:r>
          </a:p>
        </p:txBody>
      </p:sp>
      <p:sp>
        <p:nvSpPr>
          <p:cNvPr id="41987" name="Footer Placeholder 1">
            <a:extLst>
              <a:ext uri="{FF2B5EF4-FFF2-40B4-BE49-F238E27FC236}">
                <a16:creationId xmlns:a16="http://schemas.microsoft.com/office/drawing/2014/main" id="{F138310A-B78D-4ABF-A7DA-354EC2BBEF1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4009626393"/>
      </p:ext>
    </p:extLst>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9874" y="1516327"/>
            <a:ext cx="8074126" cy="2676867"/>
          </a:xfrm>
        </p:spPr>
        <p:txBody>
          <a:bodyPr numCol="1"/>
          <a:lstStyle/>
          <a:p>
            <a:r>
              <a:rPr lang="nl-BE" b="1" dirty="0"/>
              <a:t>Introductie</a:t>
            </a:r>
            <a:r>
              <a:rPr lang="nl-BE" dirty="0"/>
              <a:t>: Kennismaken met de materie</a:t>
            </a:r>
          </a:p>
          <a:p>
            <a:r>
              <a:rPr lang="nl-BE" b="1" dirty="0"/>
              <a:t>Tussentijdse evaluatie van het Vrij CLB Netwerk in verandering: </a:t>
            </a:r>
            <a:r>
              <a:rPr lang="nl-BE" dirty="0"/>
              <a:t>Terugkoppeling</a:t>
            </a:r>
          </a:p>
          <a:p>
            <a:r>
              <a:rPr lang="nl-BE" b="1" dirty="0"/>
              <a:t>Welzijnsbeleid</a:t>
            </a:r>
          </a:p>
          <a:p>
            <a:r>
              <a:rPr lang="nl-BE" b="1" dirty="0"/>
              <a:t>Aan de slag!</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grpSp>
        <p:nvGrpSpPr>
          <p:cNvPr id="9" name="Group 8"/>
          <p:cNvGrpSpPr/>
          <p:nvPr/>
        </p:nvGrpSpPr>
        <p:grpSpPr>
          <a:xfrm>
            <a:off x="512839" y="2445378"/>
            <a:ext cx="8495689" cy="307777"/>
            <a:chOff x="563644" y="3063444"/>
            <a:chExt cx="8495689" cy="307777"/>
          </a:xfrm>
        </p:grpSpPr>
        <p:cxnSp>
          <p:nvCxnSpPr>
            <p:cNvPr id="6" name="Straight Connector 5"/>
            <p:cNvCxnSpPr/>
            <p:nvPr/>
          </p:nvCxnSpPr>
          <p:spPr>
            <a:xfrm flipV="1">
              <a:off x="1214400" y="3217333"/>
              <a:ext cx="7844933" cy="14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3644" y="3063444"/>
              <a:ext cx="6507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Pauze</a:t>
              </a:r>
            </a:p>
          </p:txBody>
        </p:sp>
      </p:grpSp>
    </p:spTree>
    <p:extLst>
      <p:ext uri="{BB962C8B-B14F-4D97-AF65-F5344CB8AC3E}">
        <p14:creationId xmlns:p14="http://schemas.microsoft.com/office/powerpoint/2010/main" val="355350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2" end="2"/>
                                            </p:txEl>
                                          </p:spTgt>
                                        </p:tgtEl>
                                        <p:attrNameLst>
                                          <p:attrName>style.opacity</p:attrName>
                                        </p:attrNameLst>
                                      </p:cBhvr>
                                      <p:to>
                                        <p:strVal val="0.5"/>
                                      </p:to>
                                    </p:set>
                                    <p:animEffect filter="image" prLst="opacity: 0.5">
                                      <p:cBhvr rctx="IE">
                                        <p:cTn id="13" dur="indefinite"/>
                                        <p:tgtEl>
                                          <p:spTgt spid="2">
                                            <p:txEl>
                                              <p:pRg st="2" end="2"/>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953" y="1419225"/>
            <a:ext cx="4062930" cy="2174875"/>
          </a:xfrm>
        </p:spPr>
        <p:txBody>
          <a:bodyPr/>
          <a:lstStyle/>
          <a:p>
            <a:pPr algn="ctr"/>
            <a:r>
              <a:rPr lang="nl-BE" b="0" dirty="0"/>
              <a:t>Welzijnsbeleid </a:t>
            </a:r>
            <a:br>
              <a:rPr lang="nl-BE" b="0" dirty="0"/>
            </a:br>
            <a:r>
              <a:rPr lang="nl-BE" b="0" dirty="0"/>
              <a:t>@ </a:t>
            </a:r>
            <a:br>
              <a:rPr lang="nl-BE" b="0" dirty="0"/>
            </a:br>
            <a:r>
              <a:rPr lang="nl-BE" b="0" dirty="0"/>
              <a:t>Vrij CLB Netwerk</a:t>
            </a:r>
            <a:r>
              <a:rPr lang="en-US" b="0" dirty="0">
                <a:latin typeface="+mj-ea"/>
                <a:cs typeface="+mj-ea"/>
              </a:rPr>
              <a:t/>
            </a:r>
            <a:br>
              <a:rPr lang="en-US" b="0" dirty="0">
                <a:latin typeface="+mj-ea"/>
                <a:cs typeface="+mj-ea"/>
              </a:rPr>
            </a:br>
            <a:r>
              <a:rPr lang="en-US" b="0" dirty="0">
                <a:latin typeface="+mj-ea"/>
                <a:cs typeface="+mj-ea"/>
              </a:rPr>
              <a:t/>
            </a:r>
            <a:br>
              <a:rPr lang="en-US" b="0" dirty="0">
                <a:latin typeface="+mj-ea"/>
                <a:cs typeface="+mj-ea"/>
              </a:rPr>
            </a:br>
            <a:r>
              <a:rPr lang="nl-BE" sz="1600" b="0" dirty="0"/>
              <a:t> 2018 - ..</a:t>
            </a:r>
            <a:r>
              <a:rPr lang="en-US" b="0" dirty="0"/>
              <a:t/>
            </a:r>
            <a:br>
              <a:rPr lang="en-US" b="0" dirty="0"/>
            </a:br>
            <a:endParaRPr lang="nl-NL" b="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140" y="3905573"/>
            <a:ext cx="1480304" cy="1071447"/>
          </a:xfrm>
          <a:prstGeom prst="rect">
            <a:avLst/>
          </a:prstGeom>
        </p:spPr>
      </p:pic>
    </p:spTree>
    <p:extLst>
      <p:ext uri="{BB962C8B-B14F-4D97-AF65-F5344CB8AC3E}">
        <p14:creationId xmlns:p14="http://schemas.microsoft.com/office/powerpoint/2010/main" val="2017760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0204B7-59FD-4B78-9B29-F7E78A4288EB}"/>
              </a:ext>
            </a:extLst>
          </p:cNvPr>
          <p:cNvSpPr/>
          <p:nvPr/>
        </p:nvSpPr>
        <p:spPr>
          <a:xfrm>
            <a:off x="7757246" y="4533953"/>
            <a:ext cx="1266614" cy="3774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05E45456-D96A-4B93-8C53-B1D1315E4620}"/>
              </a:ext>
            </a:extLst>
          </p:cNvPr>
          <p:cNvSpPr>
            <a:spLocks noGrp="1"/>
          </p:cNvSpPr>
          <p:nvPr>
            <p:ph type="title"/>
          </p:nvPr>
        </p:nvSpPr>
        <p:spPr>
          <a:xfrm>
            <a:off x="1205345" y="395222"/>
            <a:ext cx="7529404" cy="550331"/>
          </a:xfrm>
        </p:spPr>
        <p:txBody>
          <a:bodyPr/>
          <a:lstStyle/>
          <a:p>
            <a:r>
              <a:rPr lang="en-US" dirty="0"/>
              <a:t>Het </a:t>
            </a:r>
            <a:r>
              <a:rPr lang="en-US" dirty="0" err="1"/>
              <a:t>proces</a:t>
            </a:r>
            <a:r>
              <a:rPr lang="en-US" dirty="0"/>
              <a:t> </a:t>
            </a:r>
            <a:r>
              <a:rPr lang="en-US" dirty="0" err="1"/>
              <a:t>voor</a:t>
            </a:r>
            <a:r>
              <a:rPr lang="en-US" dirty="0"/>
              <a:t> </a:t>
            </a:r>
            <a:r>
              <a:rPr lang="en-US" dirty="0" err="1"/>
              <a:t>een</a:t>
            </a:r>
            <a:r>
              <a:rPr lang="en-US" dirty="0"/>
              <a:t> </a:t>
            </a:r>
            <a:r>
              <a:rPr lang="en-US" dirty="0" err="1"/>
              <a:t>strategisch</a:t>
            </a:r>
            <a:r>
              <a:rPr lang="en-US" dirty="0"/>
              <a:t> </a:t>
            </a:r>
            <a:r>
              <a:rPr lang="en-US" dirty="0" err="1"/>
              <a:t>beleid</a:t>
            </a:r>
            <a:endParaRPr lang="en-US" dirty="0"/>
          </a:p>
        </p:txBody>
      </p:sp>
      <p:sp>
        <p:nvSpPr>
          <p:cNvPr id="3" name="Text Placeholder 2">
            <a:extLst>
              <a:ext uri="{FF2B5EF4-FFF2-40B4-BE49-F238E27FC236}">
                <a16:creationId xmlns:a16="http://schemas.microsoft.com/office/drawing/2014/main" id="{19E8321D-00CE-4C69-B5D5-D8402864AD96}"/>
              </a:ext>
            </a:extLst>
          </p:cNvPr>
          <p:cNvSpPr>
            <a:spLocks noGrp="1"/>
          </p:cNvSpPr>
          <p:nvPr>
            <p:ph type="body" sz="quarter" idx="10"/>
          </p:nvPr>
        </p:nvSpPr>
        <p:spPr>
          <a:xfrm>
            <a:off x="1205345" y="1444958"/>
            <a:ext cx="6742800" cy="2937600"/>
          </a:xfrm>
        </p:spPr>
        <p:txBody>
          <a:bodyPr vert="horz" lIns="0" tIns="0" rIns="0" bIns="0" rtlCol="0" anchor="t">
            <a:noAutofit/>
          </a:bodyPr>
          <a:lstStyle/>
          <a:p>
            <a:endParaRPr lang="en-US" dirty="0"/>
          </a:p>
          <a:p>
            <a:endParaRPr lang="en-US" dirty="0"/>
          </a:p>
          <a:p>
            <a:endParaRPr lang="en-US" dirty="0"/>
          </a:p>
          <a:p>
            <a:endParaRPr lang="en-US" dirty="0"/>
          </a:p>
        </p:txBody>
      </p:sp>
      <p:sp>
        <p:nvSpPr>
          <p:cNvPr id="6" name="Rechthoek 6"/>
          <p:cNvSpPr/>
          <p:nvPr/>
        </p:nvSpPr>
        <p:spPr>
          <a:xfrm>
            <a:off x="831380" y="1987873"/>
            <a:ext cx="994172"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7" name="Rechthoek 5"/>
          <p:cNvSpPr/>
          <p:nvPr/>
        </p:nvSpPr>
        <p:spPr>
          <a:xfrm>
            <a:off x="706363" y="2773546"/>
            <a:ext cx="1287066" cy="918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1">
                <a:ln>
                  <a:noFill/>
                </a:ln>
                <a:solidFill>
                  <a:srgbClr val="FFFFFF"/>
                </a:solidFill>
                <a:effectLst/>
                <a:uLnTx/>
                <a:uFillTx/>
                <a:latin typeface="Trebuchet MS"/>
                <a:ea typeface="+mn-ea"/>
                <a:cs typeface="Calibri Light" panose="020F0302020204030204" pitchFamily="34" charset="0"/>
              </a:rPr>
              <a:t>Analyse</a:t>
            </a:r>
          </a:p>
        </p:txBody>
      </p:sp>
      <p:sp>
        <p:nvSpPr>
          <p:cNvPr id="8" name="Rechthoek 8"/>
          <p:cNvSpPr/>
          <p:nvPr/>
        </p:nvSpPr>
        <p:spPr>
          <a:xfrm>
            <a:off x="2181549" y="1987873"/>
            <a:ext cx="994172"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9" name="Rechthoek 5"/>
          <p:cNvSpPr/>
          <p:nvPr/>
        </p:nvSpPr>
        <p:spPr>
          <a:xfrm>
            <a:off x="2045817" y="2779638"/>
            <a:ext cx="1287066" cy="864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 name="Rechthoek 10"/>
          <p:cNvSpPr/>
          <p:nvPr/>
        </p:nvSpPr>
        <p:spPr>
          <a:xfrm>
            <a:off x="3531718" y="1987873"/>
            <a:ext cx="995363"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11" name="Rechthoek 5"/>
          <p:cNvSpPr/>
          <p:nvPr/>
        </p:nvSpPr>
        <p:spPr>
          <a:xfrm>
            <a:off x="3395986" y="2779638"/>
            <a:ext cx="1287066" cy="864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 name="Rechthoek 12"/>
          <p:cNvSpPr/>
          <p:nvPr/>
        </p:nvSpPr>
        <p:spPr>
          <a:xfrm>
            <a:off x="4881886" y="1987873"/>
            <a:ext cx="995363"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13" name="Rechthoek 5"/>
          <p:cNvSpPr/>
          <p:nvPr/>
        </p:nvSpPr>
        <p:spPr>
          <a:xfrm>
            <a:off x="4746155" y="2779638"/>
            <a:ext cx="1288256" cy="864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 name="Rechthoek 14"/>
          <p:cNvSpPr/>
          <p:nvPr/>
        </p:nvSpPr>
        <p:spPr>
          <a:xfrm>
            <a:off x="6233245" y="1987873"/>
            <a:ext cx="994172"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15" name="Rechthoek 5"/>
          <p:cNvSpPr/>
          <p:nvPr/>
        </p:nvSpPr>
        <p:spPr>
          <a:xfrm>
            <a:off x="6097516" y="2779638"/>
            <a:ext cx="1287065" cy="864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6" name="Rechthoek 16"/>
          <p:cNvSpPr/>
          <p:nvPr/>
        </p:nvSpPr>
        <p:spPr>
          <a:xfrm>
            <a:off x="7583414" y="1987873"/>
            <a:ext cx="994172" cy="972740"/>
          </a:xfrm>
          <a:prstGeom prst="rect">
            <a:avLst/>
          </a:prstGeom>
          <a:noFill/>
          <a:ln w="12700">
            <a:solidFill>
              <a:srgbClr val="5FA5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900" b="0" i="0" u="none" strike="noStrike" kern="1200" cap="none" spc="0" normalizeH="0" baseline="0" noProof="1">
              <a:ln>
                <a:noFill/>
              </a:ln>
              <a:solidFill>
                <a:srgbClr val="58595B"/>
              </a:solidFill>
              <a:effectLst/>
              <a:uLnTx/>
              <a:uFillTx/>
              <a:latin typeface="Trebuchet MS"/>
              <a:ea typeface="+mn-ea"/>
              <a:cs typeface="+mn-cs"/>
            </a:endParaRPr>
          </a:p>
        </p:txBody>
      </p:sp>
      <p:sp>
        <p:nvSpPr>
          <p:cNvPr id="17" name="Rechthoek 5"/>
          <p:cNvSpPr/>
          <p:nvPr/>
        </p:nvSpPr>
        <p:spPr>
          <a:xfrm>
            <a:off x="7447684" y="2779638"/>
            <a:ext cx="1287065" cy="864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18" name="Afbeelding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5789" y="2115270"/>
            <a:ext cx="60602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3576" y="2071216"/>
            <a:ext cx="566738" cy="64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1599" y="2079550"/>
            <a:ext cx="671513"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22"/>
          <p:cNvPicPr>
            <a:picLocks noChangeAspect="1"/>
          </p:cNvPicPr>
          <p:nvPr/>
        </p:nvPicPr>
        <p:blipFill>
          <a:blip r:embed="rId6"/>
          <a:stretch>
            <a:fillRect/>
          </a:stretch>
        </p:blipFill>
        <p:spPr>
          <a:xfrm>
            <a:off x="2352933" y="2079480"/>
            <a:ext cx="623006" cy="628670"/>
          </a:xfrm>
          <a:prstGeom prst="rect">
            <a:avLst/>
          </a:prstGeom>
        </p:spPr>
      </p:pic>
      <p:pic>
        <p:nvPicPr>
          <p:cNvPr id="22" name="Afbeelding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355" y="2106936"/>
            <a:ext cx="578644"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7246" y="2070025"/>
            <a:ext cx="646509" cy="65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25"/>
          <p:cNvSpPr txBox="1">
            <a:spLocks noChangeArrowheads="1"/>
          </p:cNvSpPr>
          <p:nvPr/>
        </p:nvSpPr>
        <p:spPr bwMode="auto">
          <a:xfrm>
            <a:off x="2035103" y="2992761"/>
            <a:ext cx="1287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Visie</a:t>
            </a:r>
          </a:p>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Objectieven</a:t>
            </a:r>
            <a:endParaRPr kumimoji="0" lang="nl-NL"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endParaRPr>
          </a:p>
        </p:txBody>
      </p:sp>
      <p:sp>
        <p:nvSpPr>
          <p:cNvPr id="26" name="Tekstvak 26"/>
          <p:cNvSpPr txBox="1">
            <a:spLocks noChangeArrowheads="1"/>
          </p:cNvSpPr>
          <p:nvPr/>
        </p:nvSpPr>
        <p:spPr bwMode="auto">
          <a:xfrm>
            <a:off x="3385271" y="3080868"/>
            <a:ext cx="1288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Strategie</a:t>
            </a:r>
            <a:endParaRPr kumimoji="0" lang="nl-NL"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endParaRPr>
          </a:p>
        </p:txBody>
      </p:sp>
      <p:sp>
        <p:nvSpPr>
          <p:cNvPr id="27" name="Tekstvak 27"/>
          <p:cNvSpPr txBox="1">
            <a:spLocks noChangeArrowheads="1"/>
          </p:cNvSpPr>
          <p:nvPr/>
        </p:nvSpPr>
        <p:spPr bwMode="auto">
          <a:xfrm>
            <a:off x="4746155" y="2992761"/>
            <a:ext cx="1288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Concept</a:t>
            </a:r>
          </a:p>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Inhoud</a:t>
            </a:r>
            <a:endParaRPr kumimoji="0" lang="nl-NL"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endParaRPr>
          </a:p>
        </p:txBody>
      </p:sp>
      <p:sp>
        <p:nvSpPr>
          <p:cNvPr id="28" name="Tekstvak 28"/>
          <p:cNvSpPr txBox="1">
            <a:spLocks noChangeArrowheads="1"/>
          </p:cNvSpPr>
          <p:nvPr/>
        </p:nvSpPr>
        <p:spPr bwMode="auto">
          <a:xfrm>
            <a:off x="6097516" y="3084439"/>
            <a:ext cx="12870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Actieplan</a:t>
            </a:r>
            <a:endParaRPr kumimoji="0" lang="nl-NL"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endParaRPr>
          </a:p>
        </p:txBody>
      </p:sp>
      <p:sp>
        <p:nvSpPr>
          <p:cNvPr id="29" name="Tekstvak 29"/>
          <p:cNvSpPr txBox="1">
            <a:spLocks noChangeArrowheads="1"/>
          </p:cNvSpPr>
          <p:nvPr/>
        </p:nvSpPr>
        <p:spPr bwMode="auto">
          <a:xfrm>
            <a:off x="7447684" y="3079677"/>
            <a:ext cx="12870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nl-BE"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rPr>
              <a:t>Opvolging</a:t>
            </a:r>
            <a:endParaRPr kumimoji="0" lang="nl-NL" altLang="nl-BE" sz="1200" b="0" i="0" u="none" strike="noStrike" kern="1200" cap="none" spc="0" normalizeH="0" baseline="0" noProof="0">
              <a:ln>
                <a:noFill/>
              </a:ln>
              <a:solidFill>
                <a:srgbClr val="FFFFFF"/>
              </a:solidFill>
              <a:effectLst/>
              <a:uLnTx/>
              <a:uFillTx/>
              <a:latin typeface="Trebuchet MS"/>
              <a:ea typeface="Calibri Light" panose="020F0302020204030204" pitchFamily="34" charset="0"/>
              <a:cs typeface="Calibri Light" panose="020F0302020204030204" pitchFamily="34" charset="0"/>
            </a:endParaRPr>
          </a:p>
        </p:txBody>
      </p:sp>
      <p:sp>
        <p:nvSpPr>
          <p:cNvPr id="30" name="Pijl: rechts 4"/>
          <p:cNvSpPr/>
          <p:nvPr/>
        </p:nvSpPr>
        <p:spPr>
          <a:xfrm>
            <a:off x="706362" y="3410273"/>
            <a:ext cx="8437637" cy="640556"/>
          </a:xfrm>
          <a:prstGeom prst="rightArrow">
            <a:avLst>
              <a:gd name="adj1" fmla="val 50000"/>
              <a:gd name="adj2" fmla="val 84352"/>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pic>
        <p:nvPicPr>
          <p:cNvPr id="31" name="Afbeelding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3414" y="4076816"/>
            <a:ext cx="1480304" cy="1071447"/>
          </a:xfrm>
          <a:prstGeom prst="rect">
            <a:avLst/>
          </a:prstGeom>
        </p:spPr>
      </p:pic>
    </p:spTree>
    <p:extLst>
      <p:ext uri="{BB962C8B-B14F-4D97-AF65-F5344CB8AC3E}">
        <p14:creationId xmlns:p14="http://schemas.microsoft.com/office/powerpoint/2010/main" val="161684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9874" y="1516327"/>
            <a:ext cx="8074126" cy="2676867"/>
          </a:xfrm>
        </p:spPr>
        <p:txBody>
          <a:bodyPr numCol="1"/>
          <a:lstStyle/>
          <a:p>
            <a:r>
              <a:rPr lang="nl-BE" b="1" dirty="0"/>
              <a:t>Introductie</a:t>
            </a:r>
            <a:r>
              <a:rPr lang="nl-BE" dirty="0"/>
              <a:t>: Kennismaken met de materie</a:t>
            </a:r>
          </a:p>
          <a:p>
            <a:r>
              <a:rPr lang="nl-BE" b="1" dirty="0"/>
              <a:t>Tussentijdse evaluatie van het Vrij CLB Netwerk in verandering: </a:t>
            </a:r>
            <a:r>
              <a:rPr lang="nl-BE" dirty="0"/>
              <a:t>Terugkoppeling</a:t>
            </a:r>
          </a:p>
          <a:p>
            <a:r>
              <a:rPr lang="nl-BE" b="1" dirty="0"/>
              <a:t>Welzijnsbeleid</a:t>
            </a:r>
          </a:p>
          <a:p>
            <a:r>
              <a:rPr lang="nl-BE" b="1" dirty="0"/>
              <a:t>Aan de slag!</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grpSp>
        <p:nvGrpSpPr>
          <p:cNvPr id="9" name="Group 8"/>
          <p:cNvGrpSpPr/>
          <p:nvPr/>
        </p:nvGrpSpPr>
        <p:grpSpPr>
          <a:xfrm>
            <a:off x="512839" y="2445378"/>
            <a:ext cx="8495689" cy="307777"/>
            <a:chOff x="563644" y="3063444"/>
            <a:chExt cx="8495689" cy="307777"/>
          </a:xfrm>
        </p:grpSpPr>
        <p:cxnSp>
          <p:nvCxnSpPr>
            <p:cNvPr id="6" name="Straight Connector 5"/>
            <p:cNvCxnSpPr/>
            <p:nvPr/>
          </p:nvCxnSpPr>
          <p:spPr>
            <a:xfrm flipV="1">
              <a:off x="1214400" y="3217333"/>
              <a:ext cx="7844933" cy="14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3644" y="3063444"/>
              <a:ext cx="6507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Pauze</a:t>
              </a:r>
            </a:p>
          </p:txBody>
        </p:sp>
      </p:grpSp>
    </p:spTree>
    <p:extLst>
      <p:ext uri="{BB962C8B-B14F-4D97-AF65-F5344CB8AC3E}">
        <p14:creationId xmlns:p14="http://schemas.microsoft.com/office/powerpoint/2010/main" val="41366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2" end="2"/>
                                            </p:txEl>
                                          </p:spTgt>
                                        </p:tgtEl>
                                        <p:attrNameLst>
                                          <p:attrName>style.opacity</p:attrName>
                                        </p:attrNameLst>
                                      </p:cBhvr>
                                      <p:to>
                                        <p:strVal val="0.5"/>
                                      </p:to>
                                    </p:set>
                                    <p:animEffect filter="image" prLst="opacity: 0.5">
                                      <p:cBhvr rctx="IE">
                                        <p:cTn id="13" dur="indefinite"/>
                                        <p:tgtEl>
                                          <p:spTgt spid="2">
                                            <p:txEl>
                                              <p:pRg st="2" end="2"/>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A548-D1BD-4AFE-926F-CB7627ADF264}"/>
              </a:ext>
            </a:extLst>
          </p:cNvPr>
          <p:cNvPicPr>
            <a:picLocks noChangeAspect="1"/>
          </p:cNvPicPr>
          <p:nvPr/>
        </p:nvPicPr>
        <p:blipFill rotWithShape="1">
          <a:blip r:embed="rId3"/>
          <a:srcRect l="16495" t="10584" r="19278" b="5659"/>
          <a:stretch/>
        </p:blipFill>
        <p:spPr>
          <a:xfrm>
            <a:off x="1542603" y="772999"/>
            <a:ext cx="5872900" cy="4308049"/>
          </a:xfrm>
          <a:prstGeom prst="rect">
            <a:avLst/>
          </a:prstGeom>
        </p:spPr>
      </p:pic>
      <p:sp>
        <p:nvSpPr>
          <p:cNvPr id="2"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107490" cy="550331"/>
          </a:xfrm>
        </p:spPr>
        <p:txBody>
          <a:bodyPr/>
          <a:lstStyle/>
          <a:p>
            <a:r>
              <a:rPr lang="nl-BE" sz="2100" dirty="0"/>
              <a:t>Meten is weten – </a:t>
            </a:r>
            <a:r>
              <a:rPr lang="nl-BE" sz="2100" dirty="0">
                <a:solidFill>
                  <a:schemeClr val="accent1"/>
                </a:solidFill>
              </a:rPr>
              <a:t>Inzicht in data als sleutel tot actie en beleid</a:t>
            </a:r>
            <a:endParaRPr lang="en-BE" sz="2100" dirty="0">
              <a:solidFill>
                <a:schemeClr val="accent1"/>
              </a:solidFill>
            </a:endParaRPr>
          </a:p>
        </p:txBody>
      </p:sp>
      <p:sp>
        <p:nvSpPr>
          <p:cNvPr id="4" name="Oval 3">
            <a:extLst>
              <a:ext uri="{FF2B5EF4-FFF2-40B4-BE49-F238E27FC236}">
                <a16:creationId xmlns:a16="http://schemas.microsoft.com/office/drawing/2014/main" id="{EDAC995E-0A4C-47AB-8844-76BFE09ECFCF}"/>
              </a:ext>
            </a:extLst>
          </p:cNvPr>
          <p:cNvSpPr/>
          <p:nvPr/>
        </p:nvSpPr>
        <p:spPr>
          <a:xfrm>
            <a:off x="3649342" y="1231490"/>
            <a:ext cx="1858296" cy="1356852"/>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463" y="3704463"/>
            <a:ext cx="1284436" cy="935160"/>
          </a:xfrm>
          <a:prstGeom prst="rect">
            <a:avLst/>
          </a:prstGeom>
        </p:spPr>
      </p:pic>
      <p:sp>
        <p:nvSpPr>
          <p:cNvPr id="7" name="TextBox 6">
            <a:extLst>
              <a:ext uri="{FF2B5EF4-FFF2-40B4-BE49-F238E27FC236}">
                <a16:creationId xmlns:a16="http://schemas.microsoft.com/office/drawing/2014/main" id="{B062F386-77F6-4D94-A419-43B0613C465F}"/>
              </a:ext>
            </a:extLst>
          </p:cNvPr>
          <p:cNvSpPr txBox="1"/>
          <p:nvPr/>
        </p:nvSpPr>
        <p:spPr>
          <a:xfrm>
            <a:off x="3774408" y="1600822"/>
            <a:ext cx="160226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BE" sz="3200" dirty="0">
                <a:solidFill>
                  <a:schemeClr val="accent1"/>
                </a:solidFill>
              </a:rPr>
              <a:t>Sensor</a:t>
            </a:r>
            <a:endParaRPr lang="en-GB" sz="3200" dirty="0">
              <a:solidFill>
                <a:schemeClr val="accent1"/>
              </a:solidFill>
            </a:endParaRPr>
          </a:p>
        </p:txBody>
      </p:sp>
    </p:spTree>
    <p:extLst>
      <p:ext uri="{BB962C8B-B14F-4D97-AF65-F5344CB8AC3E}">
        <p14:creationId xmlns:p14="http://schemas.microsoft.com/office/powerpoint/2010/main" val="39041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A548-D1BD-4AFE-926F-CB7627ADF264}"/>
              </a:ext>
            </a:extLst>
          </p:cNvPr>
          <p:cNvPicPr>
            <a:picLocks noChangeAspect="1"/>
          </p:cNvPicPr>
          <p:nvPr/>
        </p:nvPicPr>
        <p:blipFill rotWithShape="1">
          <a:blip r:embed="rId3"/>
          <a:srcRect l="16495" t="10584" r="19278" b="5659"/>
          <a:stretch/>
        </p:blipFill>
        <p:spPr>
          <a:xfrm>
            <a:off x="1542603" y="772999"/>
            <a:ext cx="5872900" cy="4308049"/>
          </a:xfrm>
          <a:prstGeom prst="rect">
            <a:avLst/>
          </a:prstGeom>
        </p:spPr>
      </p:pic>
      <p:sp>
        <p:nvSpPr>
          <p:cNvPr id="2" name="Title 1">
            <a:extLst>
              <a:ext uri="{FF2B5EF4-FFF2-40B4-BE49-F238E27FC236}">
                <a16:creationId xmlns:a16="http://schemas.microsoft.com/office/drawing/2014/main" id="{C0B0F41B-89D9-4C8B-A602-9E560DA79968}"/>
              </a:ext>
            </a:extLst>
          </p:cNvPr>
          <p:cNvSpPr>
            <a:spLocks noGrp="1"/>
          </p:cNvSpPr>
          <p:nvPr>
            <p:ph type="title"/>
          </p:nvPr>
        </p:nvSpPr>
        <p:spPr>
          <a:xfrm>
            <a:off x="704001" y="395222"/>
            <a:ext cx="8107490" cy="550331"/>
          </a:xfrm>
        </p:spPr>
        <p:txBody>
          <a:bodyPr/>
          <a:lstStyle/>
          <a:p>
            <a:r>
              <a:rPr lang="nl-BE" sz="2100" dirty="0"/>
              <a:t>Meten is weten – </a:t>
            </a:r>
            <a:r>
              <a:rPr lang="nl-BE" sz="2100" dirty="0">
                <a:solidFill>
                  <a:schemeClr val="accent1"/>
                </a:solidFill>
              </a:rPr>
              <a:t>Inzicht in data als sleutel tot actie en beleid</a:t>
            </a:r>
            <a:endParaRPr lang="en-BE" sz="2100" dirty="0">
              <a:solidFill>
                <a:schemeClr val="accent1"/>
              </a:solidFill>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463" y="3704463"/>
            <a:ext cx="1284436" cy="935160"/>
          </a:xfrm>
          <a:prstGeom prst="rect">
            <a:avLst/>
          </a:prstGeom>
        </p:spPr>
      </p:pic>
    </p:spTree>
    <p:extLst>
      <p:ext uri="{BB962C8B-B14F-4D97-AF65-F5344CB8AC3E}">
        <p14:creationId xmlns:p14="http://schemas.microsoft.com/office/powerpoint/2010/main" val="1507996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33DB-7B5D-4C5E-BAC7-72B2CBC0D73A}"/>
              </a:ext>
            </a:extLst>
          </p:cNvPr>
          <p:cNvSpPr>
            <a:spLocks noGrp="1"/>
          </p:cNvSpPr>
          <p:nvPr>
            <p:ph type="title"/>
          </p:nvPr>
        </p:nvSpPr>
        <p:spPr/>
        <p:txBody>
          <a:bodyPr/>
          <a:lstStyle/>
          <a:p>
            <a:r>
              <a:rPr lang="nl-BE" dirty="0"/>
              <a:t>SWOT</a:t>
            </a:r>
            <a:endParaRPr lang="en-GB"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6758"/>
            <a:ext cx="834068" cy="607260"/>
          </a:xfrm>
          <a:prstGeom prst="rect">
            <a:avLst/>
          </a:prstGeom>
        </p:spPr>
      </p:pic>
    </p:spTree>
    <p:extLst>
      <p:ext uri="{BB962C8B-B14F-4D97-AF65-F5344CB8AC3E}">
        <p14:creationId xmlns:p14="http://schemas.microsoft.com/office/powerpoint/2010/main" val="3464811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027" y="3881898"/>
            <a:ext cx="1077349" cy="779787"/>
          </a:xfrm>
          <a:prstGeom prst="rect">
            <a:avLst/>
          </a:prstGeom>
        </p:spPr>
      </p:pic>
      <p:graphicFrame>
        <p:nvGraphicFramePr>
          <p:cNvPr id="5" name="Tabel 4"/>
          <p:cNvGraphicFramePr>
            <a:graphicFrameLocks noGrp="1"/>
          </p:cNvGraphicFramePr>
          <p:nvPr>
            <p:extLst/>
          </p:nvPr>
        </p:nvGraphicFramePr>
        <p:xfrm>
          <a:off x="206477" y="183236"/>
          <a:ext cx="7647039" cy="4786971"/>
        </p:xfrm>
        <a:graphic>
          <a:graphicData uri="http://schemas.openxmlformats.org/drawingml/2006/table">
            <a:tbl>
              <a:tblPr/>
              <a:tblGrid>
                <a:gridCol w="3865040">
                  <a:extLst>
                    <a:ext uri="{9D8B030D-6E8A-4147-A177-3AD203B41FA5}">
                      <a16:colId xmlns:a16="http://schemas.microsoft.com/office/drawing/2014/main" val="1020205125"/>
                    </a:ext>
                  </a:extLst>
                </a:gridCol>
                <a:gridCol w="3781999">
                  <a:extLst>
                    <a:ext uri="{9D8B030D-6E8A-4147-A177-3AD203B41FA5}">
                      <a16:colId xmlns:a16="http://schemas.microsoft.com/office/drawing/2014/main" val="1729779997"/>
                    </a:ext>
                  </a:extLst>
                </a:gridCol>
              </a:tblGrid>
              <a:tr h="295064">
                <a:tc>
                  <a:txBody>
                    <a:bodyPr/>
                    <a:lstStyle/>
                    <a:p>
                      <a:pPr algn="l" fontAlgn="b"/>
                      <a:r>
                        <a:rPr lang="en-US" sz="1400" b="1" i="0" u="none" strike="noStrike" dirty="0" err="1">
                          <a:solidFill>
                            <a:srgbClr val="000000"/>
                          </a:solidFill>
                          <a:effectLst/>
                          <a:latin typeface="Calibri" panose="020F0502020204030204" pitchFamily="34" charset="0"/>
                        </a:rPr>
                        <a:t>Sterktes</a:t>
                      </a:r>
                      <a:endParaRPr lang="en-US" sz="1400" b="1"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err="1">
                          <a:solidFill>
                            <a:srgbClr val="000000"/>
                          </a:solidFill>
                          <a:effectLst/>
                          <a:latin typeface="Calibri" panose="020F0502020204030204" pitchFamily="34" charset="0"/>
                        </a:rPr>
                        <a:t>Zwaktes</a:t>
                      </a:r>
                      <a:endParaRPr lang="en-US" sz="1400" b="1"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527329"/>
                  </a:ext>
                </a:extLst>
              </a:tr>
              <a:tr h="472100">
                <a:tc>
                  <a:txBody>
                    <a:bodyPr/>
                    <a:lstStyle/>
                    <a:p>
                      <a:pPr algn="l" fontAlgn="b"/>
                      <a:r>
                        <a:rPr lang="nl-BE" sz="1200" b="0" i="0" u="none" strike="noStrike" dirty="0">
                          <a:solidFill>
                            <a:srgbClr val="000000"/>
                          </a:solidFill>
                          <a:effectLst/>
                          <a:latin typeface="Calibri" panose="020F0502020204030204" pitchFamily="34" charset="0"/>
                        </a:rPr>
                        <a:t>ervaring, capaciteiten en expertise van de medewerkers</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dirty="0">
                          <a:solidFill>
                            <a:srgbClr val="000000"/>
                          </a:solidFill>
                          <a:effectLst/>
                          <a:latin typeface="Calibri" panose="020F0502020204030204" pitchFamily="34" charset="0"/>
                        </a:rPr>
                        <a:t>afstand tussen lokaal en koepel / bestuur en medewerkers met daardoor een portie van wantrouwen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550331"/>
                  </a:ext>
                </a:extLst>
              </a:tr>
              <a:tr h="472100">
                <a:tc>
                  <a:txBody>
                    <a:bodyPr/>
                    <a:lstStyle/>
                    <a:p>
                      <a:pPr algn="l" fontAlgn="b"/>
                      <a:r>
                        <a:rPr lang="nl-BE" sz="1200" b="0" i="0" u="none" strike="noStrike" dirty="0">
                          <a:solidFill>
                            <a:srgbClr val="000000"/>
                          </a:solidFill>
                          <a:effectLst/>
                          <a:latin typeface="Calibri" panose="020F0502020204030204" pitchFamily="34" charset="0"/>
                        </a:rPr>
                        <a:t>gemeenschappelijk doel / we delen een zinvolle job: "leerling kunnen helpen </a:t>
                      </a:r>
                      <a:r>
                        <a:rPr lang="nl-BE" sz="1200" b="0" i="0" u="none" strike="noStrike" dirty="0" err="1">
                          <a:solidFill>
                            <a:srgbClr val="000000"/>
                          </a:solidFill>
                          <a:effectLst/>
                          <a:latin typeface="Calibri" panose="020F0502020204030204" pitchFamily="34" charset="0"/>
                        </a:rPr>
                        <a:t>dmv</a:t>
                      </a:r>
                      <a:r>
                        <a:rPr lang="nl-BE" sz="1200" b="0" i="0" u="none" strike="noStrike" dirty="0">
                          <a:solidFill>
                            <a:srgbClr val="000000"/>
                          </a:solidFill>
                          <a:effectLst/>
                          <a:latin typeface="Calibri" panose="020F0502020204030204" pitchFamily="34" charset="0"/>
                        </a:rPr>
                        <a:t> een kwalitatief traject"</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dirty="0">
                          <a:solidFill>
                            <a:srgbClr val="000000"/>
                          </a:solidFill>
                          <a:effectLst/>
                          <a:latin typeface="Calibri" panose="020F0502020204030204" pitchFamily="34" charset="0"/>
                        </a:rPr>
                        <a:t>emotionele belasting van de medewerkers</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20866"/>
                  </a:ext>
                </a:extLst>
              </a:tr>
              <a:tr h="236050">
                <a:tc>
                  <a:txBody>
                    <a:bodyPr/>
                    <a:lstStyle/>
                    <a:p>
                      <a:pPr algn="l" fontAlgn="b"/>
                      <a:r>
                        <a:rPr lang="nl-BE" sz="1200" b="0" i="0" u="none" strike="noStrike" dirty="0">
                          <a:solidFill>
                            <a:srgbClr val="000000"/>
                          </a:solidFill>
                          <a:effectLst/>
                          <a:latin typeface="Calibri" panose="020F0502020204030204" pitchFamily="34" charset="0"/>
                        </a:rPr>
                        <a:t>plezier in het werk en engagement van medewerkers</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dirty="0">
                          <a:solidFill>
                            <a:srgbClr val="000000"/>
                          </a:solidFill>
                          <a:effectLst/>
                          <a:latin typeface="Calibri" panose="020F0502020204030204" pitchFamily="34" charset="0"/>
                        </a:rPr>
                        <a:t>beperkte fierheid t.o.v.</a:t>
                      </a:r>
                      <a:r>
                        <a:rPr lang="nl-BE" sz="1200" b="0" i="0" u="none" strike="noStrike" baseline="0" dirty="0">
                          <a:solidFill>
                            <a:srgbClr val="000000"/>
                          </a:solidFill>
                          <a:effectLst/>
                          <a:latin typeface="Calibri" panose="020F0502020204030204" pitchFamily="34" charset="0"/>
                        </a:rPr>
                        <a:t> CLB werk</a:t>
                      </a:r>
                      <a:endParaRPr lang="nl-BE" sz="1200" b="0"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46588"/>
                  </a:ext>
                </a:extLst>
              </a:tr>
              <a:tr h="236050">
                <a:tc>
                  <a:txBody>
                    <a:bodyPr/>
                    <a:lstStyle/>
                    <a:p>
                      <a:pPr algn="l" fontAlgn="b"/>
                      <a:r>
                        <a:rPr lang="nl-BE" sz="1200" b="0" i="0" u="none" strike="noStrike" dirty="0">
                          <a:solidFill>
                            <a:srgbClr val="000000"/>
                          </a:solidFill>
                          <a:effectLst/>
                          <a:latin typeface="Calibri" panose="020F0502020204030204" pitchFamily="34" charset="0"/>
                        </a:rPr>
                        <a:t>WL balans : gezin  / vakantie en vrije tijd  </a:t>
                      </a:r>
                      <a:r>
                        <a:rPr lang="nl-BE" sz="1200" b="0" i="0" u="none" strike="noStrike" dirty="0" err="1">
                          <a:solidFill>
                            <a:srgbClr val="000000"/>
                          </a:solidFill>
                          <a:effectLst/>
                          <a:latin typeface="Calibri" panose="020F0502020204030204" pitchFamily="34" charset="0"/>
                        </a:rPr>
                        <a:t>vs</a:t>
                      </a:r>
                      <a:r>
                        <a:rPr lang="nl-BE" sz="1200" b="0" i="0" u="none" strike="noStrike" dirty="0">
                          <a:solidFill>
                            <a:srgbClr val="000000"/>
                          </a:solidFill>
                          <a:effectLst/>
                          <a:latin typeface="Calibri" panose="020F0502020204030204" pitchFamily="34" charset="0"/>
                        </a:rPr>
                        <a:t> werktijden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err="1">
                          <a:solidFill>
                            <a:srgbClr val="000000"/>
                          </a:solidFill>
                          <a:effectLst/>
                          <a:latin typeface="Calibri" panose="020F0502020204030204" pitchFamily="34" charset="0"/>
                        </a:rPr>
                        <a:t>herstelnood</a:t>
                      </a:r>
                      <a:r>
                        <a:rPr lang="en-US" sz="1200" b="0" i="0" u="none" strike="noStrike" dirty="0">
                          <a:solidFill>
                            <a:srgbClr val="000000"/>
                          </a:solidFill>
                          <a:effectLst/>
                          <a:latin typeface="Calibri" panose="020F0502020204030204" pitchFamily="34" charset="0"/>
                        </a:rPr>
                        <a:t> van </a:t>
                      </a:r>
                      <a:r>
                        <a:rPr lang="en-US" sz="1200" b="0" i="0" u="none" strike="noStrike" dirty="0" err="1">
                          <a:solidFill>
                            <a:srgbClr val="000000"/>
                          </a:solidFill>
                          <a:effectLst/>
                          <a:latin typeface="Calibri" panose="020F0502020204030204" pitchFamily="34" charset="0"/>
                        </a:rPr>
                        <a:t>medewerkers</a:t>
                      </a:r>
                      <a:endParaRPr lang="en-US" sz="1200" b="0"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137606"/>
                  </a:ext>
                </a:extLst>
              </a:tr>
              <a:tr h="236050">
                <a:tc>
                  <a:txBody>
                    <a:bodyPr/>
                    <a:lstStyle/>
                    <a:p>
                      <a:pPr algn="l" fontAlgn="b"/>
                      <a:r>
                        <a:rPr lang="en-US" sz="1200" b="0" i="0" u="none" strike="noStrike" dirty="0" err="1">
                          <a:solidFill>
                            <a:srgbClr val="000000"/>
                          </a:solidFill>
                          <a:effectLst/>
                          <a:latin typeface="Calibri" panose="020F0502020204030204" pitchFamily="34" charset="0"/>
                        </a:rPr>
                        <a:t>overkoepelend</a:t>
                      </a:r>
                      <a:r>
                        <a:rPr lang="en-US" sz="1200" b="0" i="0" u="none" strike="noStrike" dirty="0">
                          <a:solidFill>
                            <a:srgbClr val="000000"/>
                          </a:solidFill>
                          <a:effectLst/>
                          <a:latin typeface="Calibri" panose="020F0502020204030204" pitchFamily="34" charset="0"/>
                        </a:rPr>
                        <a:t> CBPW</a:t>
                      </a:r>
                    </a:p>
                  </a:txBody>
                  <a:tcPr marL="5704" marR="5704" marT="57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704" marR="5704" marT="5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001204"/>
                  </a:ext>
                </a:extLst>
              </a:tr>
              <a:tr h="472100">
                <a:tc>
                  <a:txBody>
                    <a:bodyPr/>
                    <a:lstStyle/>
                    <a:p>
                      <a:pPr algn="l" fontAlgn="b"/>
                      <a:r>
                        <a:rPr lang="nl-BE" sz="1200" b="0" i="0" u="none" strike="noStrike" dirty="0">
                          <a:solidFill>
                            <a:srgbClr val="000000"/>
                          </a:solidFill>
                          <a:effectLst/>
                          <a:latin typeface="Calibri" panose="020F0502020204030204" pitchFamily="34" charset="0"/>
                        </a:rPr>
                        <a:t>er is aandacht voor welzijn, menselijke aspecten incl. de betrokkenheid van de medewerkers</a:t>
                      </a:r>
                    </a:p>
                  </a:txBody>
                  <a:tcPr marL="5704" marR="5704" marT="57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704" marR="5704" marT="5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212074"/>
                  </a:ext>
                </a:extLst>
              </a:tr>
              <a:tr h="245885">
                <a:tc>
                  <a:txBody>
                    <a:bodyPr/>
                    <a:lstStyle/>
                    <a:p>
                      <a:pPr algn="l" fontAlgn="b"/>
                      <a:r>
                        <a:rPr lang="en-US" sz="800" b="0" i="0" u="none" strike="noStrike" dirty="0">
                          <a:solidFill>
                            <a:srgbClr val="000000"/>
                          </a:solidFill>
                          <a:effectLst/>
                          <a:latin typeface="Calibri" panose="020F0502020204030204" pitchFamily="34" charset="0"/>
                        </a:rPr>
                        <a:t> </a:t>
                      </a:r>
                    </a:p>
                  </a:txBody>
                  <a:tcPr marL="5704" marR="5704" marT="5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5704" marR="5704" marT="5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835827408"/>
                  </a:ext>
                </a:extLst>
              </a:tr>
              <a:tr h="295064">
                <a:tc>
                  <a:txBody>
                    <a:bodyPr/>
                    <a:lstStyle/>
                    <a:p>
                      <a:pPr algn="l" fontAlgn="b"/>
                      <a:r>
                        <a:rPr lang="en-US" sz="1400" b="1" i="0" u="none" strike="noStrike" dirty="0" err="1">
                          <a:solidFill>
                            <a:srgbClr val="000000"/>
                          </a:solidFill>
                          <a:effectLst/>
                          <a:latin typeface="Calibri" panose="020F0502020204030204" pitchFamily="34" charset="0"/>
                        </a:rPr>
                        <a:t>Opportuniteiten</a:t>
                      </a:r>
                      <a:endParaRPr lang="en-US" sz="1400" b="1"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err="1">
                          <a:solidFill>
                            <a:srgbClr val="000000"/>
                          </a:solidFill>
                          <a:effectLst/>
                          <a:latin typeface="Calibri" panose="020F0502020204030204" pitchFamily="34" charset="0"/>
                        </a:rPr>
                        <a:t>Bedreigingen</a:t>
                      </a:r>
                      <a:endParaRPr lang="en-US" sz="1400" b="1"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781244"/>
                  </a:ext>
                </a:extLst>
              </a:tr>
              <a:tr h="441154">
                <a:tc>
                  <a:txBody>
                    <a:bodyPr/>
                    <a:lstStyle/>
                    <a:p>
                      <a:pPr algn="l" fontAlgn="b"/>
                      <a:r>
                        <a:rPr lang="en-US" sz="1200" b="0" i="0" u="none" strike="noStrike" dirty="0" err="1">
                          <a:solidFill>
                            <a:srgbClr val="000000"/>
                          </a:solidFill>
                          <a:effectLst/>
                          <a:latin typeface="Calibri" panose="020F0502020204030204" pitchFamily="34" charset="0"/>
                        </a:rPr>
                        <a:t>nieuwe</a:t>
                      </a:r>
                      <a:r>
                        <a:rPr lang="en-US" sz="1200" b="0" i="0" u="none" strike="noStrike" dirty="0">
                          <a:solidFill>
                            <a:srgbClr val="000000"/>
                          </a:solidFill>
                          <a:effectLst/>
                          <a:latin typeface="Calibri" panose="020F0502020204030204" pitchFamily="34" charset="0"/>
                        </a:rPr>
                        <a:t> IPA</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a:solidFill>
                            <a:srgbClr val="000000"/>
                          </a:solidFill>
                          <a:effectLst/>
                          <a:latin typeface="Calibri" panose="020F0502020204030204" pitchFamily="34" charset="0"/>
                        </a:rPr>
                        <a:t>hoog werktempo : 66,3% geeft aan een belastend werktempo te ervaren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6307009"/>
                  </a:ext>
                </a:extLst>
              </a:tr>
              <a:tr h="236050">
                <a:tc>
                  <a:txBody>
                    <a:bodyPr/>
                    <a:lstStyle/>
                    <a:p>
                      <a:pPr algn="l" fontAlgn="b"/>
                      <a:r>
                        <a:rPr lang="en-US" sz="1200" b="0" i="0" u="none" strike="noStrike">
                          <a:solidFill>
                            <a:srgbClr val="000000"/>
                          </a:solidFill>
                          <a:effectLst/>
                          <a:latin typeface="Calibri" panose="020F0502020204030204" pitchFamily="34" charset="0"/>
                        </a:rPr>
                        <a:t>verhogen van kwaliteit CPBW </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werkonzekerheid voor tijdelijk personeelleden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299609"/>
                  </a:ext>
                </a:extLst>
              </a:tr>
              <a:tr h="441154">
                <a:tc>
                  <a:txBody>
                    <a:bodyPr/>
                    <a:lstStyle/>
                    <a:p>
                      <a:pPr algn="l" fontAlgn="b"/>
                      <a:r>
                        <a:rPr lang="nl-BE" sz="1200" b="0" i="0" u="none" strike="noStrike">
                          <a:solidFill>
                            <a:srgbClr val="000000"/>
                          </a:solidFill>
                          <a:effectLst/>
                          <a:latin typeface="Calibri" panose="020F0502020204030204" pitchFamily="34" charset="0"/>
                        </a:rPr>
                        <a:t>IAO projecten (FS) die de kwaliteit van de arbeid positief impacteren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a:solidFill>
                            <a:srgbClr val="000000"/>
                          </a:solidFill>
                          <a:effectLst/>
                          <a:latin typeface="Calibri" panose="020F0502020204030204" pitchFamily="34" charset="0"/>
                        </a:rPr>
                        <a:t>overcommunicatie</a:t>
                      </a:r>
                      <a:r>
                        <a:rPr lang="nl-BE" sz="1200" b="0" i="0" u="none" strike="noStrike" dirty="0">
                          <a:solidFill>
                            <a:srgbClr val="000000"/>
                          </a:solidFill>
                          <a:effectLst/>
                          <a:latin typeface="Calibri" panose="020F0502020204030204" pitchFamily="34" charset="0"/>
                        </a:rPr>
                        <a:t> door mix van kanalen en beschikbaarheid</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958637"/>
                  </a:ext>
                </a:extLst>
              </a:tr>
              <a:tr h="236050">
                <a:tc>
                  <a:txBody>
                    <a:bodyPr/>
                    <a:lstStyle/>
                    <a:p>
                      <a:pPr algn="l" fontAlgn="b"/>
                      <a:r>
                        <a:rPr lang="en-US" sz="1200" b="0" i="0" u="none" strike="noStrike">
                          <a:solidFill>
                            <a:srgbClr val="000000"/>
                          </a:solidFill>
                          <a:effectLst/>
                          <a:latin typeface="Calibri" panose="020F0502020204030204" pitchFamily="34" charset="0"/>
                        </a:rPr>
                        <a:t>leiderschapstraject</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err="1">
                          <a:solidFill>
                            <a:srgbClr val="000000"/>
                          </a:solidFill>
                          <a:effectLst/>
                          <a:latin typeface="Calibri" panose="020F0502020204030204" pitchFamily="34" charset="0"/>
                        </a:rPr>
                        <a:t>Wijzigende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regelgeving</a:t>
                      </a:r>
                      <a:endParaRPr lang="en-US" sz="1200" b="0"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727957"/>
                  </a:ext>
                </a:extLst>
              </a:tr>
              <a:tr h="236050">
                <a:tc>
                  <a:txBody>
                    <a:bodyPr/>
                    <a:lstStyle/>
                    <a:p>
                      <a:pPr algn="l" fontAlgn="b"/>
                      <a:r>
                        <a:rPr lang="nl-BE" sz="1200" b="0" i="0" u="none" strike="noStrike" dirty="0">
                          <a:solidFill>
                            <a:srgbClr val="000000"/>
                          </a:solidFill>
                          <a:effectLst/>
                          <a:latin typeface="Calibri" panose="020F0502020204030204" pitchFamily="34" charset="0"/>
                        </a:rPr>
                        <a:t>werkgroep Sensor om welzijn meer op de kaart te zetten</a:t>
                      </a: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VOCA </a:t>
                      </a:r>
                      <a:r>
                        <a:rPr lang="en-US" sz="1200" b="0" i="0" u="none" strike="noStrike" dirty="0" err="1">
                          <a:solidFill>
                            <a:srgbClr val="000000"/>
                          </a:solidFill>
                          <a:effectLst/>
                          <a:latin typeface="Calibri" panose="020F0502020204030204" pitchFamily="34" charset="0"/>
                        </a:rPr>
                        <a:t>versterkt</a:t>
                      </a:r>
                      <a:endParaRPr lang="en-US" sz="1200" b="0" i="0" u="none" strike="noStrike" dirty="0">
                        <a:solidFill>
                          <a:srgbClr val="000000"/>
                        </a:solidFill>
                        <a:effectLst/>
                        <a:latin typeface="Calibri" panose="020F0502020204030204" pitchFamily="34" charset="0"/>
                      </a:endParaRPr>
                    </a:p>
                  </a:txBody>
                  <a:tcPr marL="5704" marR="5704" marT="57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46398"/>
                  </a:ext>
                </a:extLst>
              </a:tr>
              <a:tr h="236050">
                <a:tc>
                  <a:txBody>
                    <a:bodyPr/>
                    <a:lstStyle/>
                    <a:p>
                      <a:pPr algn="l" fontAlgn="b"/>
                      <a:r>
                        <a:rPr lang="en-US" sz="800" b="0" i="0" u="none" strike="noStrike">
                          <a:solidFill>
                            <a:srgbClr val="000000"/>
                          </a:solidFill>
                          <a:effectLst/>
                          <a:latin typeface="Calibri" panose="020F0502020204030204" pitchFamily="34" charset="0"/>
                        </a:rPr>
                        <a:t> </a:t>
                      </a:r>
                    </a:p>
                  </a:txBody>
                  <a:tcPr marL="5704" marR="5704" marT="5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burn-outs </a:t>
                      </a:r>
                      <a:r>
                        <a:rPr lang="en-US" sz="1200" b="0" i="0" u="none" strike="noStrike" dirty="0" err="1">
                          <a:solidFill>
                            <a:srgbClr val="000000"/>
                          </a:solidFill>
                          <a:effectLst/>
                          <a:latin typeface="Calibri" panose="020F0502020204030204" pitchFamily="34" charset="0"/>
                        </a:rPr>
                        <a:t>en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andere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psychosociale</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effecten</a:t>
                      </a:r>
                      <a:endParaRPr lang="en-US" sz="1200" b="0" i="0" u="none" strike="noStrike" dirty="0">
                        <a:solidFill>
                          <a:srgbClr val="000000"/>
                        </a:solidFill>
                        <a:effectLst/>
                        <a:latin typeface="Calibri" panose="020F0502020204030204" pitchFamily="34" charset="0"/>
                      </a:endParaRPr>
                    </a:p>
                  </a:txBody>
                  <a:tcPr marL="5704" marR="5704" marT="57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430217"/>
                  </a:ext>
                </a:extLst>
              </a:tr>
            </a:tbl>
          </a:graphicData>
        </a:graphic>
      </p:graphicFrame>
    </p:spTree>
    <p:extLst>
      <p:ext uri="{BB962C8B-B14F-4D97-AF65-F5344CB8AC3E}">
        <p14:creationId xmlns:p14="http://schemas.microsoft.com/office/powerpoint/2010/main" val="2889027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434B7-7677-4F05-B8B6-9D1B8747B284}"/>
              </a:ext>
            </a:extLst>
          </p:cNvPr>
          <p:cNvPicPr>
            <a:picLocks noChangeAspect="1"/>
          </p:cNvPicPr>
          <p:nvPr/>
        </p:nvPicPr>
        <p:blipFill>
          <a:blip r:embed="rId2"/>
          <a:stretch>
            <a:fillRect/>
          </a:stretch>
        </p:blipFill>
        <p:spPr>
          <a:xfrm>
            <a:off x="-246569" y="0"/>
            <a:ext cx="9637142" cy="5148263"/>
          </a:xfrm>
          <a:prstGeom prst="rect">
            <a:avLst/>
          </a:prstGeom>
        </p:spPr>
      </p:pic>
    </p:spTree>
    <p:extLst>
      <p:ext uri="{BB962C8B-B14F-4D97-AF65-F5344CB8AC3E}">
        <p14:creationId xmlns:p14="http://schemas.microsoft.com/office/powerpoint/2010/main" val="2977235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4208-49F3-47FA-83ED-28AD5988C312}"/>
              </a:ext>
            </a:extLst>
          </p:cNvPr>
          <p:cNvSpPr>
            <a:spLocks noGrp="1"/>
          </p:cNvSpPr>
          <p:nvPr>
            <p:ph type="title"/>
          </p:nvPr>
        </p:nvSpPr>
        <p:spPr/>
        <p:txBody>
          <a:bodyPr/>
          <a:lstStyle/>
          <a:p>
            <a:r>
              <a:rPr lang="nl-BE" dirty="0"/>
              <a:t>Missie</a:t>
            </a:r>
            <a:endParaRPr lang="en-GB" dirty="0"/>
          </a:p>
        </p:txBody>
      </p:sp>
      <p:sp>
        <p:nvSpPr>
          <p:cNvPr id="3" name="Text Placeholder 2">
            <a:extLst>
              <a:ext uri="{FF2B5EF4-FFF2-40B4-BE49-F238E27FC236}">
                <a16:creationId xmlns:a16="http://schemas.microsoft.com/office/drawing/2014/main" id="{4005AD2D-34AC-4EE2-B6C5-D58C05565D7C}"/>
              </a:ext>
            </a:extLst>
          </p:cNvPr>
          <p:cNvSpPr>
            <a:spLocks noGrp="1"/>
          </p:cNvSpPr>
          <p:nvPr>
            <p:ph type="body" sz="quarter" idx="10"/>
          </p:nvPr>
        </p:nvSpPr>
        <p:spPr>
          <a:xfrm>
            <a:off x="2406463" y="1567468"/>
            <a:ext cx="5427930" cy="2252865"/>
          </a:xfrm>
        </p:spPr>
        <p:txBody>
          <a:bodyPr/>
          <a:lstStyle/>
          <a:p>
            <a:pPr marL="0" indent="0">
              <a:buNone/>
            </a:pPr>
            <a:r>
              <a:rPr lang="en-GB" sz="2800" b="1" dirty="0" err="1"/>
              <a:t>Dat</a:t>
            </a:r>
            <a:r>
              <a:rPr lang="en-GB" sz="2800" b="1" dirty="0"/>
              <a:t> je </a:t>
            </a:r>
            <a:r>
              <a:rPr lang="en-GB" sz="2800" b="1" dirty="0" err="1"/>
              <a:t>fier</a:t>
            </a:r>
            <a:r>
              <a:rPr lang="en-GB" sz="2800" b="1" dirty="0"/>
              <a:t> mag </a:t>
            </a:r>
            <a:r>
              <a:rPr lang="en-GB" sz="2800" b="1" dirty="0" err="1"/>
              <a:t>zijn</a:t>
            </a:r>
            <a:r>
              <a:rPr lang="en-GB" sz="2800" b="1" dirty="0"/>
              <a:t> </a:t>
            </a:r>
          </a:p>
          <a:p>
            <a:pPr marL="0" indent="0">
              <a:buNone/>
            </a:pPr>
            <a:r>
              <a:rPr lang="en-GB" sz="2800" b="1" dirty="0"/>
              <a:t>op de </a:t>
            </a:r>
            <a:r>
              <a:rPr lang="en-GB" sz="2800" b="1" dirty="0" err="1"/>
              <a:t>persoon</a:t>
            </a:r>
            <a:r>
              <a:rPr lang="en-GB" sz="2800" b="1" dirty="0"/>
              <a:t> die je bent, </a:t>
            </a:r>
          </a:p>
          <a:p>
            <a:pPr marL="0" indent="0">
              <a:buNone/>
            </a:pPr>
            <a:r>
              <a:rPr lang="en-GB" sz="2800" b="1" dirty="0"/>
              <a:t>het </a:t>
            </a:r>
            <a:r>
              <a:rPr lang="en-GB" sz="2800" b="1" dirty="0" err="1"/>
              <a:t>werk</a:t>
            </a:r>
            <a:r>
              <a:rPr lang="en-GB" sz="2800" b="1" dirty="0"/>
              <a:t> </a:t>
            </a:r>
            <a:r>
              <a:rPr lang="en-GB" sz="2800" b="1" dirty="0" err="1"/>
              <a:t>dat</a:t>
            </a:r>
            <a:r>
              <a:rPr lang="en-GB" sz="2800" b="1" dirty="0"/>
              <a:t> je </a:t>
            </a:r>
            <a:r>
              <a:rPr lang="en-GB" sz="2800" b="1" dirty="0" err="1"/>
              <a:t>doet</a:t>
            </a:r>
            <a:r>
              <a:rPr lang="en-GB" sz="2800" b="1" dirty="0"/>
              <a:t> </a:t>
            </a:r>
          </a:p>
          <a:p>
            <a:pPr marL="0" indent="0">
              <a:buNone/>
            </a:pPr>
            <a:r>
              <a:rPr lang="en-GB" sz="2800" b="1" dirty="0" err="1"/>
              <a:t>en</a:t>
            </a:r>
            <a:r>
              <a:rPr lang="en-GB" sz="2800" b="1" dirty="0"/>
              <a:t> het </a:t>
            </a:r>
            <a:r>
              <a:rPr lang="en-GB" sz="2800" b="1" dirty="0" err="1"/>
              <a:t>verschil</a:t>
            </a:r>
            <a:r>
              <a:rPr lang="en-GB" sz="2800" b="1" dirty="0"/>
              <a:t> </a:t>
            </a:r>
            <a:r>
              <a:rPr lang="en-GB" sz="2800" b="1" dirty="0" err="1"/>
              <a:t>dat</a:t>
            </a:r>
            <a:r>
              <a:rPr lang="en-GB" sz="2800" b="1" dirty="0"/>
              <a:t> je </a:t>
            </a:r>
            <a:r>
              <a:rPr lang="en-GB" sz="2800" b="1" dirty="0" err="1"/>
              <a:t>maakt</a:t>
            </a:r>
            <a:r>
              <a:rPr lang="en-GB" sz="2800" b="1" dirty="0"/>
              <a:t>.</a:t>
            </a:r>
          </a:p>
          <a:p>
            <a:endParaRPr lang="en-GB"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350" y="3659849"/>
            <a:ext cx="1283489" cy="934470"/>
          </a:xfrm>
          <a:prstGeom prst="rect">
            <a:avLst/>
          </a:prstGeom>
        </p:spPr>
      </p:pic>
    </p:spTree>
    <p:extLst>
      <p:ext uri="{BB962C8B-B14F-4D97-AF65-F5344CB8AC3E}">
        <p14:creationId xmlns:p14="http://schemas.microsoft.com/office/powerpoint/2010/main" val="32725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Visie</a:t>
            </a:r>
            <a:endParaRPr lang="en-US" dirty="0"/>
          </a:p>
        </p:txBody>
      </p:sp>
      <p:sp>
        <p:nvSpPr>
          <p:cNvPr id="3" name="Tijdelijke aanduiding voor tekst 2"/>
          <p:cNvSpPr>
            <a:spLocks noGrp="1"/>
          </p:cNvSpPr>
          <p:nvPr>
            <p:ph type="body" sz="quarter" idx="10"/>
          </p:nvPr>
        </p:nvSpPr>
        <p:spPr>
          <a:xfrm>
            <a:off x="1205345" y="1445343"/>
            <a:ext cx="6742800" cy="2816941"/>
          </a:xfrm>
        </p:spPr>
        <p:txBody>
          <a:bodyPr/>
          <a:lstStyle/>
          <a:p>
            <a:r>
              <a:rPr lang="nl-BE" sz="1800" dirty="0"/>
              <a:t>Vrij CLB Netwerk, de directeurs en de medewerkers vinden het welzijn van </a:t>
            </a:r>
            <a:r>
              <a:rPr lang="nl-BE" sz="1800" b="1" dirty="0">
                <a:effectLst>
                  <a:outerShdw blurRad="38100" dist="38100" dir="2700000" algn="tl">
                    <a:srgbClr val="000000">
                      <a:alpha val="43137"/>
                    </a:srgbClr>
                  </a:outerShdw>
                </a:effectLst>
              </a:rPr>
              <a:t>ALLE</a:t>
            </a:r>
            <a:r>
              <a:rPr lang="nl-BE" sz="1800" dirty="0"/>
              <a:t> medewerkers belangrijk</a:t>
            </a:r>
          </a:p>
          <a:p>
            <a:r>
              <a:rPr lang="nl-BE" sz="1800" b="1" dirty="0">
                <a:effectLst>
                  <a:outerShdw blurRad="38100" dist="38100" dir="2700000" algn="tl">
                    <a:srgbClr val="000000">
                      <a:alpha val="43137"/>
                    </a:srgbClr>
                  </a:outerShdw>
                </a:effectLst>
              </a:rPr>
              <a:t>Alle medewerkers </a:t>
            </a:r>
            <a:r>
              <a:rPr lang="nl-BE" sz="1800" dirty="0"/>
              <a:t>worden betrokken in het welzijnsbeleid van het centrum</a:t>
            </a:r>
          </a:p>
          <a:p>
            <a:r>
              <a:rPr lang="nl-BE" sz="1800" dirty="0"/>
              <a:t>Het is iedereen zijn </a:t>
            </a:r>
            <a:r>
              <a:rPr lang="nl-BE" sz="1800" b="1" dirty="0">
                <a:effectLst>
                  <a:outerShdw blurRad="38100" dist="38100" dir="2700000" algn="tl">
                    <a:srgbClr val="000000">
                      <a:alpha val="43137"/>
                    </a:srgbClr>
                  </a:outerShdw>
                </a:effectLst>
              </a:rPr>
              <a:t>verantwoordelijkheid</a:t>
            </a:r>
            <a:r>
              <a:rPr lang="nl-BE" sz="1800" dirty="0"/>
              <a:t> om voor zichzelf en voor elkaar te zorgen</a:t>
            </a:r>
          </a:p>
          <a:p>
            <a:r>
              <a:rPr lang="nl-BE" sz="1800" dirty="0"/>
              <a:t>Er is een </a:t>
            </a:r>
            <a:r>
              <a:rPr lang="nl-BE" sz="1800" b="1" dirty="0">
                <a:effectLst>
                  <a:outerShdw blurRad="38100" dist="38100" dir="2700000" algn="tl">
                    <a:srgbClr val="000000">
                      <a:alpha val="43137"/>
                    </a:srgbClr>
                  </a:outerShdw>
                </a:effectLst>
              </a:rPr>
              <a:t>nultolerantie</a:t>
            </a:r>
            <a:r>
              <a:rPr lang="nl-BE" sz="1800" dirty="0"/>
              <a:t> voor pesten op het werk en ongewenst seksueel gedrag </a:t>
            </a:r>
            <a:endParaRPr lang="en-US" sz="180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410" y="3691074"/>
            <a:ext cx="1292185" cy="940801"/>
          </a:xfrm>
          <a:prstGeom prst="rect">
            <a:avLst/>
          </a:prstGeom>
        </p:spPr>
      </p:pic>
    </p:spTree>
    <p:extLst>
      <p:ext uri="{BB962C8B-B14F-4D97-AF65-F5344CB8AC3E}">
        <p14:creationId xmlns:p14="http://schemas.microsoft.com/office/powerpoint/2010/main" val="41765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4208-49F3-47FA-83ED-28AD5988C312}"/>
              </a:ext>
            </a:extLst>
          </p:cNvPr>
          <p:cNvSpPr>
            <a:spLocks noGrp="1"/>
          </p:cNvSpPr>
          <p:nvPr>
            <p:ph type="title" idx="4294967295"/>
          </p:nvPr>
        </p:nvSpPr>
        <p:spPr>
          <a:xfrm>
            <a:off x="1200150" y="190278"/>
            <a:ext cx="6743700" cy="550862"/>
          </a:xfrm>
        </p:spPr>
        <p:txBody>
          <a:bodyPr/>
          <a:lstStyle/>
          <a:p>
            <a:r>
              <a:rPr lang="nl-BE" dirty="0">
                <a:solidFill>
                  <a:schemeClr val="tx1">
                    <a:lumMod val="75000"/>
                  </a:schemeClr>
                </a:solidFill>
              </a:rPr>
              <a:t>Strategie</a:t>
            </a:r>
            <a:endParaRPr lang="en-GB" dirty="0">
              <a:solidFill>
                <a:schemeClr val="tx1">
                  <a:lumMod val="75000"/>
                </a:schemeClr>
              </a:solidFill>
            </a:endParaRPr>
          </a:p>
        </p:txBody>
      </p:sp>
      <p:graphicFrame>
        <p:nvGraphicFramePr>
          <p:cNvPr id="4" name="Diagram 3">
            <a:extLst>
              <a:ext uri="{FF2B5EF4-FFF2-40B4-BE49-F238E27FC236}">
                <a16:creationId xmlns:a16="http://schemas.microsoft.com/office/drawing/2014/main" id="{E98DCDB0-B3F5-4D33-91F1-1A4DA09F8010}"/>
              </a:ext>
            </a:extLst>
          </p:cNvPr>
          <p:cNvGraphicFramePr/>
          <p:nvPr>
            <p:extLst>
              <p:ext uri="{D42A27DB-BD31-4B8C-83A1-F6EECF244321}">
                <p14:modId xmlns:p14="http://schemas.microsoft.com/office/powerpoint/2010/main" val="2868096625"/>
              </p:ext>
            </p:extLst>
          </p:nvPr>
        </p:nvGraphicFramePr>
        <p:xfrm>
          <a:off x="1524000" y="5421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927" y="3611106"/>
            <a:ext cx="1480304" cy="1071447"/>
          </a:xfrm>
          <a:prstGeom prst="rect">
            <a:avLst/>
          </a:prstGeom>
        </p:spPr>
      </p:pic>
      <p:sp>
        <p:nvSpPr>
          <p:cNvPr id="3" name="Speech Bubble: Rectangle with Corners Rounded 2">
            <a:extLst>
              <a:ext uri="{FF2B5EF4-FFF2-40B4-BE49-F238E27FC236}">
                <a16:creationId xmlns:a16="http://schemas.microsoft.com/office/drawing/2014/main" id="{2307102E-77BF-4E69-BFF5-31032E6DED0D}"/>
              </a:ext>
            </a:extLst>
          </p:cNvPr>
          <p:cNvSpPr/>
          <p:nvPr/>
        </p:nvSpPr>
        <p:spPr>
          <a:xfrm flipH="1">
            <a:off x="947854" y="2453127"/>
            <a:ext cx="1661532" cy="1460810"/>
          </a:xfrm>
          <a:prstGeom prst="wedgeRoundRectCallout">
            <a:avLst/>
          </a:prstGeom>
          <a:ln w="381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24357"/>
                </a:solidFill>
                <a:effectLst/>
                <a:uLnTx/>
                <a:uFillTx/>
                <a:latin typeface="Trebuchet MS"/>
                <a:ea typeface="+mn-ea"/>
                <a:cs typeface="+mn-cs"/>
              </a:rPr>
              <a:t>Lokaal niveau</a:t>
            </a:r>
            <a:endParaRPr kumimoji="0" lang="en-GB" sz="1800" b="0" i="0" u="none" strike="noStrike" kern="1200" cap="none" spc="0" normalizeH="0" baseline="0" noProof="0" dirty="0">
              <a:ln>
                <a:noFill/>
              </a:ln>
              <a:solidFill>
                <a:srgbClr val="424357"/>
              </a:solidFill>
              <a:effectLst/>
              <a:uLnTx/>
              <a:uFillTx/>
              <a:latin typeface="Trebuchet MS"/>
              <a:ea typeface="+mn-ea"/>
              <a:cs typeface="+mn-cs"/>
            </a:endParaRPr>
          </a:p>
        </p:txBody>
      </p:sp>
      <p:sp>
        <p:nvSpPr>
          <p:cNvPr id="6" name="Speech Bubble: Rectangle with Corners Rounded 5">
            <a:extLst>
              <a:ext uri="{FF2B5EF4-FFF2-40B4-BE49-F238E27FC236}">
                <a16:creationId xmlns:a16="http://schemas.microsoft.com/office/drawing/2014/main" id="{D2DCFB11-4817-4C08-8433-4E4B71E27BF1}"/>
              </a:ext>
            </a:extLst>
          </p:cNvPr>
          <p:cNvSpPr/>
          <p:nvPr/>
        </p:nvSpPr>
        <p:spPr>
          <a:xfrm>
            <a:off x="5227908" y="87115"/>
            <a:ext cx="2312019" cy="1460810"/>
          </a:xfrm>
          <a:prstGeom prst="wedgeRoundRectCallout">
            <a:avLst>
              <a:gd name="adj1" fmla="val -36653"/>
              <a:gd name="adj2" fmla="val 63335"/>
              <a:gd name="adj3" fmla="val 16667"/>
            </a:avLst>
          </a:prstGeom>
          <a:ln w="381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24357"/>
                </a:solidFill>
                <a:effectLst/>
                <a:uLnTx/>
                <a:uFillTx/>
                <a:latin typeface="Trebuchet MS"/>
                <a:ea typeface="+mn-ea"/>
                <a:cs typeface="+mn-cs"/>
              </a:rPr>
              <a:t>Netwerk niveau</a:t>
            </a:r>
            <a:endParaRPr kumimoji="0" lang="en-GB" sz="1800" b="0" i="0" u="none" strike="noStrike" kern="1200" cap="none" spc="0" normalizeH="0" baseline="0" noProof="0" dirty="0">
              <a:ln>
                <a:noFill/>
              </a:ln>
              <a:solidFill>
                <a:srgbClr val="424357"/>
              </a:solidFill>
              <a:effectLst/>
              <a:uLnTx/>
              <a:uFillTx/>
              <a:latin typeface="Trebuchet MS"/>
              <a:ea typeface="+mn-ea"/>
              <a:cs typeface="+mn-cs"/>
            </a:endParaRPr>
          </a:p>
        </p:txBody>
      </p:sp>
      <p:sp>
        <p:nvSpPr>
          <p:cNvPr id="7" name="Arrow: Down 6">
            <a:extLst>
              <a:ext uri="{FF2B5EF4-FFF2-40B4-BE49-F238E27FC236}">
                <a16:creationId xmlns:a16="http://schemas.microsoft.com/office/drawing/2014/main" id="{C07B1262-F125-4603-BD80-A430A27DE496}"/>
              </a:ext>
            </a:extLst>
          </p:cNvPr>
          <p:cNvSpPr/>
          <p:nvPr/>
        </p:nvSpPr>
        <p:spPr>
          <a:xfrm>
            <a:off x="7741920" y="945553"/>
            <a:ext cx="304800" cy="26655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C8F32507-31D9-4286-9198-AB0FCAA477F0}"/>
              </a:ext>
            </a:extLst>
          </p:cNvPr>
          <p:cNvSpPr/>
          <p:nvPr/>
        </p:nvSpPr>
        <p:spPr>
          <a:xfrm rot="10800000">
            <a:off x="520391" y="945552"/>
            <a:ext cx="304800" cy="26655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606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4208-49F3-47FA-83ED-28AD5988C312}"/>
              </a:ext>
            </a:extLst>
          </p:cNvPr>
          <p:cNvSpPr>
            <a:spLocks noGrp="1"/>
          </p:cNvSpPr>
          <p:nvPr>
            <p:ph type="title" idx="4294967295"/>
          </p:nvPr>
        </p:nvSpPr>
        <p:spPr>
          <a:xfrm>
            <a:off x="1200150" y="190278"/>
            <a:ext cx="6743700" cy="550862"/>
          </a:xfrm>
        </p:spPr>
        <p:txBody>
          <a:bodyPr/>
          <a:lstStyle/>
          <a:p>
            <a:r>
              <a:rPr lang="nl-BE" dirty="0">
                <a:solidFill>
                  <a:schemeClr val="tx1">
                    <a:lumMod val="75000"/>
                  </a:schemeClr>
                </a:solidFill>
              </a:rPr>
              <a:t>Strategie</a:t>
            </a:r>
            <a:endParaRPr lang="en-GB" dirty="0">
              <a:solidFill>
                <a:schemeClr val="tx1">
                  <a:lumMod val="75000"/>
                </a:schemeClr>
              </a:solidFill>
            </a:endParaRPr>
          </a:p>
        </p:txBody>
      </p:sp>
      <p:graphicFrame>
        <p:nvGraphicFramePr>
          <p:cNvPr id="4" name="Diagram 3">
            <a:extLst>
              <a:ext uri="{FF2B5EF4-FFF2-40B4-BE49-F238E27FC236}">
                <a16:creationId xmlns:a16="http://schemas.microsoft.com/office/drawing/2014/main" id="{E98DCDB0-B3F5-4D33-91F1-1A4DA09F8010}"/>
              </a:ext>
            </a:extLst>
          </p:cNvPr>
          <p:cNvGraphicFramePr/>
          <p:nvPr>
            <p:extLst>
              <p:ext uri="{D42A27DB-BD31-4B8C-83A1-F6EECF244321}">
                <p14:modId xmlns:p14="http://schemas.microsoft.com/office/powerpoint/2010/main" val="4122050654"/>
              </p:ext>
            </p:extLst>
          </p:nvPr>
        </p:nvGraphicFramePr>
        <p:xfrm>
          <a:off x="1524000" y="5421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927" y="3611106"/>
            <a:ext cx="1480304" cy="1071447"/>
          </a:xfrm>
          <a:prstGeom prst="rect">
            <a:avLst/>
          </a:prstGeom>
        </p:spPr>
      </p:pic>
      <p:sp>
        <p:nvSpPr>
          <p:cNvPr id="3" name="Speech Bubble: Rectangle with Corners Rounded 2">
            <a:extLst>
              <a:ext uri="{FF2B5EF4-FFF2-40B4-BE49-F238E27FC236}">
                <a16:creationId xmlns:a16="http://schemas.microsoft.com/office/drawing/2014/main" id="{2307102E-77BF-4E69-BFF5-31032E6DED0D}"/>
              </a:ext>
            </a:extLst>
          </p:cNvPr>
          <p:cNvSpPr/>
          <p:nvPr/>
        </p:nvSpPr>
        <p:spPr>
          <a:xfrm flipH="1">
            <a:off x="947854" y="2453127"/>
            <a:ext cx="1661532" cy="1460810"/>
          </a:xfrm>
          <a:prstGeom prst="wedgeRoundRectCallout">
            <a:avLst/>
          </a:prstGeom>
          <a:ln w="381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24357"/>
                </a:solidFill>
                <a:effectLst/>
                <a:uLnTx/>
                <a:uFillTx/>
                <a:latin typeface="Trebuchet MS"/>
                <a:ea typeface="+mn-ea"/>
                <a:cs typeface="+mn-cs"/>
              </a:rPr>
              <a:t>Lokaal niveau</a:t>
            </a:r>
            <a:endParaRPr kumimoji="0" lang="en-GB" sz="1800" b="0" i="0" u="none" strike="noStrike" kern="1200" cap="none" spc="0" normalizeH="0" baseline="0" noProof="0" dirty="0">
              <a:ln>
                <a:noFill/>
              </a:ln>
              <a:solidFill>
                <a:srgbClr val="424357"/>
              </a:solidFill>
              <a:effectLst/>
              <a:uLnTx/>
              <a:uFillTx/>
              <a:latin typeface="Trebuchet MS"/>
              <a:ea typeface="+mn-ea"/>
              <a:cs typeface="+mn-cs"/>
            </a:endParaRPr>
          </a:p>
        </p:txBody>
      </p:sp>
      <p:sp>
        <p:nvSpPr>
          <p:cNvPr id="6" name="Speech Bubble: Rectangle with Corners Rounded 5">
            <a:extLst>
              <a:ext uri="{FF2B5EF4-FFF2-40B4-BE49-F238E27FC236}">
                <a16:creationId xmlns:a16="http://schemas.microsoft.com/office/drawing/2014/main" id="{D2DCFB11-4817-4C08-8433-4E4B71E27BF1}"/>
              </a:ext>
            </a:extLst>
          </p:cNvPr>
          <p:cNvSpPr/>
          <p:nvPr/>
        </p:nvSpPr>
        <p:spPr>
          <a:xfrm>
            <a:off x="5227908" y="87115"/>
            <a:ext cx="2312019" cy="1460810"/>
          </a:xfrm>
          <a:prstGeom prst="wedgeRoundRectCallout">
            <a:avLst>
              <a:gd name="adj1" fmla="val -36653"/>
              <a:gd name="adj2" fmla="val 63335"/>
              <a:gd name="adj3" fmla="val 16667"/>
            </a:avLst>
          </a:prstGeom>
          <a:ln w="381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424357"/>
                </a:solidFill>
                <a:effectLst/>
                <a:uLnTx/>
                <a:uFillTx/>
                <a:latin typeface="Trebuchet MS"/>
                <a:ea typeface="+mn-ea"/>
                <a:cs typeface="+mn-cs"/>
              </a:rPr>
              <a:t>Netwerk niveau</a:t>
            </a:r>
            <a:endParaRPr kumimoji="0" lang="en-GB" sz="1800" b="0" i="0" u="none" strike="noStrike" kern="1200" cap="none" spc="0" normalizeH="0" baseline="0" noProof="0" dirty="0">
              <a:ln>
                <a:noFill/>
              </a:ln>
              <a:solidFill>
                <a:srgbClr val="424357"/>
              </a:solidFill>
              <a:effectLst/>
              <a:uLnTx/>
              <a:uFillTx/>
              <a:latin typeface="Trebuchet MS"/>
              <a:ea typeface="+mn-ea"/>
              <a:cs typeface="+mn-cs"/>
            </a:endParaRPr>
          </a:p>
        </p:txBody>
      </p:sp>
      <p:sp>
        <p:nvSpPr>
          <p:cNvPr id="7" name="Arrow: Down 6">
            <a:extLst>
              <a:ext uri="{FF2B5EF4-FFF2-40B4-BE49-F238E27FC236}">
                <a16:creationId xmlns:a16="http://schemas.microsoft.com/office/drawing/2014/main" id="{C07B1262-F125-4603-BD80-A430A27DE496}"/>
              </a:ext>
            </a:extLst>
          </p:cNvPr>
          <p:cNvSpPr/>
          <p:nvPr/>
        </p:nvSpPr>
        <p:spPr>
          <a:xfrm>
            <a:off x="4419600" y="1241354"/>
            <a:ext cx="304800" cy="266555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8" name="Arrow: Down 7">
            <a:extLst>
              <a:ext uri="{FF2B5EF4-FFF2-40B4-BE49-F238E27FC236}">
                <a16:creationId xmlns:a16="http://schemas.microsoft.com/office/drawing/2014/main" id="{C8F32507-31D9-4286-9198-AB0FCAA477F0}"/>
              </a:ext>
            </a:extLst>
          </p:cNvPr>
          <p:cNvSpPr/>
          <p:nvPr/>
        </p:nvSpPr>
        <p:spPr>
          <a:xfrm rot="10800000">
            <a:off x="4419600" y="945552"/>
            <a:ext cx="304800" cy="266555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3676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229" y="2381"/>
            <a:ext cx="12550973"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1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voca wer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34166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04002" y="395288"/>
            <a:ext cx="7347368" cy="550862"/>
          </a:xfrm>
        </p:spPr>
        <p:txBody>
          <a:bodyPr>
            <a:normAutofit fontScale="90000"/>
          </a:bodyPr>
          <a:lstStyle/>
          <a:p>
            <a:r>
              <a:rPr lang="nl-BE" dirty="0"/>
              <a:t>Gewenste situatie in functie van noden </a:t>
            </a:r>
            <a:endParaRPr lang="en-US" dirty="0"/>
          </a:p>
        </p:txBody>
      </p:sp>
      <p:pic>
        <p:nvPicPr>
          <p:cNvPr id="1028" name="Picture 4" descr="Afbeeldingsresultaat voor 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01" y="1201474"/>
            <a:ext cx="7347368" cy="322076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4608">
            <a:off x="4625038" y="2495287"/>
            <a:ext cx="1784720" cy="1299402"/>
          </a:xfrm>
          <a:prstGeom prst="rect">
            <a:avLst/>
          </a:prstGeom>
        </p:spPr>
      </p:pic>
      <p:sp>
        <p:nvSpPr>
          <p:cNvPr id="7" name="Tekstvak 6"/>
          <p:cNvSpPr txBox="1"/>
          <p:nvPr/>
        </p:nvSpPr>
        <p:spPr>
          <a:xfrm rot="570220">
            <a:off x="5570392" y="2842694"/>
            <a:ext cx="20112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err="1">
                <a:ln>
                  <a:noFill/>
                </a:ln>
                <a:solidFill>
                  <a:srgbClr val="008000"/>
                </a:solidFill>
                <a:effectLst/>
                <a:uLnTx/>
                <a:uFillTx/>
                <a:latin typeface="Trebuchet MS"/>
                <a:ea typeface="+mn-ea"/>
                <a:cs typeface="+mn-cs"/>
              </a:rPr>
              <a:t>Toernee</a:t>
            </a:r>
            <a:r>
              <a:rPr kumimoji="0" lang="nl-BE" sz="2400" b="0" i="0" u="none" strike="noStrike" kern="1200" cap="none" spc="0" normalizeH="0" baseline="0" noProof="0" dirty="0">
                <a:ln>
                  <a:noFill/>
                </a:ln>
                <a:solidFill>
                  <a:srgbClr val="008000"/>
                </a:solidFill>
                <a:effectLst/>
                <a:uLnTx/>
                <a:uFillTx/>
                <a:latin typeface="Trebuchet MS"/>
                <a:ea typeface="+mn-ea"/>
                <a:cs typeface="+mn-cs"/>
              </a:rPr>
              <a:t> </a:t>
            </a:r>
            <a:r>
              <a:rPr kumimoji="0" lang="nl-BE" sz="2400" b="0" i="0" u="none" strike="noStrike" kern="1200" cap="none" spc="0" normalizeH="0" baseline="0" noProof="0" dirty="0" err="1">
                <a:ln>
                  <a:noFill/>
                </a:ln>
                <a:solidFill>
                  <a:srgbClr val="008000"/>
                </a:solidFill>
                <a:effectLst/>
                <a:uLnTx/>
                <a:uFillTx/>
                <a:latin typeface="Trebuchet MS"/>
                <a:ea typeface="+mn-ea"/>
                <a:cs typeface="+mn-cs"/>
              </a:rPr>
              <a:t>Vital</a:t>
            </a:r>
            <a:r>
              <a:rPr kumimoji="0" lang="nl-BE" sz="2400" b="0" i="0" u="none" strike="noStrike" kern="1200" cap="none" spc="0" normalizeH="0" baseline="0" noProof="0" dirty="0">
                <a:ln>
                  <a:noFill/>
                </a:ln>
                <a:solidFill>
                  <a:srgbClr val="008000"/>
                </a:solidFill>
                <a:effectLst/>
                <a:uLnTx/>
                <a:uFillTx/>
                <a:latin typeface="Trebuchet MS"/>
                <a:ea typeface="+mn-ea"/>
                <a:cs typeface="+mn-cs"/>
              </a:rPr>
              <a:t> </a:t>
            </a:r>
            <a:endParaRPr kumimoji="0" lang="en-US" sz="2400" b="0" i="0" u="none" strike="noStrike" kern="1200" cap="none" spc="0" normalizeH="0" baseline="0" noProof="0" dirty="0" err="1">
              <a:ln>
                <a:noFill/>
              </a:ln>
              <a:solidFill>
                <a:srgbClr val="008000"/>
              </a:solidFill>
              <a:effectLst/>
              <a:uLnTx/>
              <a:uFillTx/>
              <a:latin typeface="Trebuchet MS"/>
              <a:ea typeface="+mn-ea"/>
              <a:cs typeface="+mn-cs"/>
            </a:endParaRPr>
          </a:p>
        </p:txBody>
      </p:sp>
    </p:spTree>
    <p:extLst>
      <p:ext uri="{BB962C8B-B14F-4D97-AF65-F5344CB8AC3E}">
        <p14:creationId xmlns:p14="http://schemas.microsoft.com/office/powerpoint/2010/main" val="314498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D6BA4-2F1D-4A56-88BF-0474BC90FA25}"/>
              </a:ext>
            </a:extLst>
          </p:cNvPr>
          <p:cNvPicPr>
            <a:picLocks noChangeAspect="1"/>
          </p:cNvPicPr>
          <p:nvPr/>
        </p:nvPicPr>
        <p:blipFill>
          <a:blip r:embed="rId2"/>
          <a:stretch>
            <a:fillRect/>
          </a:stretch>
        </p:blipFill>
        <p:spPr>
          <a:xfrm>
            <a:off x="-101600" y="-1089399"/>
            <a:ext cx="9245600" cy="7306565"/>
          </a:xfrm>
          <a:prstGeom prst="rect">
            <a:avLst/>
          </a:prstGeom>
        </p:spPr>
      </p:pic>
      <p:graphicFrame>
        <p:nvGraphicFramePr>
          <p:cNvPr id="4" name="Diagram 3">
            <a:extLst>
              <a:ext uri="{FF2B5EF4-FFF2-40B4-BE49-F238E27FC236}">
                <a16:creationId xmlns:a16="http://schemas.microsoft.com/office/drawing/2014/main" id="{4CBBA949-C84C-4DD8-A611-360E674FB5F2}"/>
              </a:ext>
            </a:extLst>
          </p:cNvPr>
          <p:cNvGraphicFramePr/>
          <p:nvPr>
            <p:extLst/>
          </p:nvPr>
        </p:nvGraphicFramePr>
        <p:xfrm>
          <a:off x="1210733" y="215794"/>
          <a:ext cx="6620934" cy="4696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1074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F853321-9876-44E0-88D8-70F0A1FEFE0E}"/>
              </a:ext>
            </a:extLst>
          </p:cNvPr>
          <p:cNvPicPr>
            <a:picLocks noGrp="1" noChangeAspect="1"/>
          </p:cNvPicPr>
          <p:nvPr>
            <p:ph idx="1"/>
          </p:nvPr>
        </p:nvPicPr>
        <p:blipFill>
          <a:blip r:embed="rId3"/>
          <a:stretch>
            <a:fillRect/>
          </a:stretch>
        </p:blipFill>
        <p:spPr>
          <a:xfrm>
            <a:off x="3315494" y="2109889"/>
            <a:ext cx="3657600" cy="2439785"/>
          </a:xfrm>
        </p:spPr>
      </p:pic>
      <p:pic>
        <p:nvPicPr>
          <p:cNvPr id="9218" name="Picture 2" descr="Z:\CARE\STILL MOVIN\CONTENT BOX\Foto's\Body - Skills\Leeu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01" y="-954261"/>
            <a:ext cx="10084667" cy="672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207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5209220-A141-4B79-8125-43A1BA9B2D59}"/>
              </a:ext>
            </a:extLst>
          </p:cNvPr>
          <p:cNvGraphicFramePr/>
          <p:nvPr>
            <p:extLst/>
          </p:nvPr>
        </p:nvGraphicFramePr>
        <p:xfrm>
          <a:off x="2288444" y="844243"/>
          <a:ext cx="4729739" cy="421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C871464-A93E-4A65-8DEC-07D77A8EFFC6}"/>
              </a:ext>
            </a:extLst>
          </p:cNvPr>
          <p:cNvSpPr txBox="1">
            <a:spLocks/>
          </p:cNvSpPr>
          <p:nvPr/>
        </p:nvSpPr>
        <p:spPr>
          <a:xfrm>
            <a:off x="1205345" y="395222"/>
            <a:ext cx="6742800"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3600" b="0" i="0" u="none" strike="noStrike" kern="0" cap="none" spc="0" normalizeH="0" baseline="0" noProof="0" dirty="0">
                <a:ln>
                  <a:noFill/>
                </a:ln>
                <a:solidFill>
                  <a:srgbClr val="424357"/>
                </a:solidFill>
                <a:effectLst/>
                <a:uLnTx/>
                <a:uFillTx/>
                <a:latin typeface="Trebuchet MS"/>
                <a:ea typeface="+mj-ea"/>
                <a:cs typeface="+mj-cs"/>
              </a:rPr>
              <a:t>Concept</a:t>
            </a:r>
            <a:endParaRPr kumimoji="0" lang="en-GB" sz="3600" b="0" i="0" u="none" strike="noStrike" kern="0" cap="none" spc="0" normalizeH="0" baseline="0" noProof="0" dirty="0">
              <a:ln>
                <a:noFill/>
              </a:ln>
              <a:solidFill>
                <a:srgbClr val="424357"/>
              </a:solidFill>
              <a:effectLst/>
              <a:uLnTx/>
              <a:uFillTx/>
              <a:latin typeface="Trebuchet MS"/>
              <a:ea typeface="+mj-ea"/>
              <a:cs typeface="+mj-cs"/>
            </a:endParaRPr>
          </a:p>
        </p:txBody>
      </p:sp>
      <p:sp>
        <p:nvSpPr>
          <p:cNvPr id="6" name="Oval 5">
            <a:extLst>
              <a:ext uri="{FF2B5EF4-FFF2-40B4-BE49-F238E27FC236}">
                <a16:creationId xmlns:a16="http://schemas.microsoft.com/office/drawing/2014/main" id="{845E950B-7237-4BAA-B2DD-AEB8E2247734}"/>
              </a:ext>
            </a:extLst>
          </p:cNvPr>
          <p:cNvSpPr/>
          <p:nvPr/>
        </p:nvSpPr>
        <p:spPr>
          <a:xfrm>
            <a:off x="2252546" y="501805"/>
            <a:ext cx="4850781" cy="4450204"/>
          </a:xfrm>
          <a:prstGeom prst="ellipse">
            <a:avLst/>
          </a:prstGeom>
          <a:noFill/>
          <a:ln w="5715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4D2B94-CFDE-4F87-AEBF-62E6FB04076C}"/>
              </a:ext>
            </a:extLst>
          </p:cNvPr>
          <p:cNvSpPr txBox="1"/>
          <p:nvPr/>
        </p:nvSpPr>
        <p:spPr>
          <a:xfrm>
            <a:off x="579863" y="1605776"/>
            <a:ext cx="16726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Structurele uitdagingen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05B70484-F15C-4F97-A794-4F329C0B8923}"/>
              </a:ext>
            </a:extLst>
          </p:cNvPr>
          <p:cNvSpPr txBox="1"/>
          <p:nvPr/>
        </p:nvSpPr>
        <p:spPr>
          <a:xfrm>
            <a:off x="702528" y="2806105"/>
            <a:ext cx="16899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Complexiteit</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70001320-9274-43C6-8142-3B6F14CF94BB}"/>
              </a:ext>
            </a:extLst>
          </p:cNvPr>
          <p:cNvSpPr txBox="1"/>
          <p:nvPr/>
        </p:nvSpPr>
        <p:spPr>
          <a:xfrm>
            <a:off x="858644" y="4005225"/>
            <a:ext cx="18057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Hoge verwachtingen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A0C0B683-D705-4B6B-BD33-DE32FE636FBF}"/>
              </a:ext>
            </a:extLst>
          </p:cNvPr>
          <p:cNvSpPr txBox="1"/>
          <p:nvPr/>
        </p:nvSpPr>
        <p:spPr>
          <a:xfrm>
            <a:off x="7324807" y="1563786"/>
            <a:ext cx="1489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Onderwijs-landschap</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3661E44D-3A85-40B9-8CFD-355A6E25934C}"/>
              </a:ext>
            </a:extLst>
          </p:cNvPr>
          <p:cNvSpPr txBox="1"/>
          <p:nvPr/>
        </p:nvSpPr>
        <p:spPr>
          <a:xfrm>
            <a:off x="7324807" y="2675269"/>
            <a:ext cx="17106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Continue veranderingen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pic>
        <p:nvPicPr>
          <p:cNvPr id="12" name="Afbeelding 2">
            <a:extLst>
              <a:ext uri="{FF2B5EF4-FFF2-40B4-BE49-F238E27FC236}">
                <a16:creationId xmlns:a16="http://schemas.microsoft.com/office/drawing/2014/main" id="{C44FB3F3-1DFB-4DF1-8202-F40E2FD3C2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72" y="3472233"/>
            <a:ext cx="1480304" cy="1071447"/>
          </a:xfrm>
          <a:prstGeom prst="rect">
            <a:avLst/>
          </a:prstGeom>
        </p:spPr>
      </p:pic>
    </p:spTree>
    <p:extLst>
      <p:ext uri="{BB962C8B-B14F-4D97-AF65-F5344CB8AC3E}">
        <p14:creationId xmlns:p14="http://schemas.microsoft.com/office/powerpoint/2010/main" val="537471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5209220-A141-4B79-8125-43A1BA9B2D59}"/>
              </a:ext>
            </a:extLst>
          </p:cNvPr>
          <p:cNvGraphicFramePr/>
          <p:nvPr>
            <p:extLst/>
          </p:nvPr>
        </p:nvGraphicFramePr>
        <p:xfrm>
          <a:off x="2310748" y="1013057"/>
          <a:ext cx="4603010" cy="421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C871464-A93E-4A65-8DEC-07D77A8EFFC6}"/>
              </a:ext>
            </a:extLst>
          </p:cNvPr>
          <p:cNvSpPr txBox="1">
            <a:spLocks/>
          </p:cNvSpPr>
          <p:nvPr/>
        </p:nvSpPr>
        <p:spPr>
          <a:xfrm>
            <a:off x="182880" y="41511"/>
            <a:ext cx="8890164"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2400" b="1" i="0" u="none" strike="noStrike" kern="0" cap="none" spc="0" normalizeH="0" baseline="0" noProof="0" dirty="0">
                <a:ln>
                  <a:noFill/>
                </a:ln>
                <a:solidFill>
                  <a:srgbClr val="424357"/>
                </a:solidFill>
                <a:effectLst/>
                <a:uLnTx/>
                <a:uFillTx/>
                <a:latin typeface="Trebuchet MS"/>
                <a:ea typeface="+mj-ea"/>
                <a:cs typeface="+mj-cs"/>
              </a:rPr>
              <a:t>Tournée Vitale</a:t>
            </a:r>
            <a:r>
              <a:rPr kumimoji="0" lang="nl-BE" sz="2400" b="0" i="0" u="none" strike="noStrike" kern="0" cap="none" spc="0" normalizeH="0" baseline="0" noProof="0" dirty="0">
                <a:ln>
                  <a:noFill/>
                </a:ln>
                <a:solidFill>
                  <a:srgbClr val="424357"/>
                </a:solidFill>
                <a:effectLst/>
                <a:uLnTx/>
                <a:uFillTx/>
                <a:latin typeface="Trebuchet MS"/>
                <a:ea typeface="+mj-ea"/>
                <a:cs typeface="+mj-cs"/>
              </a:rPr>
              <a:t>: energieke mensen in een vitale organisatie</a:t>
            </a:r>
            <a:endParaRPr kumimoji="0" lang="en-GB" sz="2400" b="0" i="0" u="none" strike="noStrike" kern="0" cap="none" spc="0" normalizeH="0" baseline="0" noProof="0" dirty="0">
              <a:ln>
                <a:noFill/>
              </a:ln>
              <a:solidFill>
                <a:srgbClr val="424357"/>
              </a:solidFill>
              <a:effectLst/>
              <a:uLnTx/>
              <a:uFillTx/>
              <a:latin typeface="Trebuchet MS"/>
              <a:ea typeface="+mj-ea"/>
              <a:cs typeface="+mj-cs"/>
            </a:endParaRPr>
          </a:p>
        </p:txBody>
      </p:sp>
      <p:sp>
        <p:nvSpPr>
          <p:cNvPr id="6" name="Oval 5">
            <a:extLst>
              <a:ext uri="{FF2B5EF4-FFF2-40B4-BE49-F238E27FC236}">
                <a16:creationId xmlns:a16="http://schemas.microsoft.com/office/drawing/2014/main" id="{845E950B-7237-4BAA-B2DD-AEB8E2247734}"/>
              </a:ext>
            </a:extLst>
          </p:cNvPr>
          <p:cNvSpPr/>
          <p:nvPr/>
        </p:nvSpPr>
        <p:spPr>
          <a:xfrm>
            <a:off x="2310748" y="709515"/>
            <a:ext cx="4626933" cy="4362540"/>
          </a:xfrm>
          <a:prstGeom prst="ellipse">
            <a:avLst/>
          </a:prstGeom>
          <a:noFill/>
          <a:ln w="5715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4D2B94-CFDE-4F87-AEBF-62E6FB04076C}"/>
              </a:ext>
            </a:extLst>
          </p:cNvPr>
          <p:cNvSpPr txBox="1"/>
          <p:nvPr/>
        </p:nvSpPr>
        <p:spPr>
          <a:xfrm>
            <a:off x="579863" y="1774590"/>
            <a:ext cx="16726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Structurele uitdagingen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05B70484-F15C-4F97-A794-4F329C0B8923}"/>
              </a:ext>
            </a:extLst>
          </p:cNvPr>
          <p:cNvSpPr txBox="1"/>
          <p:nvPr/>
        </p:nvSpPr>
        <p:spPr>
          <a:xfrm>
            <a:off x="702528" y="2974919"/>
            <a:ext cx="16899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Complexiteit</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70001320-9274-43C6-8142-3B6F14CF94BB}"/>
              </a:ext>
            </a:extLst>
          </p:cNvPr>
          <p:cNvSpPr txBox="1"/>
          <p:nvPr/>
        </p:nvSpPr>
        <p:spPr>
          <a:xfrm>
            <a:off x="858644" y="4174039"/>
            <a:ext cx="18057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Hoge verwachtingen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A0C0B683-D705-4B6B-BD33-DE32FE636FBF}"/>
              </a:ext>
            </a:extLst>
          </p:cNvPr>
          <p:cNvSpPr txBox="1"/>
          <p:nvPr/>
        </p:nvSpPr>
        <p:spPr>
          <a:xfrm>
            <a:off x="7324807" y="1732600"/>
            <a:ext cx="1489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Onderwijs-landschap</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3661E44D-3A85-40B9-8CFD-355A6E25934C}"/>
              </a:ext>
            </a:extLst>
          </p:cNvPr>
          <p:cNvSpPr txBox="1"/>
          <p:nvPr/>
        </p:nvSpPr>
        <p:spPr>
          <a:xfrm>
            <a:off x="7324807" y="2844083"/>
            <a:ext cx="17106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424357"/>
                </a:solidFill>
                <a:effectLst/>
                <a:uLnTx/>
                <a:uFillTx/>
                <a:latin typeface="Trebuchet MS"/>
                <a:ea typeface="+mn-ea"/>
                <a:cs typeface="+mn-cs"/>
              </a:rPr>
              <a:t>Continue veranderingen</a:t>
            </a:r>
            <a:endParaRPr kumimoji="0" lang="en-GB" sz="1800" b="0" i="0" u="none" strike="noStrike" kern="1200" cap="none" spc="0" normalizeH="0" baseline="0" noProof="0">
              <a:ln>
                <a:noFill/>
              </a:ln>
              <a:solidFill>
                <a:srgbClr val="424357"/>
              </a:solidFill>
              <a:effectLst/>
              <a:uLnTx/>
              <a:uFillTx/>
              <a:latin typeface="Trebuchet MS"/>
              <a:ea typeface="+mn-ea"/>
              <a:cs typeface="+mn-cs"/>
            </a:endParaRPr>
          </a:p>
        </p:txBody>
      </p:sp>
      <p:pic>
        <p:nvPicPr>
          <p:cNvPr id="12" name="Afbeelding 2">
            <a:extLst>
              <a:ext uri="{FF2B5EF4-FFF2-40B4-BE49-F238E27FC236}">
                <a16:creationId xmlns:a16="http://schemas.microsoft.com/office/drawing/2014/main" id="{C0BEBBD8-AA2D-486E-8006-093C1A2E8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72" y="3472233"/>
            <a:ext cx="1480304" cy="1071447"/>
          </a:xfrm>
          <a:prstGeom prst="rect">
            <a:avLst/>
          </a:prstGeom>
        </p:spPr>
      </p:pic>
    </p:spTree>
    <p:extLst>
      <p:ext uri="{BB962C8B-B14F-4D97-AF65-F5344CB8AC3E}">
        <p14:creationId xmlns:p14="http://schemas.microsoft.com/office/powerpoint/2010/main" val="1959203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5209220-A141-4B79-8125-43A1BA9B2D59}"/>
              </a:ext>
            </a:extLst>
          </p:cNvPr>
          <p:cNvGraphicFramePr/>
          <p:nvPr>
            <p:extLst/>
          </p:nvPr>
        </p:nvGraphicFramePr>
        <p:xfrm>
          <a:off x="7245839" y="794577"/>
          <a:ext cx="1813137" cy="107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C871464-A93E-4A65-8DEC-07D77A8EFFC6}"/>
              </a:ext>
            </a:extLst>
          </p:cNvPr>
          <p:cNvSpPr txBox="1">
            <a:spLocks/>
          </p:cNvSpPr>
          <p:nvPr/>
        </p:nvSpPr>
        <p:spPr>
          <a:xfrm>
            <a:off x="182880" y="41511"/>
            <a:ext cx="8890164"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2400" b="1" i="0" u="none" strike="noStrike" kern="0" cap="none" spc="0" normalizeH="0" baseline="0" noProof="0" dirty="0">
                <a:ln>
                  <a:noFill/>
                </a:ln>
                <a:solidFill>
                  <a:srgbClr val="424357"/>
                </a:solidFill>
                <a:effectLst/>
                <a:uLnTx/>
                <a:uFillTx/>
                <a:latin typeface="Trebuchet MS"/>
                <a:ea typeface="+mj-ea"/>
                <a:cs typeface="+mj-cs"/>
              </a:rPr>
              <a:t>Tournée Vitale</a:t>
            </a:r>
            <a:r>
              <a:rPr kumimoji="0" lang="nl-BE" sz="2400" b="0" i="0" u="none" strike="noStrike" kern="0" cap="none" spc="0" normalizeH="0" baseline="0" noProof="0" dirty="0">
                <a:ln>
                  <a:noFill/>
                </a:ln>
                <a:solidFill>
                  <a:srgbClr val="424357"/>
                </a:solidFill>
                <a:effectLst/>
                <a:uLnTx/>
                <a:uFillTx/>
                <a:latin typeface="Trebuchet MS"/>
                <a:ea typeface="+mj-ea"/>
                <a:cs typeface="+mj-cs"/>
              </a:rPr>
              <a:t>: energieke mensen in een vitale organisatie</a:t>
            </a:r>
            <a:endParaRPr kumimoji="0" lang="en-GB" sz="2400" b="0" i="0" u="none" strike="noStrike" kern="0" cap="none" spc="0" normalizeH="0" baseline="0" noProof="0" dirty="0">
              <a:ln>
                <a:noFill/>
              </a:ln>
              <a:solidFill>
                <a:srgbClr val="424357"/>
              </a:solidFill>
              <a:effectLst/>
              <a:uLnTx/>
              <a:uFillTx/>
              <a:latin typeface="Trebuchet MS"/>
              <a:ea typeface="+mj-ea"/>
              <a:cs typeface="+mj-cs"/>
            </a:endParaRPr>
          </a:p>
        </p:txBody>
      </p:sp>
      <p:pic>
        <p:nvPicPr>
          <p:cNvPr id="5" name="Afbeelding 2">
            <a:extLst>
              <a:ext uri="{FF2B5EF4-FFF2-40B4-BE49-F238E27FC236}">
                <a16:creationId xmlns:a16="http://schemas.microsoft.com/office/drawing/2014/main" id="{D7938C89-F148-4DED-8D6B-EF5CFA5986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72" y="3472233"/>
            <a:ext cx="1480304" cy="1071447"/>
          </a:xfrm>
          <a:prstGeom prst="rect">
            <a:avLst/>
          </a:prstGeom>
        </p:spPr>
      </p:pic>
      <p:grpSp>
        <p:nvGrpSpPr>
          <p:cNvPr id="12" name="Group 11">
            <a:extLst>
              <a:ext uri="{FF2B5EF4-FFF2-40B4-BE49-F238E27FC236}">
                <a16:creationId xmlns:a16="http://schemas.microsoft.com/office/drawing/2014/main" id="{8B255C0E-E177-4857-A831-4673C5D6A970}"/>
              </a:ext>
            </a:extLst>
          </p:cNvPr>
          <p:cNvGrpSpPr/>
          <p:nvPr/>
        </p:nvGrpSpPr>
        <p:grpSpPr>
          <a:xfrm>
            <a:off x="917314" y="1060337"/>
            <a:ext cx="1961694" cy="1943401"/>
            <a:chOff x="764197" y="0"/>
            <a:chExt cx="1087561" cy="1087545"/>
          </a:xfrm>
        </p:grpSpPr>
        <p:sp>
          <p:nvSpPr>
            <p:cNvPr id="13" name="Oval 12">
              <a:extLst>
                <a:ext uri="{FF2B5EF4-FFF2-40B4-BE49-F238E27FC236}">
                  <a16:creationId xmlns:a16="http://schemas.microsoft.com/office/drawing/2014/main" id="{BA4B396C-8A91-4F1A-8D86-71CA59E2EFDD}"/>
                </a:ext>
              </a:extLst>
            </p:cNvPr>
            <p:cNvSpPr/>
            <p:nvPr/>
          </p:nvSpPr>
          <p:spPr>
            <a:xfrm>
              <a:off x="764197" y="0"/>
              <a:ext cx="1087561" cy="1087545"/>
            </a:xfrm>
            <a:prstGeom prst="ellipse">
              <a:avLst/>
            </a:prstGeom>
          </p:spPr>
          <p:style>
            <a:lnRef idx="2">
              <a:schemeClr val="lt1">
                <a:hueOff val="0"/>
                <a:satOff val="0"/>
                <a:lumOff val="0"/>
                <a:alphaOff val="0"/>
              </a:schemeClr>
            </a:lnRef>
            <a:fillRef idx="1">
              <a:schemeClr val="accent4">
                <a:alpha val="50000"/>
                <a:hueOff val="-4375582"/>
                <a:satOff val="-36522"/>
                <a:lumOff val="25294"/>
                <a:alphaOff val="0"/>
              </a:schemeClr>
            </a:fillRef>
            <a:effectRef idx="0">
              <a:schemeClr val="accent4">
                <a:alpha val="50000"/>
                <a:hueOff val="-4375582"/>
                <a:satOff val="-36522"/>
                <a:lumOff val="25294"/>
                <a:alphaOff val="0"/>
              </a:schemeClr>
            </a:effectRef>
            <a:fontRef idx="minor">
              <a:schemeClr val="tx1"/>
            </a:fontRef>
          </p:style>
        </p:sp>
        <p:sp>
          <p:nvSpPr>
            <p:cNvPr id="14" name="Oval 4">
              <a:extLst>
                <a:ext uri="{FF2B5EF4-FFF2-40B4-BE49-F238E27FC236}">
                  <a16:creationId xmlns:a16="http://schemas.microsoft.com/office/drawing/2014/main" id="{9536F97B-6CC5-4C51-A523-5DC021560BB3}"/>
                </a:ext>
              </a:extLst>
            </p:cNvPr>
            <p:cNvSpPr txBox="1"/>
            <p:nvPr/>
          </p:nvSpPr>
          <p:spPr>
            <a:xfrm>
              <a:off x="923467" y="159267"/>
              <a:ext cx="769021" cy="76901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err="1">
                  <a:ln>
                    <a:noFill/>
                  </a:ln>
                  <a:solidFill>
                    <a:srgbClr val="424357"/>
                  </a:solidFill>
                  <a:effectLst/>
                  <a:uLnTx/>
                  <a:uFillTx/>
                  <a:latin typeface="Trebuchet MS"/>
                  <a:ea typeface="+mn-ea"/>
                  <a:cs typeface="+mn-cs"/>
                </a:rPr>
                <a:t>Wij</a:t>
              </a:r>
              <a:endParaRPr kumimoji="0" lang="en-US" sz="4800" b="0" i="0" u="none" strike="noStrike" kern="1200" cap="none" spc="0" normalizeH="0" baseline="0" noProof="0" dirty="0">
                <a:ln>
                  <a:noFill/>
                </a:ln>
                <a:solidFill>
                  <a:srgbClr val="424357"/>
                </a:solidFill>
                <a:effectLst/>
                <a:uLnTx/>
                <a:uFillTx/>
                <a:latin typeface="Trebuchet MS"/>
                <a:ea typeface="+mn-ea"/>
                <a:cs typeface="+mn-cs"/>
              </a:endParaRPr>
            </a:p>
          </p:txBody>
        </p:sp>
      </p:grpSp>
      <p:sp>
        <p:nvSpPr>
          <p:cNvPr id="15" name="TextBox 14">
            <a:extLst>
              <a:ext uri="{FF2B5EF4-FFF2-40B4-BE49-F238E27FC236}">
                <a16:creationId xmlns:a16="http://schemas.microsoft.com/office/drawing/2014/main" id="{AB82C368-F87D-494E-9DD2-CE6CE3417F9B}"/>
              </a:ext>
            </a:extLst>
          </p:cNvPr>
          <p:cNvSpPr txBox="1"/>
          <p:nvPr/>
        </p:nvSpPr>
        <p:spPr>
          <a:xfrm>
            <a:off x="3264682" y="1866024"/>
            <a:ext cx="3981157"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Identiteit Vrij CLB Netwerk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Missie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Waarden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Waardering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Leiderschap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err="1">
                <a:ln>
                  <a:noFill/>
                </a:ln>
                <a:solidFill>
                  <a:srgbClr val="424357"/>
                </a:solidFill>
                <a:effectLst/>
                <a:uLnTx/>
                <a:uFillTx/>
                <a:latin typeface="Trebuchet MS"/>
                <a:ea typeface="+mn-ea"/>
                <a:cs typeface="+mn-cs"/>
              </a:rPr>
              <a:t>R&amp;R’s</a:t>
            </a:r>
            <a:endParaRPr kumimoji="0" lang="nl-BE" sz="2400" b="0" i="0" u="none" strike="noStrike" kern="1200" cap="none" spc="0" normalizeH="0" baseline="0" noProof="0" dirty="0">
              <a:ln>
                <a:noFill/>
              </a:ln>
              <a:solidFill>
                <a:srgbClr val="424357"/>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4357"/>
              </a:solidFill>
              <a:effectLst/>
              <a:uLnTx/>
              <a:uFillTx/>
              <a:latin typeface="Trebuchet MS"/>
              <a:ea typeface="+mn-ea"/>
              <a:cs typeface="+mn-cs"/>
            </a:endParaRPr>
          </a:p>
        </p:txBody>
      </p:sp>
    </p:spTree>
    <p:extLst>
      <p:ext uri="{BB962C8B-B14F-4D97-AF65-F5344CB8AC3E}">
        <p14:creationId xmlns:p14="http://schemas.microsoft.com/office/powerpoint/2010/main" val="3444566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5209220-A141-4B79-8125-43A1BA9B2D59}"/>
              </a:ext>
            </a:extLst>
          </p:cNvPr>
          <p:cNvGraphicFramePr/>
          <p:nvPr>
            <p:extLst/>
          </p:nvPr>
        </p:nvGraphicFramePr>
        <p:xfrm>
          <a:off x="7245839" y="794577"/>
          <a:ext cx="1813137" cy="107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C871464-A93E-4A65-8DEC-07D77A8EFFC6}"/>
              </a:ext>
            </a:extLst>
          </p:cNvPr>
          <p:cNvSpPr txBox="1">
            <a:spLocks/>
          </p:cNvSpPr>
          <p:nvPr/>
        </p:nvSpPr>
        <p:spPr>
          <a:xfrm>
            <a:off x="182880" y="41511"/>
            <a:ext cx="8890164"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2400" b="1" i="0" u="none" strike="noStrike" kern="0" cap="none" spc="0" normalizeH="0" baseline="0" noProof="0" dirty="0">
                <a:ln>
                  <a:noFill/>
                </a:ln>
                <a:solidFill>
                  <a:srgbClr val="424357"/>
                </a:solidFill>
                <a:effectLst/>
                <a:uLnTx/>
                <a:uFillTx/>
                <a:latin typeface="Trebuchet MS"/>
                <a:ea typeface="+mj-ea"/>
                <a:cs typeface="+mj-cs"/>
              </a:rPr>
              <a:t>Tournée Vitale</a:t>
            </a:r>
            <a:r>
              <a:rPr kumimoji="0" lang="nl-BE" sz="2400" b="0" i="0" u="none" strike="noStrike" kern="0" cap="none" spc="0" normalizeH="0" baseline="0" noProof="0" dirty="0">
                <a:ln>
                  <a:noFill/>
                </a:ln>
                <a:solidFill>
                  <a:srgbClr val="424357"/>
                </a:solidFill>
                <a:effectLst/>
                <a:uLnTx/>
                <a:uFillTx/>
                <a:latin typeface="Trebuchet MS"/>
                <a:ea typeface="+mj-ea"/>
                <a:cs typeface="+mj-cs"/>
              </a:rPr>
              <a:t>: energieke mensen in een vitale organisatie</a:t>
            </a:r>
            <a:endParaRPr kumimoji="0" lang="en-GB" sz="2400" b="0" i="0" u="none" strike="noStrike" kern="0" cap="none" spc="0" normalizeH="0" baseline="0" noProof="0" dirty="0">
              <a:ln>
                <a:noFill/>
              </a:ln>
              <a:solidFill>
                <a:srgbClr val="424357"/>
              </a:solidFill>
              <a:effectLst/>
              <a:uLnTx/>
              <a:uFillTx/>
              <a:latin typeface="Trebuchet MS"/>
              <a:ea typeface="+mj-ea"/>
              <a:cs typeface="+mj-cs"/>
            </a:endParaRPr>
          </a:p>
        </p:txBody>
      </p:sp>
      <p:grpSp>
        <p:nvGrpSpPr>
          <p:cNvPr id="12" name="Group 11">
            <a:extLst>
              <a:ext uri="{FF2B5EF4-FFF2-40B4-BE49-F238E27FC236}">
                <a16:creationId xmlns:a16="http://schemas.microsoft.com/office/drawing/2014/main" id="{8B255C0E-E177-4857-A831-4673C5D6A970}"/>
              </a:ext>
            </a:extLst>
          </p:cNvPr>
          <p:cNvGrpSpPr/>
          <p:nvPr/>
        </p:nvGrpSpPr>
        <p:grpSpPr>
          <a:xfrm>
            <a:off x="877056" y="1064812"/>
            <a:ext cx="1992753" cy="1938992"/>
            <a:chOff x="764197" y="0"/>
            <a:chExt cx="1087561" cy="1087545"/>
          </a:xfrm>
          <a:solidFill>
            <a:schemeClr val="bg1">
              <a:lumMod val="60000"/>
              <a:lumOff val="40000"/>
            </a:schemeClr>
          </a:solidFill>
        </p:grpSpPr>
        <p:sp>
          <p:nvSpPr>
            <p:cNvPr id="13" name="Oval 12">
              <a:extLst>
                <a:ext uri="{FF2B5EF4-FFF2-40B4-BE49-F238E27FC236}">
                  <a16:creationId xmlns:a16="http://schemas.microsoft.com/office/drawing/2014/main" id="{BA4B396C-8A91-4F1A-8D86-71CA59E2EFDD}"/>
                </a:ext>
              </a:extLst>
            </p:cNvPr>
            <p:cNvSpPr/>
            <p:nvPr/>
          </p:nvSpPr>
          <p:spPr>
            <a:xfrm>
              <a:off x="764197" y="0"/>
              <a:ext cx="1087561" cy="1087545"/>
            </a:xfrm>
            <a:prstGeom prst="ellipse">
              <a:avLst/>
            </a:prstGeom>
            <a:grpFill/>
          </p:spPr>
          <p:style>
            <a:lnRef idx="2">
              <a:schemeClr val="lt1">
                <a:hueOff val="0"/>
                <a:satOff val="0"/>
                <a:lumOff val="0"/>
                <a:alphaOff val="0"/>
              </a:schemeClr>
            </a:lnRef>
            <a:fillRef idx="1">
              <a:schemeClr val="accent4">
                <a:alpha val="50000"/>
                <a:hueOff val="-4375582"/>
                <a:satOff val="-36522"/>
                <a:lumOff val="25294"/>
                <a:alphaOff val="0"/>
              </a:schemeClr>
            </a:fillRef>
            <a:effectRef idx="0">
              <a:schemeClr val="accent4">
                <a:alpha val="50000"/>
                <a:hueOff val="-4375582"/>
                <a:satOff val="-36522"/>
                <a:lumOff val="25294"/>
                <a:alphaOff val="0"/>
              </a:schemeClr>
            </a:effectRef>
            <a:fontRef idx="minor">
              <a:schemeClr val="tx1"/>
            </a:fontRef>
          </p:style>
        </p:sp>
        <p:sp>
          <p:nvSpPr>
            <p:cNvPr id="14" name="Oval 4">
              <a:extLst>
                <a:ext uri="{FF2B5EF4-FFF2-40B4-BE49-F238E27FC236}">
                  <a16:creationId xmlns:a16="http://schemas.microsoft.com/office/drawing/2014/main" id="{9536F97B-6CC5-4C51-A523-5DC021560BB3}"/>
                </a:ext>
              </a:extLst>
            </p:cNvPr>
            <p:cNvSpPr txBox="1"/>
            <p:nvPr/>
          </p:nvSpPr>
          <p:spPr>
            <a:xfrm>
              <a:off x="923467" y="196701"/>
              <a:ext cx="790095" cy="72100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srgbClr val="424357"/>
                  </a:solidFill>
                  <a:effectLst/>
                  <a:uLnTx/>
                  <a:uFillTx/>
                  <a:latin typeface="Trebuchet MS"/>
                  <a:ea typeface="+mn-ea"/>
                  <a:cs typeface="+mn-cs"/>
                </a:rPr>
                <a:t>Samen</a:t>
              </a:r>
              <a:r>
                <a:rPr kumimoji="0" lang="en-US" sz="2800" b="0" i="0" u="none" strike="noStrike" kern="1200" cap="none" spc="0" normalizeH="0" baseline="0" noProof="0" dirty="0">
                  <a:ln>
                    <a:noFill/>
                  </a:ln>
                  <a:solidFill>
                    <a:srgbClr val="424357"/>
                  </a:solidFill>
                  <a:effectLst/>
                  <a:uLnTx/>
                  <a:uFillTx/>
                  <a:latin typeface="Trebuchet MS"/>
                  <a:ea typeface="+mn-ea"/>
                  <a:cs typeface="+mn-cs"/>
                </a:rPr>
                <a:t>-</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srgbClr val="424357"/>
                  </a:solidFill>
                  <a:effectLst/>
                  <a:uLnTx/>
                  <a:uFillTx/>
                  <a:latin typeface="Trebuchet MS"/>
                  <a:ea typeface="+mn-ea"/>
                  <a:cs typeface="+mn-cs"/>
                </a:rPr>
                <a:t>werking</a:t>
              </a:r>
              <a:endParaRPr kumimoji="0" lang="en-US" sz="2800" b="0" i="0" u="none" strike="noStrike" kern="1200" cap="none" spc="0" normalizeH="0" baseline="0" noProof="0" dirty="0">
                <a:ln>
                  <a:noFill/>
                </a:ln>
                <a:solidFill>
                  <a:srgbClr val="424357"/>
                </a:solidFill>
                <a:effectLst/>
                <a:uLnTx/>
                <a:uFillTx/>
                <a:latin typeface="Trebuchet MS"/>
                <a:ea typeface="+mn-ea"/>
                <a:cs typeface="+mn-cs"/>
              </a:endParaRPr>
            </a:p>
          </p:txBody>
        </p:sp>
      </p:grpSp>
      <p:sp>
        <p:nvSpPr>
          <p:cNvPr id="15" name="TextBox 14">
            <a:extLst>
              <a:ext uri="{FF2B5EF4-FFF2-40B4-BE49-F238E27FC236}">
                <a16:creationId xmlns:a16="http://schemas.microsoft.com/office/drawing/2014/main" id="{AB82C368-F87D-494E-9DD2-CE6CE3417F9B}"/>
              </a:ext>
            </a:extLst>
          </p:cNvPr>
          <p:cNvSpPr txBox="1"/>
          <p:nvPr/>
        </p:nvSpPr>
        <p:spPr>
          <a:xfrm>
            <a:off x="3264682" y="1866024"/>
            <a:ext cx="579429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Anders organiseren (</a:t>
            </a:r>
            <a:r>
              <a:rPr kumimoji="0" lang="nl-BE" sz="2400" b="0" i="0" u="none" strike="noStrike" kern="1200" cap="none" spc="0" normalizeH="0" baseline="0" noProof="0" dirty="0" err="1">
                <a:ln>
                  <a:noFill/>
                </a:ln>
                <a:solidFill>
                  <a:srgbClr val="424357"/>
                </a:solidFill>
                <a:effectLst/>
                <a:uLnTx/>
                <a:uFillTx/>
                <a:latin typeface="Trebuchet MS"/>
                <a:ea typeface="+mn-ea"/>
                <a:cs typeface="+mn-cs"/>
              </a:rPr>
              <a:t>cfr</a:t>
            </a:r>
            <a:r>
              <a:rPr kumimoji="0" lang="nl-BE" sz="2400" b="0" i="0" u="none" strike="noStrike" kern="1200" cap="none" spc="0" normalizeH="0" baseline="0" noProof="0" dirty="0">
                <a:ln>
                  <a:noFill/>
                </a:ln>
                <a:solidFill>
                  <a:srgbClr val="424357"/>
                </a:solidFill>
                <a:effectLst/>
                <a:uLnTx/>
                <a:uFillTx/>
                <a:latin typeface="Trebuchet MS"/>
                <a:ea typeface="+mn-ea"/>
                <a:cs typeface="+mn-cs"/>
              </a:rPr>
              <a:t>. team charter)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Constructieve dialoog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Vertrouwen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Team dynamiek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4357"/>
              </a:solidFill>
              <a:effectLst/>
              <a:uLnTx/>
              <a:uFillTx/>
              <a:latin typeface="Trebuchet MS"/>
              <a:ea typeface="+mn-ea"/>
              <a:cs typeface="+mn-cs"/>
            </a:endParaRPr>
          </a:p>
        </p:txBody>
      </p:sp>
      <p:pic>
        <p:nvPicPr>
          <p:cNvPr id="10" name="Afbeelding 2">
            <a:extLst>
              <a:ext uri="{FF2B5EF4-FFF2-40B4-BE49-F238E27FC236}">
                <a16:creationId xmlns:a16="http://schemas.microsoft.com/office/drawing/2014/main" id="{FDCB8D73-7A1A-4565-BDDE-EE2A426B70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72" y="3472233"/>
            <a:ext cx="1480304" cy="1071447"/>
          </a:xfrm>
          <a:prstGeom prst="rect">
            <a:avLst/>
          </a:prstGeom>
        </p:spPr>
      </p:pic>
    </p:spTree>
    <p:extLst>
      <p:ext uri="{BB962C8B-B14F-4D97-AF65-F5344CB8AC3E}">
        <p14:creationId xmlns:p14="http://schemas.microsoft.com/office/powerpoint/2010/main" val="329588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5209220-A141-4B79-8125-43A1BA9B2D59}"/>
              </a:ext>
            </a:extLst>
          </p:cNvPr>
          <p:cNvGraphicFramePr/>
          <p:nvPr>
            <p:extLst/>
          </p:nvPr>
        </p:nvGraphicFramePr>
        <p:xfrm>
          <a:off x="7245839" y="794577"/>
          <a:ext cx="1813137" cy="107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C871464-A93E-4A65-8DEC-07D77A8EFFC6}"/>
              </a:ext>
            </a:extLst>
          </p:cNvPr>
          <p:cNvSpPr txBox="1">
            <a:spLocks/>
          </p:cNvSpPr>
          <p:nvPr/>
        </p:nvSpPr>
        <p:spPr>
          <a:xfrm>
            <a:off x="182880" y="41511"/>
            <a:ext cx="8890164"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2400" b="1" i="0" u="none" strike="noStrike" kern="0" cap="none" spc="0" normalizeH="0" baseline="0" noProof="0" dirty="0">
                <a:ln>
                  <a:noFill/>
                </a:ln>
                <a:solidFill>
                  <a:srgbClr val="424357"/>
                </a:solidFill>
                <a:effectLst/>
                <a:uLnTx/>
                <a:uFillTx/>
                <a:latin typeface="Trebuchet MS"/>
                <a:ea typeface="+mj-ea"/>
                <a:cs typeface="+mj-cs"/>
              </a:rPr>
              <a:t>Tournée Vitale</a:t>
            </a:r>
            <a:r>
              <a:rPr kumimoji="0" lang="nl-BE" sz="2400" b="0" i="0" u="none" strike="noStrike" kern="0" cap="none" spc="0" normalizeH="0" baseline="0" noProof="0" dirty="0">
                <a:ln>
                  <a:noFill/>
                </a:ln>
                <a:solidFill>
                  <a:srgbClr val="424357"/>
                </a:solidFill>
                <a:effectLst/>
                <a:uLnTx/>
                <a:uFillTx/>
                <a:latin typeface="Trebuchet MS"/>
                <a:ea typeface="+mj-ea"/>
                <a:cs typeface="+mj-cs"/>
              </a:rPr>
              <a:t>: energieke mensen in een vitale organisatie</a:t>
            </a:r>
            <a:endParaRPr kumimoji="0" lang="en-GB" sz="2400" b="0" i="0" u="none" strike="noStrike" kern="0" cap="none" spc="0" normalizeH="0" baseline="0" noProof="0" dirty="0">
              <a:ln>
                <a:noFill/>
              </a:ln>
              <a:solidFill>
                <a:srgbClr val="424357"/>
              </a:solidFill>
              <a:effectLst/>
              <a:uLnTx/>
              <a:uFillTx/>
              <a:latin typeface="Trebuchet MS"/>
              <a:ea typeface="+mj-ea"/>
              <a:cs typeface="+mj-cs"/>
            </a:endParaRPr>
          </a:p>
        </p:txBody>
      </p:sp>
      <p:grpSp>
        <p:nvGrpSpPr>
          <p:cNvPr id="12" name="Group 11">
            <a:extLst>
              <a:ext uri="{FF2B5EF4-FFF2-40B4-BE49-F238E27FC236}">
                <a16:creationId xmlns:a16="http://schemas.microsoft.com/office/drawing/2014/main" id="{8B255C0E-E177-4857-A831-4673C5D6A970}"/>
              </a:ext>
            </a:extLst>
          </p:cNvPr>
          <p:cNvGrpSpPr/>
          <p:nvPr/>
        </p:nvGrpSpPr>
        <p:grpSpPr>
          <a:xfrm>
            <a:off x="877056" y="1064812"/>
            <a:ext cx="1992753" cy="1938992"/>
            <a:chOff x="764197" y="0"/>
            <a:chExt cx="1087561" cy="1087545"/>
          </a:xfrm>
          <a:solidFill>
            <a:schemeClr val="bg1">
              <a:lumMod val="60000"/>
              <a:lumOff val="40000"/>
            </a:schemeClr>
          </a:solidFill>
        </p:grpSpPr>
        <p:sp>
          <p:nvSpPr>
            <p:cNvPr id="13" name="Oval 12">
              <a:extLst>
                <a:ext uri="{FF2B5EF4-FFF2-40B4-BE49-F238E27FC236}">
                  <a16:creationId xmlns:a16="http://schemas.microsoft.com/office/drawing/2014/main" id="{BA4B396C-8A91-4F1A-8D86-71CA59E2EFDD}"/>
                </a:ext>
              </a:extLst>
            </p:cNvPr>
            <p:cNvSpPr/>
            <p:nvPr/>
          </p:nvSpPr>
          <p:spPr>
            <a:xfrm>
              <a:off x="764197" y="0"/>
              <a:ext cx="1087561" cy="1087545"/>
            </a:xfrm>
            <a:prstGeom prst="ellipse">
              <a:avLst/>
            </a:prstGeom>
            <a:solidFill>
              <a:srgbClr val="0099CC"/>
            </a:solidFill>
            <a:ln>
              <a:solidFill>
                <a:schemeClr val="bg2"/>
              </a:solidFill>
            </a:ln>
          </p:spPr>
          <p:style>
            <a:lnRef idx="2">
              <a:schemeClr val="lt1">
                <a:hueOff val="0"/>
                <a:satOff val="0"/>
                <a:lumOff val="0"/>
                <a:alphaOff val="0"/>
              </a:schemeClr>
            </a:lnRef>
            <a:fillRef idx="1">
              <a:schemeClr val="accent4">
                <a:alpha val="50000"/>
                <a:hueOff val="-4375582"/>
                <a:satOff val="-36522"/>
                <a:lumOff val="25294"/>
                <a:alphaOff val="0"/>
              </a:schemeClr>
            </a:fillRef>
            <a:effectRef idx="0">
              <a:schemeClr val="accent4">
                <a:alpha val="50000"/>
                <a:hueOff val="-4375582"/>
                <a:satOff val="-36522"/>
                <a:lumOff val="25294"/>
                <a:alphaOff val="0"/>
              </a:schemeClr>
            </a:effectRef>
            <a:fontRef idx="minor">
              <a:schemeClr val="tx1"/>
            </a:fontRef>
          </p:style>
        </p:sp>
        <p:sp>
          <p:nvSpPr>
            <p:cNvPr id="14" name="Oval 4">
              <a:extLst>
                <a:ext uri="{FF2B5EF4-FFF2-40B4-BE49-F238E27FC236}">
                  <a16:creationId xmlns:a16="http://schemas.microsoft.com/office/drawing/2014/main" id="{9536F97B-6CC5-4C51-A523-5DC021560BB3}"/>
                </a:ext>
              </a:extLst>
            </p:cNvPr>
            <p:cNvSpPr txBox="1"/>
            <p:nvPr/>
          </p:nvSpPr>
          <p:spPr>
            <a:xfrm>
              <a:off x="911295" y="184192"/>
              <a:ext cx="790095" cy="721005"/>
            </a:xfrm>
            <a:prstGeom prst="rect">
              <a:avLst/>
            </a:prstGeom>
            <a:solidFill>
              <a:srgbClr val="0099CC"/>
            </a:solidFill>
            <a:ln>
              <a:noFill/>
            </a:ln>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rebuchet MS"/>
                  <a:ea typeface="+mn-ea"/>
                  <a:cs typeface="+mn-cs"/>
                </a:rPr>
                <a:t>Energie</a:t>
              </a: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grpSp>
      <p:sp>
        <p:nvSpPr>
          <p:cNvPr id="15" name="TextBox 14">
            <a:extLst>
              <a:ext uri="{FF2B5EF4-FFF2-40B4-BE49-F238E27FC236}">
                <a16:creationId xmlns:a16="http://schemas.microsoft.com/office/drawing/2014/main" id="{AB82C368-F87D-494E-9DD2-CE6CE3417F9B}"/>
              </a:ext>
            </a:extLst>
          </p:cNvPr>
          <p:cNvSpPr txBox="1"/>
          <p:nvPr/>
        </p:nvSpPr>
        <p:spPr>
          <a:xfrm>
            <a:off x="3264682" y="1866024"/>
            <a:ext cx="579429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Ontwikkelen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Gezondheid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Veerkracht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Eigenaarschap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357"/>
                </a:solidFill>
                <a:effectLst/>
                <a:uLnTx/>
                <a:uFillTx/>
                <a:latin typeface="Trebuchet MS"/>
                <a:ea typeface="+mn-ea"/>
                <a:cs typeface="+mn-cs"/>
              </a:rPr>
              <a:t>Stimulerende werkomgeving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4357"/>
              </a:solidFill>
              <a:effectLst/>
              <a:uLnTx/>
              <a:uFillTx/>
              <a:latin typeface="Trebuchet MS"/>
              <a:ea typeface="+mn-ea"/>
              <a:cs typeface="+mn-cs"/>
            </a:endParaRPr>
          </a:p>
        </p:txBody>
      </p:sp>
      <p:pic>
        <p:nvPicPr>
          <p:cNvPr id="10" name="Afbeelding 2">
            <a:extLst>
              <a:ext uri="{FF2B5EF4-FFF2-40B4-BE49-F238E27FC236}">
                <a16:creationId xmlns:a16="http://schemas.microsoft.com/office/drawing/2014/main" id="{0B7523AF-004B-4C43-90B3-F28EE1C94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72" y="3472233"/>
            <a:ext cx="1480304" cy="1071447"/>
          </a:xfrm>
          <a:prstGeom prst="rect">
            <a:avLst/>
          </a:prstGeom>
        </p:spPr>
      </p:pic>
    </p:spTree>
    <p:extLst>
      <p:ext uri="{BB962C8B-B14F-4D97-AF65-F5344CB8AC3E}">
        <p14:creationId xmlns:p14="http://schemas.microsoft.com/office/powerpoint/2010/main" val="3584857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38FA-06C1-4E47-8718-9979B5C880F1}"/>
              </a:ext>
            </a:extLst>
          </p:cNvPr>
          <p:cNvSpPr>
            <a:spLocks noGrp="1"/>
          </p:cNvSpPr>
          <p:nvPr>
            <p:ph type="title"/>
          </p:nvPr>
        </p:nvSpPr>
        <p:spPr/>
        <p:txBody>
          <a:bodyPr/>
          <a:lstStyle/>
          <a:p>
            <a:r>
              <a:rPr lang="nl-BE" dirty="0"/>
              <a:t>Wat heeft in de laatste 6 maanden voor jou en/of voor jouw team een positieve impact gehad op het welzijn en engagement?</a:t>
            </a:r>
            <a:endParaRPr lang="en-GB" dirty="0"/>
          </a:p>
        </p:txBody>
      </p:sp>
    </p:spTree>
    <p:extLst>
      <p:ext uri="{BB962C8B-B14F-4D97-AF65-F5344CB8AC3E}">
        <p14:creationId xmlns:p14="http://schemas.microsoft.com/office/powerpoint/2010/main" val="2562734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E15F19-1C11-4096-8E38-41D7F14E7085}"/>
              </a:ext>
            </a:extLst>
          </p:cNvPr>
          <p:cNvSpPr/>
          <p:nvPr/>
        </p:nvSpPr>
        <p:spPr>
          <a:xfrm>
            <a:off x="1751484" y="1422003"/>
            <a:ext cx="5825127" cy="34304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8E959E"/>
              </a:solidFill>
              <a:effectLst/>
              <a:uLnTx/>
              <a:uFillTx/>
              <a:latin typeface="Trebuchet MS"/>
              <a:ea typeface="+mn-ea"/>
              <a:cs typeface="+mn-cs"/>
            </a:endParaRPr>
          </a:p>
        </p:txBody>
      </p:sp>
      <p:sp>
        <p:nvSpPr>
          <p:cNvPr id="6" name="Isosceles Triangle 5"/>
          <p:cNvSpPr/>
          <p:nvPr/>
        </p:nvSpPr>
        <p:spPr>
          <a:xfrm>
            <a:off x="2272352" y="2132693"/>
            <a:ext cx="2267030" cy="1708955"/>
          </a:xfrm>
          <a:prstGeom prst="triangle">
            <a:avLst/>
          </a:prstGeom>
          <a:solidFill>
            <a:sysClr val="window" lastClr="FFFFFF">
              <a:lumMod val="85000"/>
            </a:sysClr>
          </a:solidFill>
          <a:ln w="25400" cap="flat" cmpd="sng" algn="ctr">
            <a:solidFill>
              <a:schemeClr val="accent5">
                <a:lumMod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8" name="Isosceles Triangle 7"/>
          <p:cNvSpPr/>
          <p:nvPr/>
        </p:nvSpPr>
        <p:spPr>
          <a:xfrm rot="10800000">
            <a:off x="3464476" y="2100994"/>
            <a:ext cx="2232918" cy="1683240"/>
          </a:xfrm>
          <a:prstGeom prst="triangle">
            <a:avLst/>
          </a:prstGeom>
          <a:solidFill>
            <a:srgbClr val="AA1B1D"/>
          </a:solidFill>
          <a:ln w="25400" cap="flat" cmpd="sng" algn="ctr">
            <a:solidFill>
              <a:srgbClr val="AA1B1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2265371" y="3895675"/>
            <a:ext cx="4680159" cy="360034"/>
          </a:xfrm>
          <a:prstGeom prst="rect">
            <a:avLst/>
          </a:prstGeom>
          <a:solidFill>
            <a:srgbClr val="FBAA26"/>
          </a:solidFill>
          <a:ln w="25400" cap="flat" cmpd="sng" algn="ctr">
            <a:solidFill>
              <a:schemeClr val="accent1">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Calibri"/>
                <a:ea typeface="Times New Roman"/>
                <a:cs typeface="Times New Roman"/>
              </a:rPr>
              <a:t>Gedeeld Leiderschap </a:t>
            </a:r>
            <a:endParaRPr kumimoji="0" lang="en-GB" sz="12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14" name="TextBox 19"/>
          <p:cNvSpPr txBox="1"/>
          <p:nvPr/>
        </p:nvSpPr>
        <p:spPr>
          <a:xfrm>
            <a:off x="6430312" y="4433095"/>
            <a:ext cx="129604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Calibri"/>
                <a:ea typeface="Times New Roman"/>
                <a:cs typeface="Times New Roman"/>
              </a:rPr>
              <a:t>Structuur</a:t>
            </a:r>
          </a:p>
        </p:txBody>
      </p:sp>
      <p:sp>
        <p:nvSpPr>
          <p:cNvPr id="16" name="TextBox 1"/>
          <p:cNvSpPr txBox="1"/>
          <p:nvPr/>
        </p:nvSpPr>
        <p:spPr>
          <a:xfrm>
            <a:off x="3776295" y="2250856"/>
            <a:ext cx="591886" cy="184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600" b="1" i="0" u="none" strike="noStrike" kern="1200" cap="none" spc="0" normalizeH="0" baseline="0" noProof="0" dirty="0">
                <a:ln>
                  <a:noFill/>
                </a:ln>
                <a:solidFill>
                  <a:prstClr val="white"/>
                </a:solidFill>
                <a:effectLst/>
                <a:uLnTx/>
                <a:uFillTx/>
                <a:latin typeface="Calibri"/>
                <a:ea typeface="Times New Roman"/>
                <a:cs typeface="Times New Roman"/>
              </a:rPr>
              <a:t>Emotioneel</a:t>
            </a:r>
            <a:endParaRPr kumimoji="0" lang="en-GB" sz="1200" b="1" i="0" u="none" strike="noStrike" kern="1200" cap="none" spc="0" normalizeH="0" baseline="0" noProof="0" dirty="0">
              <a:ln>
                <a:noFill/>
              </a:ln>
              <a:solidFill>
                <a:prstClr val="white"/>
              </a:solidFill>
              <a:effectLst/>
              <a:uLnTx/>
              <a:uFillTx/>
              <a:latin typeface="Times New Roman"/>
              <a:ea typeface="Times New Roman"/>
              <a:cs typeface="+mn-cs"/>
            </a:endParaRPr>
          </a:p>
        </p:txBody>
      </p:sp>
      <p:sp>
        <p:nvSpPr>
          <p:cNvPr id="17" name="TextBox 21"/>
          <p:cNvSpPr txBox="1"/>
          <p:nvPr/>
        </p:nvSpPr>
        <p:spPr>
          <a:xfrm>
            <a:off x="4879450" y="2251477"/>
            <a:ext cx="527638" cy="184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600" b="1" i="0" u="none" strike="noStrike" kern="1200" cap="none" spc="0" normalizeH="0" baseline="0" noProof="0" dirty="0">
                <a:ln>
                  <a:noFill/>
                </a:ln>
                <a:solidFill>
                  <a:prstClr val="white"/>
                </a:solidFill>
                <a:effectLst/>
                <a:uLnTx/>
                <a:uFillTx/>
                <a:latin typeface="Calibri"/>
                <a:ea typeface="Times New Roman"/>
                <a:cs typeface="Times New Roman"/>
              </a:rPr>
              <a:t>Sociaal</a:t>
            </a:r>
            <a:endParaRPr kumimoji="0" lang="en-GB" sz="1200" b="1" i="0" u="none" strike="noStrike" kern="1200" cap="none" spc="0" normalizeH="0" baseline="0" noProof="0" dirty="0">
              <a:ln>
                <a:noFill/>
              </a:ln>
              <a:solidFill>
                <a:prstClr val="white"/>
              </a:solidFill>
              <a:effectLst/>
              <a:uLnTx/>
              <a:uFillTx/>
              <a:latin typeface="Times New Roman"/>
              <a:ea typeface="Times New Roman"/>
              <a:cs typeface="+mn-cs"/>
            </a:endParaRPr>
          </a:p>
        </p:txBody>
      </p:sp>
      <p:sp>
        <p:nvSpPr>
          <p:cNvPr id="18" name="TextBox 22"/>
          <p:cNvSpPr txBox="1"/>
          <p:nvPr/>
        </p:nvSpPr>
        <p:spPr>
          <a:xfrm>
            <a:off x="3968532" y="2713520"/>
            <a:ext cx="462208" cy="184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600" b="0" i="0" u="none" strike="noStrike" kern="1200" cap="none" spc="0" normalizeH="0" baseline="0" noProof="0" dirty="0">
                <a:ln>
                  <a:noFill/>
                </a:ln>
                <a:solidFill>
                  <a:prstClr val="white"/>
                </a:solidFill>
                <a:effectLst/>
                <a:uLnTx/>
                <a:uFillTx/>
                <a:latin typeface="Calibri"/>
                <a:ea typeface="Times New Roman"/>
                <a:cs typeface="Times New Roman"/>
              </a:rPr>
              <a:t>Mentaal</a:t>
            </a:r>
            <a:endParaRPr kumimoji="0" lang="en-GB" sz="1200" b="0" i="0" u="none" strike="noStrike" kern="1200" cap="none" spc="0" normalizeH="0" baseline="0" noProof="0" dirty="0">
              <a:ln>
                <a:noFill/>
              </a:ln>
              <a:solidFill>
                <a:prstClr val="white"/>
              </a:solidFill>
              <a:effectLst/>
              <a:uLnTx/>
              <a:uFillTx/>
              <a:latin typeface="Times New Roman"/>
              <a:ea typeface="Times New Roman"/>
              <a:cs typeface="+mn-cs"/>
            </a:endParaRPr>
          </a:p>
        </p:txBody>
      </p:sp>
      <p:sp>
        <p:nvSpPr>
          <p:cNvPr id="19" name="TextBox 23"/>
          <p:cNvSpPr txBox="1"/>
          <p:nvPr/>
        </p:nvSpPr>
        <p:spPr>
          <a:xfrm>
            <a:off x="4767447" y="2713520"/>
            <a:ext cx="469547" cy="184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600" b="1" i="0" u="none" strike="noStrike" kern="1200" cap="none" spc="0" normalizeH="0" baseline="0" noProof="0" dirty="0">
                <a:ln>
                  <a:noFill/>
                </a:ln>
                <a:solidFill>
                  <a:prstClr val="white"/>
                </a:solidFill>
                <a:effectLst/>
                <a:uLnTx/>
                <a:uFillTx/>
                <a:latin typeface="Calibri"/>
                <a:ea typeface="Times New Roman"/>
                <a:cs typeface="Times New Roman"/>
              </a:rPr>
              <a:t>Fysiek</a:t>
            </a:r>
            <a:endParaRPr kumimoji="0" lang="en-GB" sz="1200" b="1" i="0" u="none" strike="noStrike" kern="1200" cap="none" spc="0" normalizeH="0" baseline="0" noProof="0" dirty="0">
              <a:ln>
                <a:noFill/>
              </a:ln>
              <a:solidFill>
                <a:prstClr val="white"/>
              </a:solidFill>
              <a:effectLst/>
              <a:uLnTx/>
              <a:uFillTx/>
              <a:latin typeface="Times New Roman"/>
              <a:ea typeface="Times New Roman"/>
              <a:cs typeface="+mn-cs"/>
            </a:endParaRPr>
          </a:p>
        </p:txBody>
      </p:sp>
      <p:sp>
        <p:nvSpPr>
          <p:cNvPr id="20" name="Isosceles Triangle 19"/>
          <p:cNvSpPr/>
          <p:nvPr/>
        </p:nvSpPr>
        <p:spPr>
          <a:xfrm>
            <a:off x="4636123" y="2129742"/>
            <a:ext cx="2267030" cy="1708955"/>
          </a:xfrm>
          <a:prstGeom prst="triangle">
            <a:avLst/>
          </a:prstGeom>
          <a:solidFill>
            <a:sysClr val="window" lastClr="FFFFFF">
              <a:lumMod val="85000"/>
            </a:sysClr>
          </a:solidFill>
          <a:ln w="25400" cap="flat" cmpd="sng" algn="ctr">
            <a:solidFill>
              <a:schemeClr val="accent5">
                <a:lumMod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FFFFFF"/>
              </a:solidFill>
              <a:effectLst/>
              <a:uLnTx/>
              <a:uFillTx/>
              <a:latin typeface="Calibri"/>
              <a:ea typeface="Times New Roman"/>
              <a:cs typeface="Times New Roman"/>
            </a:endParaRPr>
          </a:p>
        </p:txBody>
      </p:sp>
      <p:sp>
        <p:nvSpPr>
          <p:cNvPr id="21" name="Isosceles Triangle 20"/>
          <p:cNvSpPr/>
          <p:nvPr/>
        </p:nvSpPr>
        <p:spPr>
          <a:xfrm>
            <a:off x="3447420" y="328811"/>
            <a:ext cx="2267030" cy="1708955"/>
          </a:xfrm>
          <a:prstGeom prst="triangle">
            <a:avLst/>
          </a:prstGeom>
          <a:solidFill>
            <a:sysClr val="window" lastClr="FFFFFF">
              <a:lumMod val="85000"/>
            </a:sysClr>
          </a:solidFill>
          <a:ln w="25400" cap="flat" cmpd="sng" algn="ctr">
            <a:solidFill>
              <a:schemeClr val="accent5">
                <a:lumMod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white"/>
              </a:solidFill>
              <a:effectLst/>
              <a:uLnTx/>
              <a:uFillTx/>
              <a:latin typeface="Calibri"/>
              <a:ea typeface="Times New Roman"/>
              <a:cs typeface="+mn-cs"/>
            </a:endParaRPr>
          </a:p>
        </p:txBody>
      </p:sp>
      <p:pic>
        <p:nvPicPr>
          <p:cNvPr id="1026" name="Picture 2" descr="Z:\CARE\STRESS\6. Personal Consultants\SCLN\5.Afbeeldingen\man-1332780_1920.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03849" y="2238202"/>
            <a:ext cx="392544" cy="78508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009241" y="3193625"/>
            <a:ext cx="16440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o.a. praktische middelen, verloning, opleidingen, …</a:t>
            </a:r>
            <a:endParaRPr kumimoji="0" lang="en-GB" sz="1200" b="0" i="0" u="none" strike="noStrike" kern="1200" cap="none" spc="0" normalizeH="0" baseline="0" noProof="0" dirty="0" err="1">
              <a:ln>
                <a:noFill/>
              </a:ln>
              <a:solidFill>
                <a:prstClr val="black">
                  <a:lumMod val="50000"/>
                  <a:lumOff val="50000"/>
                </a:prstClr>
              </a:solidFill>
              <a:effectLst/>
              <a:uLnTx/>
              <a:uFillTx/>
              <a:latin typeface="Calibri"/>
              <a:ea typeface="+mn-ea"/>
              <a:cs typeface="+mn-cs"/>
            </a:endParaRPr>
          </a:p>
        </p:txBody>
      </p:sp>
      <p:sp>
        <p:nvSpPr>
          <p:cNvPr id="23" name="TextBox 22"/>
          <p:cNvSpPr txBox="1"/>
          <p:nvPr/>
        </p:nvSpPr>
        <p:spPr>
          <a:xfrm>
            <a:off x="5223589" y="2761686"/>
            <a:ext cx="1152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err="1">
                <a:ln>
                  <a:noFill/>
                </a:ln>
                <a:solidFill>
                  <a:prstClr val="black"/>
                </a:solidFill>
                <a:effectLst/>
                <a:uLnTx/>
                <a:uFillTx/>
                <a:latin typeface="Calibri"/>
                <a:ea typeface="+mn-ea"/>
                <a:cs typeface="+mn-cs"/>
              </a:rPr>
              <a:t>Werk-middelen</a:t>
            </a:r>
            <a:endParaRPr kumimoji="0" lang="en-GB"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4" name="TextBox 23"/>
          <p:cNvSpPr txBox="1"/>
          <p:nvPr/>
        </p:nvSpPr>
        <p:spPr>
          <a:xfrm>
            <a:off x="2874986" y="2761686"/>
            <a:ext cx="1061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Calibri"/>
                <a:ea typeface="+mn-ea"/>
                <a:cs typeface="+mn-cs"/>
              </a:rPr>
              <a:t>Werk-organisatie</a:t>
            </a:r>
            <a:endParaRPr kumimoji="0" lang="en-GB"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5" name="TextBox 24"/>
          <p:cNvSpPr txBox="1"/>
          <p:nvPr/>
        </p:nvSpPr>
        <p:spPr>
          <a:xfrm>
            <a:off x="3904399" y="898783"/>
            <a:ext cx="13530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Calibri"/>
                <a:ea typeface="+mn-ea"/>
                <a:cs typeface="+mn-cs"/>
              </a:rPr>
              <a:t>Werk-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Calibri"/>
                <a:ea typeface="+mn-ea"/>
                <a:cs typeface="+mn-cs"/>
              </a:rPr>
              <a:t>omgeving</a:t>
            </a:r>
            <a:endParaRPr kumimoji="0" lang="en-GB"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26" name="TextBox 25"/>
          <p:cNvSpPr txBox="1"/>
          <p:nvPr/>
        </p:nvSpPr>
        <p:spPr>
          <a:xfrm>
            <a:off x="4036128" y="1625541"/>
            <a:ext cx="11852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Fysiek &amp; Sociaal</a:t>
            </a:r>
            <a:endParaRPr kumimoji="0" lang="en-GB" sz="1200" b="0" i="0" u="none" strike="noStrike" kern="1200" cap="none" spc="0" normalizeH="0" baseline="0" noProof="0" dirty="0" err="1">
              <a:ln>
                <a:noFill/>
              </a:ln>
              <a:solidFill>
                <a:prstClr val="black">
                  <a:lumMod val="50000"/>
                  <a:lumOff val="50000"/>
                </a:prstClr>
              </a:solidFill>
              <a:effectLst/>
              <a:uLnTx/>
              <a:uFillTx/>
              <a:latin typeface="Calibri"/>
              <a:ea typeface="+mn-ea"/>
              <a:cs typeface="+mn-cs"/>
            </a:endParaRPr>
          </a:p>
        </p:txBody>
      </p:sp>
      <p:sp>
        <p:nvSpPr>
          <p:cNvPr id="2" name="TextBox 1"/>
          <p:cNvSpPr txBox="1"/>
          <p:nvPr/>
        </p:nvSpPr>
        <p:spPr>
          <a:xfrm>
            <a:off x="296124" y="485900"/>
            <a:ext cx="3672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58595B"/>
                </a:solidFill>
                <a:effectLst/>
                <a:uLnTx/>
                <a:uFillTx/>
                <a:latin typeface="Calibri"/>
                <a:ea typeface="+mn-ea"/>
                <a:cs typeface="+mn-cs"/>
              </a:rPr>
              <a:t>Model van optimale inzetbaarheid van medewerkers</a:t>
            </a:r>
            <a:endParaRPr kumimoji="0" lang="en-GB" sz="1800" b="0" i="0" u="none" strike="noStrike" kern="1200" cap="none" spc="0" normalizeH="0" baseline="0" noProof="0" dirty="0" err="1">
              <a:ln>
                <a:noFill/>
              </a:ln>
              <a:solidFill>
                <a:srgbClr val="58595B"/>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358429F-41F0-41AD-A6F8-D9AA0A73EC20}"/>
              </a:ext>
            </a:extLst>
          </p:cNvPr>
          <p:cNvSpPr txBox="1"/>
          <p:nvPr/>
        </p:nvSpPr>
        <p:spPr>
          <a:xfrm>
            <a:off x="2381612" y="3241903"/>
            <a:ext cx="20381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o.a. organisatiestructuur, werkregimes,  autonomie, inhoud, rollen …</a:t>
            </a:r>
            <a:endParaRPr kumimoji="0" lang="en-GB" sz="1200" b="0" i="0" u="none" strike="noStrike" kern="1200" cap="none" spc="0" normalizeH="0" baseline="0" noProof="0" dirty="0" err="1">
              <a:ln>
                <a:noFill/>
              </a:ln>
              <a:solidFill>
                <a:prstClr val="black">
                  <a:lumMod val="50000"/>
                  <a:lumOff val="50000"/>
                </a:prstClr>
              </a:solidFill>
              <a:effectLst/>
              <a:uLnTx/>
              <a:uFillTx/>
              <a:latin typeface="Calibri"/>
              <a:ea typeface="+mn-ea"/>
              <a:cs typeface="+mn-cs"/>
            </a:endParaRPr>
          </a:p>
        </p:txBody>
      </p:sp>
      <p:sp>
        <p:nvSpPr>
          <p:cNvPr id="28" name="TextBox 19">
            <a:extLst>
              <a:ext uri="{FF2B5EF4-FFF2-40B4-BE49-F238E27FC236}">
                <a16:creationId xmlns:a16="http://schemas.microsoft.com/office/drawing/2014/main" id="{9C5EEC47-0E63-41DA-9E07-2D75A68D81D2}"/>
              </a:ext>
            </a:extLst>
          </p:cNvPr>
          <p:cNvSpPr txBox="1"/>
          <p:nvPr/>
        </p:nvSpPr>
        <p:spPr>
          <a:xfrm>
            <a:off x="1812444" y="4430952"/>
            <a:ext cx="129604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Calibri"/>
                <a:ea typeface="Times New Roman"/>
                <a:cs typeface="Times New Roman"/>
              </a:rPr>
              <a:t>Strategie</a:t>
            </a:r>
          </a:p>
        </p:txBody>
      </p:sp>
      <p:sp>
        <p:nvSpPr>
          <p:cNvPr id="29" name="TextBox 19">
            <a:extLst>
              <a:ext uri="{FF2B5EF4-FFF2-40B4-BE49-F238E27FC236}">
                <a16:creationId xmlns:a16="http://schemas.microsoft.com/office/drawing/2014/main" id="{8ECBE545-9EFB-4A14-8FC1-B2CBFB0A638D}"/>
              </a:ext>
            </a:extLst>
          </p:cNvPr>
          <p:cNvSpPr txBox="1"/>
          <p:nvPr/>
        </p:nvSpPr>
        <p:spPr>
          <a:xfrm>
            <a:off x="6170060" y="1621911"/>
            <a:ext cx="129604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Calibri"/>
                <a:ea typeface="Times New Roman"/>
                <a:cs typeface="Times New Roman"/>
              </a:rPr>
              <a:t>Cultuur</a:t>
            </a:r>
          </a:p>
        </p:txBody>
      </p:sp>
      <p:sp>
        <p:nvSpPr>
          <p:cNvPr id="30" name="TextBox 19">
            <a:extLst>
              <a:ext uri="{FF2B5EF4-FFF2-40B4-BE49-F238E27FC236}">
                <a16:creationId xmlns:a16="http://schemas.microsoft.com/office/drawing/2014/main" id="{E42B5465-4284-4612-B768-9E5DA1C66B9C}"/>
              </a:ext>
            </a:extLst>
          </p:cNvPr>
          <p:cNvSpPr txBox="1"/>
          <p:nvPr/>
        </p:nvSpPr>
        <p:spPr>
          <a:xfrm>
            <a:off x="1812444" y="1621911"/>
            <a:ext cx="129604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Calibri"/>
                <a:ea typeface="Times New Roman"/>
                <a:cs typeface="Times New Roman"/>
              </a:rPr>
              <a:t>Waarden</a:t>
            </a:r>
          </a:p>
        </p:txBody>
      </p:sp>
      <p:sp>
        <p:nvSpPr>
          <p:cNvPr id="31" name="TextBox 19">
            <a:extLst>
              <a:ext uri="{FF2B5EF4-FFF2-40B4-BE49-F238E27FC236}">
                <a16:creationId xmlns:a16="http://schemas.microsoft.com/office/drawing/2014/main" id="{6CE713C2-03DE-401E-94D1-EE7FA880DF79}"/>
              </a:ext>
            </a:extLst>
          </p:cNvPr>
          <p:cNvSpPr txBox="1"/>
          <p:nvPr/>
        </p:nvSpPr>
        <p:spPr>
          <a:xfrm>
            <a:off x="3988101" y="4430952"/>
            <a:ext cx="129604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Calibri"/>
                <a:ea typeface="Times New Roman"/>
                <a:cs typeface="Times New Roman"/>
              </a:rPr>
              <a:t>Visie</a:t>
            </a:r>
          </a:p>
        </p:txBody>
      </p:sp>
      <p:pic>
        <p:nvPicPr>
          <p:cNvPr id="32" name="Afbeelding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553" y="4256833"/>
            <a:ext cx="1231594" cy="891430"/>
          </a:xfrm>
          <a:prstGeom prst="rect">
            <a:avLst/>
          </a:prstGeom>
        </p:spPr>
      </p:pic>
      <p:sp>
        <p:nvSpPr>
          <p:cNvPr id="4" name="Oval 3">
            <a:extLst>
              <a:ext uri="{FF2B5EF4-FFF2-40B4-BE49-F238E27FC236}">
                <a16:creationId xmlns:a16="http://schemas.microsoft.com/office/drawing/2014/main" id="{9EE15D68-6B97-4E17-AA6D-3AEBC94C9E59}"/>
              </a:ext>
            </a:extLst>
          </p:cNvPr>
          <p:cNvSpPr/>
          <p:nvPr/>
        </p:nvSpPr>
        <p:spPr>
          <a:xfrm>
            <a:off x="1951463" y="1204089"/>
            <a:ext cx="1122015" cy="107906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34" name="Oval 33">
            <a:extLst>
              <a:ext uri="{FF2B5EF4-FFF2-40B4-BE49-F238E27FC236}">
                <a16:creationId xmlns:a16="http://schemas.microsoft.com/office/drawing/2014/main" id="{5A8A344A-F018-4553-A369-BA68DED39A69}"/>
              </a:ext>
            </a:extLst>
          </p:cNvPr>
          <p:cNvSpPr/>
          <p:nvPr/>
        </p:nvSpPr>
        <p:spPr>
          <a:xfrm>
            <a:off x="3545739" y="3850127"/>
            <a:ext cx="2038139" cy="107906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35" name="Oval 34">
            <a:extLst>
              <a:ext uri="{FF2B5EF4-FFF2-40B4-BE49-F238E27FC236}">
                <a16:creationId xmlns:a16="http://schemas.microsoft.com/office/drawing/2014/main" id="{BE6D805A-FC77-48AD-B85B-208BAF79F040}"/>
              </a:ext>
            </a:extLst>
          </p:cNvPr>
          <p:cNvSpPr/>
          <p:nvPr/>
        </p:nvSpPr>
        <p:spPr>
          <a:xfrm>
            <a:off x="6259784" y="1200896"/>
            <a:ext cx="1122015" cy="107906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
        <p:nvSpPr>
          <p:cNvPr id="37" name="Oval 36">
            <a:extLst>
              <a:ext uri="{FF2B5EF4-FFF2-40B4-BE49-F238E27FC236}">
                <a16:creationId xmlns:a16="http://schemas.microsoft.com/office/drawing/2014/main" id="{4CAB5D80-DB4B-47B7-88E0-FE615EF53798}"/>
              </a:ext>
            </a:extLst>
          </p:cNvPr>
          <p:cNvSpPr/>
          <p:nvPr/>
        </p:nvSpPr>
        <p:spPr>
          <a:xfrm>
            <a:off x="3724209" y="520663"/>
            <a:ext cx="1697181" cy="16832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D5C9B6"/>
              </a:solidFill>
              <a:effectLst/>
              <a:uLnTx/>
              <a:uFillTx/>
              <a:latin typeface="Trebuchet MS"/>
              <a:ea typeface="+mn-ea"/>
              <a:cs typeface="+mn-cs"/>
            </a:endParaRPr>
          </a:p>
        </p:txBody>
      </p:sp>
      <p:sp>
        <p:nvSpPr>
          <p:cNvPr id="38" name="Oval 37">
            <a:extLst>
              <a:ext uri="{FF2B5EF4-FFF2-40B4-BE49-F238E27FC236}">
                <a16:creationId xmlns:a16="http://schemas.microsoft.com/office/drawing/2014/main" id="{A8215845-FFE8-414B-869B-E77F22994786}"/>
              </a:ext>
            </a:extLst>
          </p:cNvPr>
          <p:cNvSpPr/>
          <p:nvPr/>
        </p:nvSpPr>
        <p:spPr>
          <a:xfrm>
            <a:off x="3724483" y="1885372"/>
            <a:ext cx="1697181" cy="16832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Tree>
    <p:extLst>
      <p:ext uri="{BB962C8B-B14F-4D97-AF65-F5344CB8AC3E}">
        <p14:creationId xmlns:p14="http://schemas.microsoft.com/office/powerpoint/2010/main" val="245448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ppt_w</p:attrName>
                                        </p:attrNameLst>
                                      </p:cBhvr>
                                      <p:tavLst>
                                        <p:tav tm="0" fmla="#ppt_w*sin(2.5*pi*$)">
                                          <p:val>
                                            <p:fltVal val="0"/>
                                          </p:val>
                                        </p:tav>
                                        <p:tav tm="100000">
                                          <p:val>
                                            <p:fltVal val="1"/>
                                          </p:val>
                                        </p:tav>
                                      </p:tavLst>
                                    </p:anim>
                                    <p:anim calcmode="lin" valueType="num">
                                      <p:cBhvr>
                                        <p:cTn id="9" dur="20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35"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31D28-2BB2-4588-9822-A36E236A07CF}"/>
              </a:ext>
            </a:extLst>
          </p:cNvPr>
          <p:cNvPicPr>
            <a:picLocks noChangeAspect="1"/>
          </p:cNvPicPr>
          <p:nvPr/>
        </p:nvPicPr>
        <p:blipFill>
          <a:blip r:embed="rId2"/>
          <a:stretch>
            <a:fillRect/>
          </a:stretch>
        </p:blipFill>
        <p:spPr>
          <a:xfrm>
            <a:off x="-158859" y="-792479"/>
            <a:ext cx="9337752" cy="5940742"/>
          </a:xfrm>
          <a:prstGeom prst="rect">
            <a:avLst/>
          </a:prstGeom>
        </p:spPr>
      </p:pic>
    </p:spTree>
    <p:extLst>
      <p:ext uri="{BB962C8B-B14F-4D97-AF65-F5344CB8AC3E}">
        <p14:creationId xmlns:p14="http://schemas.microsoft.com/office/powerpoint/2010/main" val="1095501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294108" y="200102"/>
            <a:ext cx="6452218" cy="4875148"/>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326" y="3713621"/>
            <a:ext cx="1201943" cy="869969"/>
          </a:xfrm>
          <a:prstGeom prst="rect">
            <a:avLst/>
          </a:prstGeom>
        </p:spPr>
      </p:pic>
    </p:spTree>
    <p:extLst>
      <p:ext uri="{BB962C8B-B14F-4D97-AF65-F5344CB8AC3E}">
        <p14:creationId xmlns:p14="http://schemas.microsoft.com/office/powerpoint/2010/main" val="2512247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1CDD-9CEB-45D1-BAFE-FCC2CAE36200}"/>
              </a:ext>
            </a:extLst>
          </p:cNvPr>
          <p:cNvSpPr>
            <a:spLocks noGrp="1"/>
          </p:cNvSpPr>
          <p:nvPr>
            <p:ph type="title"/>
          </p:nvPr>
        </p:nvSpPr>
        <p:spPr/>
        <p:txBody>
          <a:bodyPr/>
          <a:lstStyle/>
          <a:p>
            <a:r>
              <a:rPr lang="nl-BE" dirty="0"/>
              <a:t>Tijdslijn</a:t>
            </a:r>
            <a:endParaRPr lang="en-GB"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5935"/>
            <a:ext cx="871104" cy="630507"/>
          </a:xfrm>
          <a:prstGeom prst="rect">
            <a:avLst/>
          </a:prstGeom>
        </p:spPr>
      </p:pic>
    </p:spTree>
    <p:extLst>
      <p:ext uri="{BB962C8B-B14F-4D97-AF65-F5344CB8AC3E}">
        <p14:creationId xmlns:p14="http://schemas.microsoft.com/office/powerpoint/2010/main" val="1292933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0DD4-2C54-48B9-AA53-70442F909371}"/>
              </a:ext>
            </a:extLst>
          </p:cNvPr>
          <p:cNvSpPr>
            <a:spLocks noGrp="1"/>
          </p:cNvSpPr>
          <p:nvPr>
            <p:ph type="title"/>
          </p:nvPr>
        </p:nvSpPr>
        <p:spPr/>
        <p:txBody>
          <a:bodyPr/>
          <a:lstStyle/>
          <a:p>
            <a:r>
              <a:rPr lang="nl-BE" dirty="0"/>
              <a:t>Het project:</a:t>
            </a:r>
            <a:endParaRPr lang="en-GB" dirty="0"/>
          </a:p>
        </p:txBody>
      </p:sp>
      <p:sp>
        <p:nvSpPr>
          <p:cNvPr id="3" name="Text Placeholder 2">
            <a:extLst>
              <a:ext uri="{FF2B5EF4-FFF2-40B4-BE49-F238E27FC236}">
                <a16:creationId xmlns:a16="http://schemas.microsoft.com/office/drawing/2014/main" id="{4D4790CC-979C-4407-B5B3-017C6DCDC50B}"/>
              </a:ext>
            </a:extLst>
          </p:cNvPr>
          <p:cNvSpPr>
            <a:spLocks noGrp="1"/>
          </p:cNvSpPr>
          <p:nvPr>
            <p:ph type="body" sz="quarter" idx="10"/>
          </p:nvPr>
        </p:nvSpPr>
        <p:spPr/>
        <p:txBody>
          <a:bodyPr/>
          <a:lstStyle/>
          <a:p>
            <a:r>
              <a:rPr lang="nl-BE" sz="1800" dirty="0">
                <a:solidFill>
                  <a:schemeClr val="tx2">
                    <a:lumMod val="65000"/>
                    <a:lumOff val="35000"/>
                  </a:schemeClr>
                </a:solidFill>
              </a:rPr>
              <a:t>Communicatieplan Concept				sept/okt	 2018	</a:t>
            </a:r>
          </a:p>
          <a:p>
            <a:r>
              <a:rPr lang="nl-BE" sz="1800" dirty="0">
                <a:solidFill>
                  <a:schemeClr val="tx2">
                    <a:lumMod val="65000"/>
                    <a:lumOff val="35000"/>
                  </a:schemeClr>
                </a:solidFill>
              </a:rPr>
              <a:t>Kick-off: Sessies ambassadeurs			sept/okt 2018</a:t>
            </a:r>
          </a:p>
          <a:p>
            <a:r>
              <a:rPr lang="nl-BE" sz="1800" dirty="0">
                <a:solidFill>
                  <a:schemeClr val="tx2">
                    <a:lumMod val="65000"/>
                    <a:lumOff val="35000"/>
                  </a:schemeClr>
                </a:solidFill>
              </a:rPr>
              <a:t>Videoboodschap door directie			okt 2018</a:t>
            </a:r>
          </a:p>
          <a:p>
            <a:r>
              <a:rPr lang="nl-BE" sz="1800" dirty="0">
                <a:solidFill>
                  <a:schemeClr val="tx2">
                    <a:lumMod val="65000"/>
                    <a:lumOff val="35000"/>
                  </a:schemeClr>
                </a:solidFill>
              </a:rPr>
              <a:t>Tournée Vitale – op weg				nov 2018</a:t>
            </a:r>
          </a:p>
          <a:p>
            <a:r>
              <a:rPr lang="nl-BE" sz="1800" dirty="0">
                <a:solidFill>
                  <a:schemeClr val="tx2">
                    <a:lumMod val="65000"/>
                    <a:lumOff val="35000"/>
                  </a:schemeClr>
                </a:solidFill>
              </a:rPr>
              <a:t>Interactieve pdf : wie, wat, waar		dec 2018</a:t>
            </a:r>
          </a:p>
          <a:p>
            <a:r>
              <a:rPr lang="nl-BE" sz="1800" dirty="0">
                <a:solidFill>
                  <a:schemeClr val="tx2">
                    <a:lumMod val="65000"/>
                    <a:lumOff val="35000"/>
                  </a:schemeClr>
                </a:solidFill>
              </a:rPr>
              <a:t>Open opleidingsaanbod 				TBD</a:t>
            </a:r>
          </a:p>
          <a:p>
            <a:r>
              <a:rPr lang="nl-BE" sz="1800" dirty="0">
                <a:solidFill>
                  <a:schemeClr val="tx2">
                    <a:lumMod val="65000"/>
                    <a:lumOff val="35000"/>
                  </a:schemeClr>
                </a:solidFill>
              </a:rPr>
              <a:t>Opleiding leidinggevenden				TBD</a:t>
            </a:r>
          </a:p>
          <a:p>
            <a:endParaRPr lang="nl-BE" sz="1800" dirty="0">
              <a:solidFill>
                <a:schemeClr val="tx2">
                  <a:lumMod val="65000"/>
                  <a:lumOff val="35000"/>
                </a:schemeClr>
              </a:solidFill>
            </a:endParaRPr>
          </a:p>
          <a:p>
            <a:r>
              <a:rPr lang="nl-BE" sz="1800" dirty="0">
                <a:solidFill>
                  <a:schemeClr val="tx2">
                    <a:lumMod val="65000"/>
                    <a:lumOff val="35000"/>
                  </a:schemeClr>
                </a:solidFill>
              </a:rPr>
              <a:t>Goesting BOX							begin 2019</a:t>
            </a:r>
          </a:p>
          <a:p>
            <a:r>
              <a:rPr lang="nl-BE" sz="1800" dirty="0">
                <a:solidFill>
                  <a:schemeClr val="tx2">
                    <a:lumMod val="65000"/>
                    <a:lumOff val="35000"/>
                  </a:schemeClr>
                </a:solidFill>
              </a:rPr>
              <a:t>Transparant verzuimbeleid				sept 2019</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174" y="3595607"/>
            <a:ext cx="1480304" cy="1071447"/>
          </a:xfrm>
          <a:prstGeom prst="rect">
            <a:avLst/>
          </a:prstGeom>
        </p:spPr>
      </p:pic>
      <p:sp>
        <p:nvSpPr>
          <p:cNvPr id="5" name="Arrow: Down 4">
            <a:extLst>
              <a:ext uri="{FF2B5EF4-FFF2-40B4-BE49-F238E27FC236}">
                <a16:creationId xmlns:a16="http://schemas.microsoft.com/office/drawing/2014/main" id="{9DF791BF-1903-41AD-B07F-2F03A9212FC9}"/>
              </a:ext>
            </a:extLst>
          </p:cNvPr>
          <p:cNvSpPr/>
          <p:nvPr/>
        </p:nvSpPr>
        <p:spPr>
          <a:xfrm>
            <a:off x="869795" y="1249752"/>
            <a:ext cx="267630" cy="3417302"/>
          </a:xfrm>
          <a:prstGeom prst="down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5C9B6"/>
              </a:solidFill>
              <a:effectLst/>
              <a:uLnTx/>
              <a:uFillTx/>
              <a:latin typeface="Trebuchet MS"/>
              <a:ea typeface="+mn-ea"/>
              <a:cs typeface="+mn-cs"/>
            </a:endParaRPr>
          </a:p>
        </p:txBody>
      </p:sp>
    </p:spTree>
    <p:extLst>
      <p:ext uri="{BB962C8B-B14F-4D97-AF65-F5344CB8AC3E}">
        <p14:creationId xmlns:p14="http://schemas.microsoft.com/office/powerpoint/2010/main" val="615504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A5400-6D25-4BC0-A684-14F4D2BF4344}"/>
              </a:ext>
            </a:extLst>
          </p:cNvPr>
          <p:cNvPicPr>
            <a:picLocks noChangeAspect="1"/>
          </p:cNvPicPr>
          <p:nvPr/>
        </p:nvPicPr>
        <p:blipFill>
          <a:blip r:embed="rId3"/>
          <a:stretch>
            <a:fillRect/>
          </a:stretch>
        </p:blipFill>
        <p:spPr>
          <a:xfrm>
            <a:off x="0" y="-959896"/>
            <a:ext cx="9144000" cy="6094281"/>
          </a:xfrm>
          <a:prstGeom prst="rect">
            <a:avLst/>
          </a:prstGeom>
        </p:spPr>
      </p:pic>
    </p:spTree>
    <p:extLst>
      <p:ext uri="{BB962C8B-B14F-4D97-AF65-F5344CB8AC3E}">
        <p14:creationId xmlns:p14="http://schemas.microsoft.com/office/powerpoint/2010/main" val="1039045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CF9-5C4F-4C3F-8AFA-2D695EF8D565}"/>
              </a:ext>
            </a:extLst>
          </p:cNvPr>
          <p:cNvSpPr>
            <a:spLocks noGrp="1"/>
          </p:cNvSpPr>
          <p:nvPr>
            <p:ph type="title"/>
          </p:nvPr>
        </p:nvSpPr>
        <p:spPr/>
        <p:txBody>
          <a:bodyPr/>
          <a:lstStyle/>
          <a:p>
            <a:r>
              <a:rPr lang="nl-BE" dirty="0"/>
              <a:t>Alleen ga je sneller.</a:t>
            </a:r>
            <a:br>
              <a:rPr lang="nl-BE" dirty="0"/>
            </a:br>
            <a:r>
              <a:rPr lang="nl-BE" dirty="0"/>
              <a:t>Samen gaan we verder.</a:t>
            </a:r>
            <a:endParaRPr lang="en-GB"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0" y="4457557"/>
            <a:ext cx="945539" cy="684383"/>
          </a:xfrm>
          <a:prstGeom prst="rect">
            <a:avLst/>
          </a:prstGeom>
        </p:spPr>
      </p:pic>
    </p:spTree>
    <p:extLst>
      <p:ext uri="{BB962C8B-B14F-4D97-AF65-F5344CB8AC3E}">
        <p14:creationId xmlns:p14="http://schemas.microsoft.com/office/powerpoint/2010/main" val="1338686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Dank je wel voor de aandacht.</a:t>
            </a:r>
            <a:endParaRPr lang="en-US" dirty="0"/>
          </a:p>
        </p:txBody>
      </p:sp>
    </p:spTree>
    <p:extLst>
      <p:ext uri="{BB962C8B-B14F-4D97-AF65-F5344CB8AC3E}">
        <p14:creationId xmlns:p14="http://schemas.microsoft.com/office/powerpoint/2010/main" val="3036757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9874" y="1516327"/>
            <a:ext cx="8074126" cy="2676867"/>
          </a:xfrm>
        </p:spPr>
        <p:txBody>
          <a:bodyPr numCol="1"/>
          <a:lstStyle/>
          <a:p>
            <a:r>
              <a:rPr lang="nl-BE" b="1" dirty="0"/>
              <a:t>Introductie</a:t>
            </a:r>
            <a:r>
              <a:rPr lang="nl-BE" dirty="0"/>
              <a:t>: Kennismaken met de materie</a:t>
            </a:r>
          </a:p>
          <a:p>
            <a:r>
              <a:rPr lang="nl-BE" b="1" dirty="0"/>
              <a:t>Tussentijdse evaluatie van het Vrij CLB Netwerk in verandering: </a:t>
            </a:r>
            <a:r>
              <a:rPr lang="nl-BE" dirty="0"/>
              <a:t>Terugkoppeling</a:t>
            </a:r>
          </a:p>
          <a:p>
            <a:r>
              <a:rPr lang="nl-BE" b="1" dirty="0"/>
              <a:t>Welzijnsbeleid</a:t>
            </a:r>
          </a:p>
          <a:p>
            <a:r>
              <a:rPr lang="nl-BE" b="1" dirty="0"/>
              <a:t>Aan de slag!</a:t>
            </a:r>
          </a:p>
          <a:p>
            <a:pPr lvl="1"/>
            <a:endParaRPr lang="nl-BE" dirty="0"/>
          </a:p>
          <a:p>
            <a:endParaRPr lang="nl-BE" dirty="0"/>
          </a:p>
          <a:p>
            <a:endParaRPr dirty="0"/>
          </a:p>
        </p:txBody>
      </p:sp>
      <p:sp>
        <p:nvSpPr>
          <p:cNvPr id="3" name="Title 2"/>
          <p:cNvSpPr>
            <a:spLocks noGrp="1"/>
          </p:cNvSpPr>
          <p:nvPr>
            <p:ph type="title"/>
          </p:nvPr>
        </p:nvSpPr>
        <p:spPr/>
        <p:txBody>
          <a:bodyPr/>
          <a:lstStyle/>
          <a:p>
            <a:r>
              <a:rPr lang="nl-BE" dirty="0"/>
              <a:t>Overzicht</a:t>
            </a:r>
            <a:endParaRPr dirty="0"/>
          </a:p>
        </p:txBody>
      </p:sp>
      <p:grpSp>
        <p:nvGrpSpPr>
          <p:cNvPr id="9" name="Group 8"/>
          <p:cNvGrpSpPr/>
          <p:nvPr/>
        </p:nvGrpSpPr>
        <p:grpSpPr>
          <a:xfrm>
            <a:off x="512839" y="2445378"/>
            <a:ext cx="8495689" cy="307777"/>
            <a:chOff x="563644" y="3063444"/>
            <a:chExt cx="8495689" cy="307777"/>
          </a:xfrm>
        </p:grpSpPr>
        <p:cxnSp>
          <p:nvCxnSpPr>
            <p:cNvPr id="6" name="Straight Connector 5"/>
            <p:cNvCxnSpPr/>
            <p:nvPr/>
          </p:nvCxnSpPr>
          <p:spPr>
            <a:xfrm flipV="1">
              <a:off x="1214400" y="3217333"/>
              <a:ext cx="7844933" cy="14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63644" y="3063444"/>
              <a:ext cx="6507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EE7203"/>
                  </a:solidFill>
                  <a:effectLst/>
                  <a:uLnTx/>
                  <a:uFillTx/>
                  <a:latin typeface="Trebuchet MS"/>
                  <a:ea typeface="+mn-ea"/>
                  <a:cs typeface="+mn-cs"/>
                </a:rPr>
                <a:t>Pauze</a:t>
              </a:r>
            </a:p>
          </p:txBody>
        </p:sp>
      </p:grpSp>
    </p:spTree>
    <p:extLst>
      <p:ext uri="{BB962C8B-B14F-4D97-AF65-F5344CB8AC3E}">
        <p14:creationId xmlns:p14="http://schemas.microsoft.com/office/powerpoint/2010/main" val="32390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2">
                                            <p:txEl>
                                              <p:pRg st="2" end="2"/>
                                            </p:txEl>
                                          </p:spTgt>
                                        </p:tgtEl>
                                        <p:attrNameLst>
                                          <p:attrName>style.opacity</p:attrName>
                                        </p:attrNameLst>
                                      </p:cBhvr>
                                      <p:to>
                                        <p:strVal val="0.5"/>
                                      </p:to>
                                    </p:set>
                                    <p:animEffect filter="image" prLst="opacity: 0.5">
                                      <p:cBhvr rctx="IE">
                                        <p:cTn id="13" dur="indefinite"/>
                                        <p:tgtEl>
                                          <p:spTgt spid="2">
                                            <p:txEl>
                                              <p:pRg st="2" end="2"/>
                                            </p:txEl>
                                          </p:spTgt>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379B68-288F-4790-B3F4-6A77FF3858B8}"/>
              </a:ext>
            </a:extLst>
          </p:cNvPr>
          <p:cNvPicPr>
            <a:picLocks noChangeAspect="1"/>
          </p:cNvPicPr>
          <p:nvPr/>
        </p:nvPicPr>
        <p:blipFill>
          <a:blip r:embed="rId2"/>
          <a:stretch>
            <a:fillRect/>
          </a:stretch>
        </p:blipFill>
        <p:spPr>
          <a:xfrm>
            <a:off x="0" y="2381"/>
            <a:ext cx="9144000" cy="5143500"/>
          </a:xfrm>
          <a:prstGeom prst="rect">
            <a:avLst/>
          </a:prstGeom>
        </p:spPr>
      </p:pic>
    </p:spTree>
    <p:extLst>
      <p:ext uri="{BB962C8B-B14F-4D97-AF65-F5344CB8AC3E}">
        <p14:creationId xmlns:p14="http://schemas.microsoft.com/office/powerpoint/2010/main" val="11917864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08B4-9D08-4FA0-A086-7DA1AEE8F3F7}"/>
              </a:ext>
            </a:extLst>
          </p:cNvPr>
          <p:cNvSpPr>
            <a:spLocks noGrp="1"/>
          </p:cNvSpPr>
          <p:nvPr>
            <p:ph type="title"/>
          </p:nvPr>
        </p:nvSpPr>
        <p:spPr/>
        <p:txBody>
          <a:bodyPr/>
          <a:lstStyle/>
          <a:p>
            <a:r>
              <a:rPr lang="nl-BE" dirty="0"/>
              <a:t>Aligneren van verschillende projecten - WHY</a:t>
            </a:r>
            <a:endParaRPr lang="en-GB" dirty="0"/>
          </a:p>
        </p:txBody>
      </p:sp>
      <p:sp>
        <p:nvSpPr>
          <p:cNvPr id="4" name="Cloud 3">
            <a:extLst>
              <a:ext uri="{FF2B5EF4-FFF2-40B4-BE49-F238E27FC236}">
                <a16:creationId xmlns:a16="http://schemas.microsoft.com/office/drawing/2014/main" id="{50A7C158-FAA6-4ED1-98B3-1DC1EB823C70}"/>
              </a:ext>
            </a:extLst>
          </p:cNvPr>
          <p:cNvSpPr/>
          <p:nvPr/>
        </p:nvSpPr>
        <p:spPr>
          <a:xfrm>
            <a:off x="3084576" y="1201262"/>
            <a:ext cx="2755392" cy="1372869"/>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bg1"/>
                </a:solidFill>
              </a:rPr>
              <a:t>Samen met goesting aan de slag</a:t>
            </a:r>
            <a:endParaRPr lang="en-GB" noProof="1">
              <a:solidFill>
                <a:schemeClr val="bg1"/>
              </a:solidFill>
            </a:endParaRPr>
          </a:p>
        </p:txBody>
      </p:sp>
      <p:sp>
        <p:nvSpPr>
          <p:cNvPr id="5" name="Rectangle: Rounded Corners 4">
            <a:extLst>
              <a:ext uri="{FF2B5EF4-FFF2-40B4-BE49-F238E27FC236}">
                <a16:creationId xmlns:a16="http://schemas.microsoft.com/office/drawing/2014/main" id="{34BCE060-7AD4-4556-9CA3-FB9533B71B0D}"/>
              </a:ext>
            </a:extLst>
          </p:cNvPr>
          <p:cNvSpPr/>
          <p:nvPr/>
        </p:nvSpPr>
        <p:spPr>
          <a:xfrm>
            <a:off x="731520" y="2157984"/>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bg1"/>
                </a:solidFill>
              </a:rPr>
              <a:t>Leiderschap</a:t>
            </a:r>
          </a:p>
          <a:p>
            <a:pPr algn="ctr"/>
            <a:r>
              <a:rPr lang="nl-BE" noProof="1">
                <a:solidFill>
                  <a:schemeClr val="bg1"/>
                </a:solidFill>
              </a:rPr>
              <a:t>&amp;</a:t>
            </a:r>
          </a:p>
          <a:p>
            <a:pPr algn="ctr"/>
            <a:r>
              <a:rPr lang="nl-BE" noProof="1">
                <a:solidFill>
                  <a:schemeClr val="bg1"/>
                </a:solidFill>
              </a:rPr>
              <a:t>Waardevol ondernemen</a:t>
            </a:r>
            <a:endParaRPr lang="en-GB" noProof="1">
              <a:solidFill>
                <a:schemeClr val="bg1"/>
              </a:solidFill>
            </a:endParaRPr>
          </a:p>
        </p:txBody>
      </p:sp>
      <p:sp>
        <p:nvSpPr>
          <p:cNvPr id="8" name="Rectangle: Rounded Corners 7">
            <a:extLst>
              <a:ext uri="{FF2B5EF4-FFF2-40B4-BE49-F238E27FC236}">
                <a16:creationId xmlns:a16="http://schemas.microsoft.com/office/drawing/2014/main" id="{3EBEB489-692B-4B14-BB48-1A504725EB19}"/>
              </a:ext>
            </a:extLst>
          </p:cNvPr>
          <p:cNvSpPr/>
          <p:nvPr/>
        </p:nvSpPr>
        <p:spPr>
          <a:xfrm>
            <a:off x="3621024" y="3331305"/>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bg1"/>
                </a:solidFill>
              </a:rPr>
              <a:t>IAO en SENSOR</a:t>
            </a:r>
          </a:p>
          <a:p>
            <a:pPr algn="ctr"/>
            <a:r>
              <a:rPr lang="nl-BE" noProof="1">
                <a:solidFill>
                  <a:schemeClr val="bg1"/>
                </a:solidFill>
              </a:rPr>
              <a:t>Ikv</a:t>
            </a:r>
          </a:p>
          <a:p>
            <a:pPr algn="ctr"/>
            <a:r>
              <a:rPr lang="nl-BE" noProof="1">
                <a:solidFill>
                  <a:schemeClr val="bg1"/>
                </a:solidFill>
              </a:rPr>
              <a:t>werkbeleving</a:t>
            </a:r>
            <a:endParaRPr lang="en-GB" noProof="1">
              <a:solidFill>
                <a:schemeClr val="bg1"/>
              </a:solidFill>
            </a:endParaRPr>
          </a:p>
        </p:txBody>
      </p:sp>
      <p:sp>
        <p:nvSpPr>
          <p:cNvPr id="10" name="Rectangle: Rounded Corners 9">
            <a:extLst>
              <a:ext uri="{FF2B5EF4-FFF2-40B4-BE49-F238E27FC236}">
                <a16:creationId xmlns:a16="http://schemas.microsoft.com/office/drawing/2014/main" id="{ADF95DDB-1809-4F3E-B0FA-0903DB2BFFBA}"/>
              </a:ext>
            </a:extLst>
          </p:cNvPr>
          <p:cNvSpPr/>
          <p:nvPr/>
        </p:nvSpPr>
        <p:spPr>
          <a:xfrm>
            <a:off x="6291072" y="2157984"/>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bg1"/>
                </a:solidFill>
              </a:rPr>
              <a:t>Toernee Vital</a:t>
            </a:r>
            <a:endParaRPr lang="en-GB" noProof="1">
              <a:solidFill>
                <a:schemeClr val="bg1"/>
              </a:solidFill>
            </a:endParaRPr>
          </a:p>
        </p:txBody>
      </p:sp>
    </p:spTree>
    <p:extLst>
      <p:ext uri="{BB962C8B-B14F-4D97-AF65-F5344CB8AC3E}">
        <p14:creationId xmlns:p14="http://schemas.microsoft.com/office/powerpoint/2010/main" val="42136784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08B4-9D08-4FA0-A086-7DA1AEE8F3F7}"/>
              </a:ext>
            </a:extLst>
          </p:cNvPr>
          <p:cNvSpPr>
            <a:spLocks noGrp="1"/>
          </p:cNvSpPr>
          <p:nvPr>
            <p:ph type="title"/>
          </p:nvPr>
        </p:nvSpPr>
        <p:spPr/>
        <p:txBody>
          <a:bodyPr/>
          <a:lstStyle/>
          <a:p>
            <a:r>
              <a:rPr lang="nl-BE" dirty="0"/>
              <a:t>Aligneren van verschillende projecten - WHY</a:t>
            </a:r>
            <a:endParaRPr lang="en-GB" dirty="0"/>
          </a:p>
        </p:txBody>
      </p:sp>
      <p:sp>
        <p:nvSpPr>
          <p:cNvPr id="3" name="Content Placeholder 2">
            <a:extLst>
              <a:ext uri="{FF2B5EF4-FFF2-40B4-BE49-F238E27FC236}">
                <a16:creationId xmlns:a16="http://schemas.microsoft.com/office/drawing/2014/main" id="{6A86F036-E4BD-4FA9-9D4A-9060376B2121}"/>
              </a:ext>
            </a:extLst>
          </p:cNvPr>
          <p:cNvSpPr>
            <a:spLocks noGrp="1"/>
          </p:cNvSpPr>
          <p:nvPr>
            <p:ph idx="1"/>
          </p:nvPr>
        </p:nvSpPr>
        <p:spPr/>
        <p:txBody>
          <a:bodyPr/>
          <a:lstStyle/>
          <a:p>
            <a:endParaRPr lang="en-GB" dirty="0"/>
          </a:p>
        </p:txBody>
      </p:sp>
      <p:sp>
        <p:nvSpPr>
          <p:cNvPr id="4" name="Cloud 3">
            <a:extLst>
              <a:ext uri="{FF2B5EF4-FFF2-40B4-BE49-F238E27FC236}">
                <a16:creationId xmlns:a16="http://schemas.microsoft.com/office/drawing/2014/main" id="{50A7C158-FAA6-4ED1-98B3-1DC1EB823C70}"/>
              </a:ext>
            </a:extLst>
          </p:cNvPr>
          <p:cNvSpPr/>
          <p:nvPr/>
        </p:nvSpPr>
        <p:spPr>
          <a:xfrm>
            <a:off x="3084576" y="1201262"/>
            <a:ext cx="2755392" cy="1372869"/>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bg1"/>
                </a:solidFill>
              </a:rPr>
              <a:t>Samen met goesting aan de slag</a:t>
            </a:r>
            <a:endParaRPr lang="en-GB" noProof="1">
              <a:solidFill>
                <a:schemeClr val="bg1"/>
              </a:solidFill>
            </a:endParaRPr>
          </a:p>
        </p:txBody>
      </p:sp>
      <p:sp>
        <p:nvSpPr>
          <p:cNvPr id="5" name="Rectangle: Rounded Corners 4">
            <a:extLst>
              <a:ext uri="{FF2B5EF4-FFF2-40B4-BE49-F238E27FC236}">
                <a16:creationId xmlns:a16="http://schemas.microsoft.com/office/drawing/2014/main" id="{34BCE060-7AD4-4556-9CA3-FB9533B71B0D}"/>
              </a:ext>
            </a:extLst>
          </p:cNvPr>
          <p:cNvSpPr/>
          <p:nvPr/>
        </p:nvSpPr>
        <p:spPr>
          <a:xfrm>
            <a:off x="731520" y="2157984"/>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accent3"/>
                </a:solidFill>
              </a:rPr>
              <a:t>Leiderschap</a:t>
            </a:r>
          </a:p>
          <a:p>
            <a:pPr algn="ctr"/>
            <a:r>
              <a:rPr lang="nl-BE" noProof="1">
                <a:solidFill>
                  <a:schemeClr val="accent3"/>
                </a:solidFill>
              </a:rPr>
              <a:t>&amp;</a:t>
            </a:r>
          </a:p>
          <a:p>
            <a:pPr algn="ctr"/>
            <a:r>
              <a:rPr lang="nl-BE" noProof="1">
                <a:solidFill>
                  <a:schemeClr val="accent3"/>
                </a:solidFill>
              </a:rPr>
              <a:t>Waardevol ondernemen</a:t>
            </a:r>
            <a:endParaRPr lang="en-GB" noProof="1">
              <a:solidFill>
                <a:schemeClr val="accent3"/>
              </a:solidFill>
            </a:endParaRPr>
          </a:p>
        </p:txBody>
      </p:sp>
      <p:sp>
        <p:nvSpPr>
          <p:cNvPr id="8" name="Rectangle: Rounded Corners 7">
            <a:extLst>
              <a:ext uri="{FF2B5EF4-FFF2-40B4-BE49-F238E27FC236}">
                <a16:creationId xmlns:a16="http://schemas.microsoft.com/office/drawing/2014/main" id="{3EBEB489-692B-4B14-BB48-1A504725EB19}"/>
              </a:ext>
            </a:extLst>
          </p:cNvPr>
          <p:cNvSpPr/>
          <p:nvPr/>
        </p:nvSpPr>
        <p:spPr>
          <a:xfrm>
            <a:off x="3621024" y="3331305"/>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accent3"/>
                </a:solidFill>
              </a:rPr>
              <a:t>IAO en SENSOR</a:t>
            </a:r>
          </a:p>
          <a:p>
            <a:pPr algn="ctr"/>
            <a:r>
              <a:rPr lang="nl-BE" noProof="1">
                <a:solidFill>
                  <a:schemeClr val="accent3"/>
                </a:solidFill>
              </a:rPr>
              <a:t>Ikv</a:t>
            </a:r>
          </a:p>
          <a:p>
            <a:pPr algn="ctr"/>
            <a:r>
              <a:rPr lang="nl-BE" noProof="1">
                <a:solidFill>
                  <a:schemeClr val="accent3"/>
                </a:solidFill>
              </a:rPr>
              <a:t>werkbeleving</a:t>
            </a:r>
            <a:endParaRPr lang="en-GB" noProof="1">
              <a:solidFill>
                <a:schemeClr val="accent3"/>
              </a:solidFill>
            </a:endParaRPr>
          </a:p>
        </p:txBody>
      </p:sp>
      <p:sp>
        <p:nvSpPr>
          <p:cNvPr id="10" name="Rectangle: Rounded Corners 9">
            <a:extLst>
              <a:ext uri="{FF2B5EF4-FFF2-40B4-BE49-F238E27FC236}">
                <a16:creationId xmlns:a16="http://schemas.microsoft.com/office/drawing/2014/main" id="{ADF95DDB-1809-4F3E-B0FA-0903DB2BFFBA}"/>
              </a:ext>
            </a:extLst>
          </p:cNvPr>
          <p:cNvSpPr/>
          <p:nvPr/>
        </p:nvSpPr>
        <p:spPr>
          <a:xfrm>
            <a:off x="6291072" y="2157984"/>
            <a:ext cx="1901952" cy="123139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noProof="1">
                <a:solidFill>
                  <a:schemeClr val="accent3"/>
                </a:solidFill>
              </a:rPr>
              <a:t>Toernee Vital</a:t>
            </a:r>
            <a:endParaRPr lang="en-GB" noProof="1">
              <a:solidFill>
                <a:schemeClr val="accent3"/>
              </a:solidFill>
            </a:endParaRPr>
          </a:p>
        </p:txBody>
      </p:sp>
      <p:grpSp>
        <p:nvGrpSpPr>
          <p:cNvPr id="13" name="Group 12">
            <a:extLst>
              <a:ext uri="{FF2B5EF4-FFF2-40B4-BE49-F238E27FC236}">
                <a16:creationId xmlns:a16="http://schemas.microsoft.com/office/drawing/2014/main" id="{A8499087-44D7-4D9A-8970-2B2FB14A1932}"/>
              </a:ext>
            </a:extLst>
          </p:cNvPr>
          <p:cNvGrpSpPr/>
          <p:nvPr/>
        </p:nvGrpSpPr>
        <p:grpSpPr>
          <a:xfrm>
            <a:off x="671778" y="2900070"/>
            <a:ext cx="1961694" cy="1943401"/>
            <a:chOff x="764197" y="0"/>
            <a:chExt cx="1087561" cy="1087545"/>
          </a:xfrm>
          <a:solidFill>
            <a:srgbClr val="CCFF66"/>
          </a:solidFill>
        </p:grpSpPr>
        <p:sp>
          <p:nvSpPr>
            <p:cNvPr id="14" name="Oval 13">
              <a:extLst>
                <a:ext uri="{FF2B5EF4-FFF2-40B4-BE49-F238E27FC236}">
                  <a16:creationId xmlns:a16="http://schemas.microsoft.com/office/drawing/2014/main" id="{6FEDB0BB-8D74-4B55-9EE0-479A58D23AD3}"/>
                </a:ext>
              </a:extLst>
            </p:cNvPr>
            <p:cNvSpPr/>
            <p:nvPr/>
          </p:nvSpPr>
          <p:spPr>
            <a:xfrm>
              <a:off x="764197" y="0"/>
              <a:ext cx="1087561" cy="1087545"/>
            </a:xfrm>
            <a:prstGeom prst="ellipse">
              <a:avLst/>
            </a:prstGeom>
            <a:grpFill/>
            <a:ln w="25400" cap="flat" cmpd="sng" algn="ctr">
              <a:solidFill>
                <a:srgbClr val="D5C9B6">
                  <a:hueOff val="0"/>
                  <a:satOff val="0"/>
                  <a:lumOff val="0"/>
                  <a:alphaOff val="0"/>
                </a:srgbClr>
              </a:solidFill>
              <a:prstDash val="solid"/>
            </a:ln>
            <a:effectLst/>
          </p:spPr>
        </p:sp>
        <p:sp>
          <p:nvSpPr>
            <p:cNvPr id="15" name="Oval 4">
              <a:extLst>
                <a:ext uri="{FF2B5EF4-FFF2-40B4-BE49-F238E27FC236}">
                  <a16:creationId xmlns:a16="http://schemas.microsoft.com/office/drawing/2014/main" id="{78B5860F-1A2E-416F-9F4A-BD294361EA8F}"/>
                </a:ext>
              </a:extLst>
            </p:cNvPr>
            <p:cNvSpPr txBox="1"/>
            <p:nvPr/>
          </p:nvSpPr>
          <p:spPr>
            <a:xfrm>
              <a:off x="923467" y="159267"/>
              <a:ext cx="769021" cy="769011"/>
            </a:xfrm>
            <a:prstGeom prst="rect">
              <a:avLst/>
            </a:prstGeom>
            <a:grpFill/>
            <a:ln>
              <a:noFill/>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4800" b="0" i="0" u="none" strike="noStrike" kern="0" cap="none" spc="0" normalizeH="0" baseline="0" noProof="0" dirty="0" err="1">
                  <a:ln>
                    <a:noFill/>
                  </a:ln>
                  <a:solidFill>
                    <a:srgbClr val="424357"/>
                  </a:solidFill>
                  <a:effectLst/>
                  <a:uLnTx/>
                  <a:uFillTx/>
                  <a:latin typeface="Trebuchet MS"/>
                  <a:ea typeface="+mn-ea"/>
                  <a:cs typeface="+mn-cs"/>
                </a:rPr>
                <a:t>Wij</a:t>
              </a:r>
              <a:endParaRPr kumimoji="0" lang="en-US" sz="4800" b="0" i="0" u="none" strike="noStrike" kern="0" cap="none" spc="0" normalizeH="0" baseline="0" noProof="0" dirty="0">
                <a:ln>
                  <a:noFill/>
                </a:ln>
                <a:solidFill>
                  <a:srgbClr val="424357"/>
                </a:solidFill>
                <a:effectLst/>
                <a:uLnTx/>
                <a:uFillTx/>
                <a:latin typeface="Trebuchet MS"/>
                <a:ea typeface="+mn-ea"/>
                <a:cs typeface="+mn-cs"/>
              </a:endParaRPr>
            </a:p>
          </p:txBody>
        </p:sp>
      </p:grpSp>
      <p:grpSp>
        <p:nvGrpSpPr>
          <p:cNvPr id="16" name="Group 15">
            <a:extLst>
              <a:ext uri="{FF2B5EF4-FFF2-40B4-BE49-F238E27FC236}">
                <a16:creationId xmlns:a16="http://schemas.microsoft.com/office/drawing/2014/main" id="{47E3DEDB-E04D-4BB0-90DB-344DAE10F104}"/>
              </a:ext>
            </a:extLst>
          </p:cNvPr>
          <p:cNvGrpSpPr/>
          <p:nvPr/>
        </p:nvGrpSpPr>
        <p:grpSpPr>
          <a:xfrm>
            <a:off x="6291072" y="2904479"/>
            <a:ext cx="1992753" cy="1938992"/>
            <a:chOff x="764197" y="0"/>
            <a:chExt cx="1087561" cy="1087545"/>
          </a:xfrm>
          <a:solidFill>
            <a:schemeClr val="bg1">
              <a:lumMod val="60000"/>
              <a:lumOff val="40000"/>
            </a:schemeClr>
          </a:solidFill>
        </p:grpSpPr>
        <p:sp>
          <p:nvSpPr>
            <p:cNvPr id="17" name="Oval 16">
              <a:extLst>
                <a:ext uri="{FF2B5EF4-FFF2-40B4-BE49-F238E27FC236}">
                  <a16:creationId xmlns:a16="http://schemas.microsoft.com/office/drawing/2014/main" id="{C996820C-5D79-436E-B26A-1E7FB04BA218}"/>
                </a:ext>
              </a:extLst>
            </p:cNvPr>
            <p:cNvSpPr/>
            <p:nvPr/>
          </p:nvSpPr>
          <p:spPr>
            <a:xfrm>
              <a:off x="764197" y="0"/>
              <a:ext cx="1087561" cy="1087545"/>
            </a:xfrm>
            <a:prstGeom prst="ellipse">
              <a:avLst/>
            </a:prstGeom>
            <a:solidFill>
              <a:srgbClr val="0099CC"/>
            </a:solidFill>
            <a:ln>
              <a:solidFill>
                <a:schemeClr val="bg2"/>
              </a:solidFill>
            </a:ln>
          </p:spPr>
          <p:style>
            <a:lnRef idx="2">
              <a:schemeClr val="lt1">
                <a:hueOff val="0"/>
                <a:satOff val="0"/>
                <a:lumOff val="0"/>
                <a:alphaOff val="0"/>
              </a:schemeClr>
            </a:lnRef>
            <a:fillRef idx="1">
              <a:schemeClr val="accent4">
                <a:alpha val="50000"/>
                <a:hueOff val="-4375582"/>
                <a:satOff val="-36522"/>
                <a:lumOff val="25294"/>
                <a:alphaOff val="0"/>
              </a:schemeClr>
            </a:fillRef>
            <a:effectRef idx="0">
              <a:schemeClr val="accent4">
                <a:alpha val="50000"/>
                <a:hueOff val="-4375582"/>
                <a:satOff val="-36522"/>
                <a:lumOff val="25294"/>
                <a:alphaOff val="0"/>
              </a:schemeClr>
            </a:effectRef>
            <a:fontRef idx="minor">
              <a:schemeClr val="tx1"/>
            </a:fontRef>
          </p:style>
        </p:sp>
        <p:sp>
          <p:nvSpPr>
            <p:cNvPr id="18" name="Oval 4">
              <a:extLst>
                <a:ext uri="{FF2B5EF4-FFF2-40B4-BE49-F238E27FC236}">
                  <a16:creationId xmlns:a16="http://schemas.microsoft.com/office/drawing/2014/main" id="{47D4579B-BB8D-4414-BE3D-D5B587A16750}"/>
                </a:ext>
              </a:extLst>
            </p:cNvPr>
            <p:cNvSpPr txBox="1"/>
            <p:nvPr/>
          </p:nvSpPr>
          <p:spPr>
            <a:xfrm>
              <a:off x="911295" y="184192"/>
              <a:ext cx="790095" cy="721005"/>
            </a:xfrm>
            <a:prstGeom prst="rect">
              <a:avLst/>
            </a:prstGeom>
            <a:solidFill>
              <a:srgbClr val="0099CC"/>
            </a:solidFill>
            <a:ln>
              <a:noFill/>
            </a:ln>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rebuchet MS"/>
                  <a:ea typeface="+mn-ea"/>
                  <a:cs typeface="+mn-cs"/>
                </a:rPr>
                <a:t>Energie</a:t>
              </a: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grpSp>
      <p:grpSp>
        <p:nvGrpSpPr>
          <p:cNvPr id="22" name="Group 21">
            <a:extLst>
              <a:ext uri="{FF2B5EF4-FFF2-40B4-BE49-F238E27FC236}">
                <a16:creationId xmlns:a16="http://schemas.microsoft.com/office/drawing/2014/main" id="{2764659E-CC53-469B-BEB8-BCB2884FA43A}"/>
              </a:ext>
            </a:extLst>
          </p:cNvPr>
          <p:cNvGrpSpPr/>
          <p:nvPr/>
        </p:nvGrpSpPr>
        <p:grpSpPr>
          <a:xfrm>
            <a:off x="3621024" y="1604635"/>
            <a:ext cx="1992753" cy="1938992"/>
            <a:chOff x="764197" y="0"/>
            <a:chExt cx="1087561" cy="1087545"/>
          </a:xfrm>
          <a:solidFill>
            <a:srgbClr val="D5C9B6">
              <a:lumMod val="60000"/>
              <a:lumOff val="40000"/>
            </a:srgbClr>
          </a:solidFill>
        </p:grpSpPr>
        <p:sp>
          <p:nvSpPr>
            <p:cNvPr id="23" name="Oval 22">
              <a:extLst>
                <a:ext uri="{FF2B5EF4-FFF2-40B4-BE49-F238E27FC236}">
                  <a16:creationId xmlns:a16="http://schemas.microsoft.com/office/drawing/2014/main" id="{D544B010-91A8-4722-86A0-F8D6FB87F2AC}"/>
                </a:ext>
              </a:extLst>
            </p:cNvPr>
            <p:cNvSpPr/>
            <p:nvPr/>
          </p:nvSpPr>
          <p:spPr>
            <a:xfrm>
              <a:off x="764197" y="0"/>
              <a:ext cx="1087561" cy="1087545"/>
            </a:xfrm>
            <a:prstGeom prst="ellipse">
              <a:avLst/>
            </a:prstGeom>
            <a:grpFill/>
            <a:ln w="25400" cap="flat" cmpd="sng" algn="ctr">
              <a:solidFill>
                <a:srgbClr val="D5C9B6">
                  <a:hueOff val="0"/>
                  <a:satOff val="0"/>
                  <a:lumOff val="0"/>
                  <a:alphaOff val="0"/>
                </a:srgbClr>
              </a:solidFill>
              <a:prstDash val="solid"/>
            </a:ln>
            <a:effectLst/>
          </p:spPr>
        </p:sp>
        <p:sp>
          <p:nvSpPr>
            <p:cNvPr id="24" name="Oval 4">
              <a:extLst>
                <a:ext uri="{FF2B5EF4-FFF2-40B4-BE49-F238E27FC236}">
                  <a16:creationId xmlns:a16="http://schemas.microsoft.com/office/drawing/2014/main" id="{DF54306D-9117-44C1-8702-0BF3BEAC0018}"/>
                </a:ext>
              </a:extLst>
            </p:cNvPr>
            <p:cNvSpPr txBox="1"/>
            <p:nvPr/>
          </p:nvSpPr>
          <p:spPr>
            <a:xfrm>
              <a:off x="923467" y="196701"/>
              <a:ext cx="790095" cy="721005"/>
            </a:xfrm>
            <a:prstGeom prst="rect">
              <a:avLst/>
            </a:prstGeom>
            <a:grpFill/>
            <a:ln>
              <a:noFill/>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a:ln>
                    <a:noFill/>
                  </a:ln>
                  <a:solidFill>
                    <a:srgbClr val="424357"/>
                  </a:solidFill>
                  <a:effectLst/>
                  <a:uLnTx/>
                  <a:uFillTx/>
                  <a:latin typeface="Trebuchet MS"/>
                  <a:ea typeface="+mn-ea"/>
                  <a:cs typeface="+mn-cs"/>
                </a:rPr>
                <a:t>Samen</a:t>
              </a:r>
              <a:r>
                <a:rPr kumimoji="0" lang="en-US" sz="2800" b="0" i="0" u="none" strike="noStrike" kern="0" cap="none" spc="0" normalizeH="0" baseline="0" noProof="0" dirty="0">
                  <a:ln>
                    <a:noFill/>
                  </a:ln>
                  <a:solidFill>
                    <a:srgbClr val="424357"/>
                  </a:solidFill>
                  <a:effectLst/>
                  <a:uLnTx/>
                  <a:uFillTx/>
                  <a:latin typeface="Trebuchet MS"/>
                  <a:ea typeface="+mn-ea"/>
                  <a:cs typeface="+mn-cs"/>
                </a:rPr>
                <a:t>-</a:t>
              </a:r>
            </a:p>
            <a:p>
              <a:pPr marL="0" marR="0" lvl="0" indent="0" algn="ctr" defTabSz="3556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err="1">
                  <a:ln>
                    <a:noFill/>
                  </a:ln>
                  <a:solidFill>
                    <a:srgbClr val="424357"/>
                  </a:solidFill>
                  <a:effectLst/>
                  <a:uLnTx/>
                  <a:uFillTx/>
                  <a:latin typeface="Trebuchet MS"/>
                  <a:ea typeface="+mn-ea"/>
                  <a:cs typeface="+mn-cs"/>
                </a:rPr>
                <a:t>werking</a:t>
              </a:r>
              <a:endParaRPr kumimoji="0" lang="en-US" sz="2800" b="0" i="0" u="none" strike="noStrike" kern="0" cap="none" spc="0" normalizeH="0" baseline="0" noProof="0" dirty="0">
                <a:ln>
                  <a:noFill/>
                </a:ln>
                <a:solidFill>
                  <a:srgbClr val="424357"/>
                </a:solidFill>
                <a:effectLst/>
                <a:uLnTx/>
                <a:uFillTx/>
                <a:latin typeface="Trebuchet MS"/>
                <a:ea typeface="+mn-ea"/>
                <a:cs typeface="+mn-cs"/>
              </a:endParaRPr>
            </a:p>
          </p:txBody>
        </p:sp>
      </p:grpSp>
    </p:spTree>
    <p:extLst>
      <p:ext uri="{BB962C8B-B14F-4D97-AF65-F5344CB8AC3E}">
        <p14:creationId xmlns:p14="http://schemas.microsoft.com/office/powerpoint/2010/main" val="318275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EF4848-A8E3-4CF3-A3FE-3A97E540C870}"/>
              </a:ext>
            </a:extLst>
          </p:cNvPr>
          <p:cNvPicPr>
            <a:picLocks noChangeAspect="1"/>
          </p:cNvPicPr>
          <p:nvPr/>
        </p:nvPicPr>
        <p:blipFill rotWithShape="1">
          <a:blip r:embed="rId3"/>
          <a:srcRect b="31602"/>
          <a:stretch/>
        </p:blipFill>
        <p:spPr>
          <a:xfrm>
            <a:off x="51170" y="1144983"/>
            <a:ext cx="9046686" cy="3955523"/>
          </a:xfrm>
          <a:prstGeom prst="rect">
            <a:avLst/>
          </a:prstGeom>
        </p:spPr>
      </p:pic>
      <p:pic>
        <p:nvPicPr>
          <p:cNvPr id="11" name="Picture 10">
            <a:extLst>
              <a:ext uri="{FF2B5EF4-FFF2-40B4-BE49-F238E27FC236}">
                <a16:creationId xmlns:a16="http://schemas.microsoft.com/office/drawing/2014/main" id="{F657496D-D653-4838-9183-17F03FA4E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1111" y="4545344"/>
            <a:ext cx="1176163" cy="499416"/>
          </a:xfrm>
          <a:prstGeom prst="rect">
            <a:avLst/>
          </a:prstGeom>
        </p:spPr>
      </p:pic>
      <p:sp>
        <p:nvSpPr>
          <p:cNvPr id="9"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600" kern="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dirty="0">
                <a:ln>
                  <a:noFill/>
                </a:ln>
                <a:solidFill>
                  <a:srgbClr val="424357"/>
                </a:solidFill>
                <a:effectLst/>
                <a:uLnTx/>
                <a:uFillTx/>
                <a:latin typeface="Trebuchet MS"/>
                <a:ea typeface="+mj-ea"/>
                <a:cs typeface="+mj-cs"/>
              </a:rPr>
              <a:t>1. Introductie: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578146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93CE6A9-4EE3-4C47-BDC7-F88B5F9D167D}"/>
              </a:ext>
            </a:extLst>
          </p:cNvPr>
          <p:cNvGrpSpPr/>
          <p:nvPr/>
        </p:nvGrpSpPr>
        <p:grpSpPr>
          <a:xfrm>
            <a:off x="2500842" y="1398050"/>
            <a:ext cx="3927278" cy="3021981"/>
            <a:chOff x="2410585" y="1257552"/>
            <a:chExt cx="4110948" cy="3424361"/>
          </a:xfrm>
        </p:grpSpPr>
        <p:sp>
          <p:nvSpPr>
            <p:cNvPr id="21" name="Hexagon 20">
              <a:extLst>
                <a:ext uri="{FF2B5EF4-FFF2-40B4-BE49-F238E27FC236}">
                  <a16:creationId xmlns:a16="http://schemas.microsoft.com/office/drawing/2014/main" id="{4D830516-436B-4AD4-B1AD-BDF3E23F3749}"/>
                </a:ext>
              </a:extLst>
            </p:cNvPr>
            <p:cNvSpPr/>
            <p:nvPr/>
          </p:nvSpPr>
          <p:spPr>
            <a:xfrm>
              <a:off x="2410585" y="1257552"/>
              <a:ext cx="4110948" cy="3424361"/>
            </a:xfrm>
            <a:prstGeom prst="hexagon">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dirty="0">
                <a:solidFill>
                  <a:schemeClr val="bg2"/>
                </a:solidFill>
              </a:endParaRPr>
            </a:p>
          </p:txBody>
        </p:sp>
        <p:grpSp>
          <p:nvGrpSpPr>
            <p:cNvPr id="20" name="Group 19">
              <a:extLst>
                <a:ext uri="{FF2B5EF4-FFF2-40B4-BE49-F238E27FC236}">
                  <a16:creationId xmlns:a16="http://schemas.microsoft.com/office/drawing/2014/main" id="{075BF17B-CAF8-4155-9440-D2828A21C7E5}"/>
                </a:ext>
              </a:extLst>
            </p:cNvPr>
            <p:cNvGrpSpPr/>
            <p:nvPr/>
          </p:nvGrpSpPr>
          <p:grpSpPr>
            <a:xfrm>
              <a:off x="3076961" y="1523134"/>
              <a:ext cx="2773475" cy="2870831"/>
              <a:chOff x="3190571" y="1772838"/>
              <a:chExt cx="2773475" cy="2870831"/>
            </a:xfrm>
          </p:grpSpPr>
          <p:grpSp>
            <p:nvGrpSpPr>
              <p:cNvPr id="9" name="Group 8">
                <a:extLst>
                  <a:ext uri="{FF2B5EF4-FFF2-40B4-BE49-F238E27FC236}">
                    <a16:creationId xmlns:a16="http://schemas.microsoft.com/office/drawing/2014/main" id="{5A1BC857-5D3B-4D2A-AB68-93DCE38364D2}"/>
                  </a:ext>
                </a:extLst>
              </p:cNvPr>
              <p:cNvGrpSpPr/>
              <p:nvPr/>
            </p:nvGrpSpPr>
            <p:grpSpPr>
              <a:xfrm>
                <a:off x="3201187" y="2244512"/>
                <a:ext cx="2762859" cy="2075345"/>
                <a:chOff x="3396614" y="1657606"/>
                <a:chExt cx="2159280" cy="2075345"/>
              </a:xfrm>
            </p:grpSpPr>
            <p:pic>
              <p:nvPicPr>
                <p:cNvPr id="4" name="Picture 3">
                  <a:extLst>
                    <a:ext uri="{FF2B5EF4-FFF2-40B4-BE49-F238E27FC236}">
                      <a16:creationId xmlns:a16="http://schemas.microsoft.com/office/drawing/2014/main" id="{17616C92-137A-4473-9952-43D9173A625C}"/>
                    </a:ext>
                  </a:extLst>
                </p:cNvPr>
                <p:cNvPicPr>
                  <a:picLocks noChangeAspect="1"/>
                </p:cNvPicPr>
                <p:nvPr/>
              </p:nvPicPr>
              <p:blipFill rotWithShape="1">
                <a:blip r:embed="rId3"/>
                <a:srcRect l="12176" r="2242"/>
                <a:stretch/>
              </p:blipFill>
              <p:spPr>
                <a:xfrm>
                  <a:off x="3396614" y="1657606"/>
                  <a:ext cx="2159280" cy="2075345"/>
                </a:xfrm>
                <a:prstGeom prst="rect">
                  <a:avLst/>
                </a:prstGeom>
              </p:spPr>
            </p:pic>
            <p:sp>
              <p:nvSpPr>
                <p:cNvPr id="7" name="TextBox 6">
                  <a:extLst>
                    <a:ext uri="{FF2B5EF4-FFF2-40B4-BE49-F238E27FC236}">
                      <a16:creationId xmlns:a16="http://schemas.microsoft.com/office/drawing/2014/main" id="{B44C0DFF-A27A-4E3B-9CC9-A1C27F94C69F}"/>
                    </a:ext>
                  </a:extLst>
                </p:cNvPr>
                <p:cNvSpPr txBox="1"/>
                <p:nvPr/>
              </p:nvSpPr>
              <p:spPr>
                <a:xfrm>
                  <a:off x="4166889" y="3238666"/>
                  <a:ext cx="1088724" cy="360401"/>
                </a:xfrm>
                <a:prstGeom prst="rect">
                  <a:avLst/>
                </a:prstGeom>
                <a:noFill/>
              </p:spPr>
              <p:txBody>
                <a:bodyPr wrap="none" rtlCol="0">
                  <a:spAutoFit/>
                </a:bodyPr>
                <a:lstStyle/>
                <a:p>
                  <a:r>
                    <a:rPr lang="nl-BE" sz="1400" b="1" cap="small" dirty="0">
                      <a:solidFill>
                        <a:schemeClr val="bg2"/>
                      </a:solidFill>
                    </a:rPr>
                    <a:t>4. Leiderschap</a:t>
                  </a:r>
                </a:p>
              </p:txBody>
            </p:sp>
          </p:grpSp>
          <p:sp>
            <p:nvSpPr>
              <p:cNvPr id="13" name="Rectangle 12">
                <a:extLst>
                  <a:ext uri="{FF2B5EF4-FFF2-40B4-BE49-F238E27FC236}">
                    <a16:creationId xmlns:a16="http://schemas.microsoft.com/office/drawing/2014/main" id="{58B321B0-DAA3-41F6-AC29-0A9CA2E83A66}"/>
                  </a:ext>
                </a:extLst>
              </p:cNvPr>
              <p:cNvSpPr/>
              <p:nvPr/>
            </p:nvSpPr>
            <p:spPr>
              <a:xfrm>
                <a:off x="3190571" y="1772838"/>
                <a:ext cx="2762859"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indent="-171450" algn="ctr">
                  <a:buFont typeface="Wingdings" panose="05000000000000000000" pitchFamily="2" charset="2"/>
                  <a:buChar char="ü"/>
                </a:pPr>
                <a:r>
                  <a:rPr lang="nl-BE" sz="1200" dirty="0">
                    <a:solidFill>
                      <a:schemeClr val="bg2"/>
                    </a:solidFill>
                  </a:rPr>
                  <a:t>Zelfsturing binnen een sturend maar ook ondersteunend kader</a:t>
                </a:r>
              </a:p>
            </p:txBody>
          </p:sp>
          <p:sp>
            <p:nvSpPr>
              <p:cNvPr id="19" name="Rectangle 18">
                <a:extLst>
                  <a:ext uri="{FF2B5EF4-FFF2-40B4-BE49-F238E27FC236}">
                    <a16:creationId xmlns:a16="http://schemas.microsoft.com/office/drawing/2014/main" id="{830AB33D-0C76-4FDE-B317-7E73D00BD794}"/>
                  </a:ext>
                </a:extLst>
              </p:cNvPr>
              <p:cNvSpPr/>
              <p:nvPr/>
            </p:nvSpPr>
            <p:spPr>
              <a:xfrm>
                <a:off x="3201188" y="4130297"/>
                <a:ext cx="2741626" cy="513372"/>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marL="171450" indent="-171450" algn="ctr">
                  <a:buFont typeface="Wingdings" panose="05000000000000000000" pitchFamily="2" charset="2"/>
                  <a:buChar char="ü"/>
                </a:pPr>
                <a:r>
                  <a:rPr lang="nl-BE" sz="1200" dirty="0">
                    <a:solidFill>
                      <a:schemeClr val="bg2"/>
                    </a:solidFill>
                  </a:rPr>
                  <a:t>Sterk leiderschap in én van verandering</a:t>
                </a:r>
                <a:endParaRPr lang="nl-BE" sz="1400" dirty="0">
                  <a:solidFill>
                    <a:schemeClr val="bg2"/>
                  </a:solidFill>
                </a:endParaRPr>
              </a:p>
            </p:txBody>
          </p:sp>
        </p:grpSp>
      </p:grpSp>
      <p:sp>
        <p:nvSpPr>
          <p:cNvPr id="8" name="Title 1">
            <a:extLst>
              <a:ext uri="{FF2B5EF4-FFF2-40B4-BE49-F238E27FC236}">
                <a16:creationId xmlns:a16="http://schemas.microsoft.com/office/drawing/2014/main" id="{C0B0F41B-89D9-4C8B-A602-9E560DA79968}"/>
              </a:ext>
            </a:extLst>
          </p:cNvPr>
          <p:cNvSpPr txBox="1">
            <a:spLocks/>
          </p:cNvSpPr>
          <p:nvPr/>
        </p:nvSpPr>
        <p:spPr>
          <a:xfrm>
            <a:off x="704001" y="120056"/>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r>
              <a:rPr lang="nl-BE" sz="1800" dirty="0"/>
              <a:t>2. Tussentijdse evaluatie van Vrij CLB Netwerk in verandering</a:t>
            </a:r>
            <a:br>
              <a:rPr lang="nl-BE" sz="1800" dirty="0"/>
            </a:br>
            <a:r>
              <a:rPr lang="nl-BE" sz="1800" dirty="0"/>
              <a:t>		</a:t>
            </a:r>
            <a:r>
              <a:rPr lang="nl-BE" sz="1800" dirty="0">
                <a:solidFill>
                  <a:schemeClr val="accent1"/>
                </a:solidFill>
              </a:rPr>
              <a:t>Naar een mozaïek van bevindingen…</a:t>
            </a:r>
            <a:endParaRPr lang="en-BE" sz="1800" dirty="0">
              <a:solidFill>
                <a:schemeClr val="accent1"/>
              </a:solidFill>
            </a:endParaRPr>
          </a:p>
        </p:txBody>
      </p:sp>
      <p:sp>
        <p:nvSpPr>
          <p:cNvPr id="10" name="Hexagon 9">
            <a:extLst>
              <a:ext uri="{FF2B5EF4-FFF2-40B4-BE49-F238E27FC236}">
                <a16:creationId xmlns:a16="http://schemas.microsoft.com/office/drawing/2014/main" id="{6C2B592C-3C71-4DE7-BD91-C2E283CA2384}"/>
              </a:ext>
            </a:extLst>
          </p:cNvPr>
          <p:cNvSpPr/>
          <p:nvPr/>
        </p:nvSpPr>
        <p:spPr>
          <a:xfrm>
            <a:off x="695911" y="1333197"/>
            <a:ext cx="2639419" cy="739981"/>
          </a:xfrm>
          <a:prstGeom prst="hexagon">
            <a:avLst/>
          </a:prstGeom>
          <a:solidFill>
            <a:schemeClr val="bg2"/>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rgbClr val="0070C0"/>
                </a:solidFill>
              </a:rPr>
              <a:t>1. Extern draagvlak: </a:t>
            </a:r>
            <a:r>
              <a:rPr lang="nl-BE" sz="1100" dirty="0">
                <a:solidFill>
                  <a:srgbClr val="0070C0"/>
                </a:solidFill>
              </a:rPr>
              <a:t>Intern draagvlak, communicatie &amp; participatie</a:t>
            </a:r>
            <a:endParaRPr lang="nl-BE" sz="1200" dirty="0">
              <a:solidFill>
                <a:srgbClr val="0070C0"/>
              </a:solidFill>
            </a:endParaRPr>
          </a:p>
        </p:txBody>
      </p:sp>
      <p:sp>
        <p:nvSpPr>
          <p:cNvPr id="11" name="Hexagon 10">
            <a:extLst>
              <a:ext uri="{FF2B5EF4-FFF2-40B4-BE49-F238E27FC236}">
                <a16:creationId xmlns:a16="http://schemas.microsoft.com/office/drawing/2014/main" id="{A3246D96-B36F-4B03-9EC1-FA347420D8DE}"/>
              </a:ext>
            </a:extLst>
          </p:cNvPr>
          <p:cNvSpPr/>
          <p:nvPr/>
        </p:nvSpPr>
        <p:spPr>
          <a:xfrm>
            <a:off x="168364" y="2309938"/>
            <a:ext cx="2612171" cy="1305282"/>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chemeClr val="accent1"/>
                </a:solidFill>
              </a:rPr>
              <a:t>2. Prioriteiten en doelen van de organisatie: </a:t>
            </a:r>
            <a:r>
              <a:rPr lang="nl-BE" sz="1100" dirty="0">
                <a:solidFill>
                  <a:schemeClr val="accent1"/>
                </a:solidFill>
              </a:rPr>
              <a:t>Installeren van een overkoepelende “wij”- identiteit en het waarom (visie) centraal plaatsen</a:t>
            </a:r>
            <a:endParaRPr lang="nl-BE" sz="1200" dirty="0">
              <a:solidFill>
                <a:schemeClr val="accent1"/>
              </a:solidFill>
            </a:endParaRPr>
          </a:p>
        </p:txBody>
      </p:sp>
      <p:sp>
        <p:nvSpPr>
          <p:cNvPr id="14" name="Hexagon 13">
            <a:extLst>
              <a:ext uri="{FF2B5EF4-FFF2-40B4-BE49-F238E27FC236}">
                <a16:creationId xmlns:a16="http://schemas.microsoft.com/office/drawing/2014/main" id="{B7AE0633-8AAC-41B4-864C-42C94077D411}"/>
              </a:ext>
            </a:extLst>
          </p:cNvPr>
          <p:cNvSpPr/>
          <p:nvPr/>
        </p:nvSpPr>
        <p:spPr>
          <a:xfrm>
            <a:off x="5557052" y="3871602"/>
            <a:ext cx="3526492" cy="1058508"/>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chemeClr val="accent1"/>
                </a:solidFill>
              </a:rPr>
              <a:t>5. Teams:</a:t>
            </a:r>
          </a:p>
          <a:p>
            <a:pPr marL="171450" indent="-171450" algn="ctr">
              <a:buFont typeface="Wingdings" panose="05000000000000000000" pitchFamily="2" charset="2"/>
              <a:buChar char="ü"/>
            </a:pPr>
            <a:r>
              <a:rPr lang="nl-BE" sz="1200" b="1" dirty="0">
                <a:solidFill>
                  <a:schemeClr val="accent1"/>
                </a:solidFill>
              </a:rPr>
              <a:t> </a:t>
            </a:r>
            <a:r>
              <a:rPr lang="nl-BE" sz="1100" dirty="0">
                <a:solidFill>
                  <a:schemeClr val="accent1"/>
                </a:solidFill>
              </a:rPr>
              <a:t>Binnen teams: teamwerking</a:t>
            </a:r>
          </a:p>
          <a:p>
            <a:pPr marL="171450" indent="-171450" algn="ctr">
              <a:buFont typeface="Wingdings" panose="05000000000000000000" pitchFamily="2" charset="2"/>
              <a:buChar char="ü"/>
            </a:pPr>
            <a:r>
              <a:rPr lang="nl-BE" sz="1100" dirty="0">
                <a:solidFill>
                  <a:schemeClr val="accent1"/>
                </a:solidFill>
              </a:rPr>
              <a:t>Tussen teams: open communicatie, rolafbakening</a:t>
            </a:r>
          </a:p>
          <a:p>
            <a:pPr marL="171450" indent="-171450" algn="ctr">
              <a:buFont typeface="Wingdings" panose="05000000000000000000" pitchFamily="2" charset="2"/>
              <a:buChar char="ü"/>
            </a:pPr>
            <a:r>
              <a:rPr lang="nl-BE" sz="1100" dirty="0">
                <a:solidFill>
                  <a:schemeClr val="accent1"/>
                </a:solidFill>
              </a:rPr>
              <a:t>Teamondersteuning </a:t>
            </a:r>
            <a:r>
              <a:rPr lang="nl-BE" sz="1100" dirty="0" err="1">
                <a:solidFill>
                  <a:schemeClr val="accent1"/>
                </a:solidFill>
              </a:rPr>
              <a:t>i.f.v</a:t>
            </a:r>
            <a:r>
              <a:rPr lang="nl-BE" sz="1100" dirty="0">
                <a:solidFill>
                  <a:schemeClr val="accent1"/>
                </a:solidFill>
              </a:rPr>
              <a:t>. noden</a:t>
            </a:r>
            <a:endParaRPr lang="nl-BE" sz="1200" dirty="0">
              <a:solidFill>
                <a:schemeClr val="accent1"/>
              </a:solidFill>
            </a:endParaRPr>
          </a:p>
        </p:txBody>
      </p:sp>
      <p:sp>
        <p:nvSpPr>
          <p:cNvPr id="16" name="Hexagon 15">
            <a:extLst>
              <a:ext uri="{FF2B5EF4-FFF2-40B4-BE49-F238E27FC236}">
                <a16:creationId xmlns:a16="http://schemas.microsoft.com/office/drawing/2014/main" id="{072DB434-B231-4842-97DF-DE355544A3C5}"/>
              </a:ext>
            </a:extLst>
          </p:cNvPr>
          <p:cNvSpPr/>
          <p:nvPr/>
        </p:nvSpPr>
        <p:spPr>
          <a:xfrm>
            <a:off x="5422766" y="770314"/>
            <a:ext cx="3482587" cy="1243107"/>
          </a:xfrm>
          <a:prstGeom prst="hexagon">
            <a:avLst/>
          </a:prstGeom>
          <a:solidFill>
            <a:schemeClr val="bg2"/>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rgbClr val="00B050"/>
                </a:solidFill>
              </a:rPr>
              <a:t>7. Veranderaanpak blijvend optimaliseren:</a:t>
            </a:r>
          </a:p>
          <a:p>
            <a:pPr marL="171450" indent="-171450" algn="ctr">
              <a:buFont typeface="Wingdings" panose="05000000000000000000" pitchFamily="2" charset="2"/>
              <a:buChar char="ü"/>
            </a:pPr>
            <a:r>
              <a:rPr lang="nl-BE" sz="1200" b="1" dirty="0">
                <a:solidFill>
                  <a:srgbClr val="00B050"/>
                </a:solidFill>
              </a:rPr>
              <a:t> </a:t>
            </a:r>
            <a:r>
              <a:rPr lang="nl-BE" sz="1100" dirty="0">
                <a:solidFill>
                  <a:srgbClr val="00B050"/>
                </a:solidFill>
              </a:rPr>
              <a:t>Veranderteam</a:t>
            </a:r>
          </a:p>
          <a:p>
            <a:pPr marL="171450" indent="-171450" algn="ctr">
              <a:buFont typeface="Wingdings" panose="05000000000000000000" pitchFamily="2" charset="2"/>
              <a:buChar char="ü"/>
            </a:pPr>
            <a:r>
              <a:rPr lang="nl-BE" sz="1100" dirty="0">
                <a:solidFill>
                  <a:srgbClr val="00B050"/>
                </a:solidFill>
              </a:rPr>
              <a:t>Draagvlak creëren: extern </a:t>
            </a:r>
            <a:r>
              <a:rPr lang="nl-BE" sz="1100" dirty="0">
                <a:solidFill>
                  <a:srgbClr val="00B050"/>
                </a:solidFill>
                <a:sym typeface="Wingdings" panose="05000000000000000000" pitchFamily="2" charset="2"/>
              </a:rPr>
              <a:t> intern</a:t>
            </a:r>
          </a:p>
          <a:p>
            <a:pPr marL="171450" indent="-171450" algn="ctr">
              <a:buFont typeface="Wingdings" panose="05000000000000000000" pitchFamily="2" charset="2"/>
              <a:buChar char="ü"/>
            </a:pPr>
            <a:r>
              <a:rPr lang="nl-BE" sz="1100" dirty="0">
                <a:solidFill>
                  <a:srgbClr val="00B050"/>
                </a:solidFill>
                <a:sym typeface="Wingdings" panose="05000000000000000000" pitchFamily="2" charset="2"/>
              </a:rPr>
              <a:t>Verandermanagement: koers &amp; oog/oor voor “obstakels”</a:t>
            </a:r>
            <a:endParaRPr lang="nl-BE" sz="1200" dirty="0">
              <a:solidFill>
                <a:srgbClr val="00B050"/>
              </a:solidFill>
            </a:endParaRPr>
          </a:p>
        </p:txBody>
      </p:sp>
      <p:sp>
        <p:nvSpPr>
          <p:cNvPr id="12" name="Hexagon 11">
            <a:extLst>
              <a:ext uri="{FF2B5EF4-FFF2-40B4-BE49-F238E27FC236}">
                <a16:creationId xmlns:a16="http://schemas.microsoft.com/office/drawing/2014/main" id="{3E0ED446-2123-4AD6-9331-612549E903D6}"/>
              </a:ext>
            </a:extLst>
          </p:cNvPr>
          <p:cNvSpPr/>
          <p:nvPr/>
        </p:nvSpPr>
        <p:spPr>
          <a:xfrm>
            <a:off x="1175557" y="3812835"/>
            <a:ext cx="2243710" cy="1175943"/>
          </a:xfrm>
          <a:prstGeom prst="hexagon">
            <a:avLst/>
          </a:prstGeom>
          <a:solidFill>
            <a:schemeClr val="bg2"/>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chemeClr val="accent4"/>
                </a:solidFill>
              </a:rPr>
              <a:t>3. Structuur: </a:t>
            </a:r>
            <a:r>
              <a:rPr lang="nl-BE" sz="1100" dirty="0">
                <a:solidFill>
                  <a:schemeClr val="accent4"/>
                </a:solidFill>
              </a:rPr>
              <a:t>Elke ontwerpkeuze heeft voor- en nadelen. Zet in op </a:t>
            </a:r>
            <a:r>
              <a:rPr lang="nl-BE" sz="1100" u="sng" dirty="0">
                <a:solidFill>
                  <a:schemeClr val="accent4"/>
                </a:solidFill>
              </a:rPr>
              <a:t>randvoorwaarden</a:t>
            </a:r>
            <a:r>
              <a:rPr lang="nl-BE" sz="1100" dirty="0">
                <a:solidFill>
                  <a:schemeClr val="accent4"/>
                </a:solidFill>
              </a:rPr>
              <a:t> (wat én hoe van verandering).</a:t>
            </a:r>
            <a:endParaRPr lang="nl-BE" sz="1200" dirty="0">
              <a:solidFill>
                <a:schemeClr val="accent4"/>
              </a:solidFill>
            </a:endParaRPr>
          </a:p>
        </p:txBody>
      </p:sp>
      <p:sp>
        <p:nvSpPr>
          <p:cNvPr id="15" name="Hexagon 14">
            <a:extLst>
              <a:ext uri="{FF2B5EF4-FFF2-40B4-BE49-F238E27FC236}">
                <a16:creationId xmlns:a16="http://schemas.microsoft.com/office/drawing/2014/main" id="{C1A2B4C2-80FF-4B76-841F-0A298AB7A87B}"/>
              </a:ext>
            </a:extLst>
          </p:cNvPr>
          <p:cNvSpPr/>
          <p:nvPr/>
        </p:nvSpPr>
        <p:spPr>
          <a:xfrm>
            <a:off x="6047488" y="2231854"/>
            <a:ext cx="3096512" cy="1383365"/>
          </a:xfrm>
          <a:prstGeom prst="hexagon">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b="1" dirty="0">
                <a:solidFill>
                  <a:schemeClr val="accent1"/>
                </a:solidFill>
              </a:rPr>
              <a:t>6. Medewerker:</a:t>
            </a:r>
          </a:p>
          <a:p>
            <a:pPr marL="171450" indent="-171450" algn="ctr">
              <a:buFont typeface="Wingdings" panose="05000000000000000000" pitchFamily="2" charset="2"/>
              <a:buChar char="ü"/>
            </a:pPr>
            <a:r>
              <a:rPr lang="nl-BE" sz="1200" b="1" dirty="0">
                <a:solidFill>
                  <a:schemeClr val="accent1"/>
                </a:solidFill>
              </a:rPr>
              <a:t> </a:t>
            </a:r>
            <a:r>
              <a:rPr lang="nl-BE" sz="1100" dirty="0">
                <a:solidFill>
                  <a:schemeClr val="accent1"/>
                </a:solidFill>
              </a:rPr>
              <a:t>Kwaliteit van arbeid optimaliseren: stressbronnen &amp; motivatiebronnen</a:t>
            </a:r>
          </a:p>
          <a:p>
            <a:pPr marL="171450" indent="-171450" algn="ctr">
              <a:buFont typeface="Wingdings" panose="05000000000000000000" pitchFamily="2" charset="2"/>
              <a:buChar char="ü"/>
            </a:pPr>
            <a:r>
              <a:rPr lang="nl-BE" sz="1100" dirty="0">
                <a:solidFill>
                  <a:schemeClr val="accent1"/>
                </a:solidFill>
              </a:rPr>
              <a:t>Persoonlijke ontwikkeling: zelfzorg, veerkracht, persoonlijke groei</a:t>
            </a:r>
            <a:endParaRPr lang="nl-BE" sz="1200" dirty="0">
              <a:solidFill>
                <a:schemeClr val="accent1"/>
              </a:solidFill>
            </a:endParaRPr>
          </a:p>
        </p:txBody>
      </p:sp>
    </p:spTree>
    <p:extLst>
      <p:ext uri="{BB962C8B-B14F-4D97-AF65-F5344CB8AC3E}">
        <p14:creationId xmlns:p14="http://schemas.microsoft.com/office/powerpoint/2010/main" val="602265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AD6AC-15EB-435A-8EA5-CC8D3422D823}"/>
              </a:ext>
            </a:extLst>
          </p:cNvPr>
          <p:cNvPicPr>
            <a:picLocks noChangeAspect="1"/>
          </p:cNvPicPr>
          <p:nvPr/>
        </p:nvPicPr>
        <p:blipFill>
          <a:blip r:embed="rId2"/>
          <a:stretch>
            <a:fillRect/>
          </a:stretch>
        </p:blipFill>
        <p:spPr>
          <a:xfrm>
            <a:off x="0" y="-459394"/>
            <a:ext cx="9143999" cy="6067049"/>
          </a:xfrm>
          <a:prstGeom prst="rect">
            <a:avLst/>
          </a:prstGeom>
        </p:spPr>
      </p:pic>
    </p:spTree>
    <p:extLst>
      <p:ext uri="{BB962C8B-B14F-4D97-AF65-F5344CB8AC3E}">
        <p14:creationId xmlns:p14="http://schemas.microsoft.com/office/powerpoint/2010/main" val="3423394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08B4-9D08-4FA0-A086-7DA1AEE8F3F7}"/>
              </a:ext>
            </a:extLst>
          </p:cNvPr>
          <p:cNvSpPr>
            <a:spLocks noGrp="1"/>
          </p:cNvSpPr>
          <p:nvPr>
            <p:ph type="title"/>
          </p:nvPr>
        </p:nvSpPr>
        <p:spPr>
          <a:xfrm>
            <a:off x="457200" y="206168"/>
            <a:ext cx="4114800" cy="858044"/>
          </a:xfrm>
        </p:spPr>
        <p:txBody>
          <a:bodyPr/>
          <a:lstStyle/>
          <a:p>
            <a:r>
              <a:rPr lang="nl-BE" dirty="0">
                <a:solidFill>
                  <a:schemeClr val="tx1"/>
                </a:solidFill>
              </a:rPr>
              <a:t>3 actiepijlers</a:t>
            </a:r>
            <a:endParaRPr lang="en-GB" dirty="0">
              <a:solidFill>
                <a:schemeClr val="tx1"/>
              </a:solidFill>
            </a:endParaRPr>
          </a:p>
        </p:txBody>
      </p:sp>
      <p:sp>
        <p:nvSpPr>
          <p:cNvPr id="3" name="Content Placeholder 2">
            <a:extLst>
              <a:ext uri="{FF2B5EF4-FFF2-40B4-BE49-F238E27FC236}">
                <a16:creationId xmlns:a16="http://schemas.microsoft.com/office/drawing/2014/main" id="{6A86F036-E4BD-4FA9-9D4A-9060376B2121}"/>
              </a:ext>
            </a:extLst>
          </p:cNvPr>
          <p:cNvSpPr>
            <a:spLocks noGrp="1"/>
          </p:cNvSpPr>
          <p:nvPr>
            <p:ph idx="1"/>
          </p:nvPr>
        </p:nvSpPr>
        <p:spPr>
          <a:xfrm>
            <a:off x="457200" y="1201262"/>
            <a:ext cx="4114800" cy="3397616"/>
          </a:xfrm>
        </p:spPr>
        <p:txBody>
          <a:bodyPr/>
          <a:lstStyle/>
          <a:p>
            <a:r>
              <a:rPr lang="nl-BE" dirty="0">
                <a:solidFill>
                  <a:schemeClr val="accent5">
                    <a:lumMod val="75000"/>
                  </a:schemeClr>
                </a:solidFill>
              </a:rPr>
              <a:t>Zelfzorg</a:t>
            </a:r>
          </a:p>
          <a:p>
            <a:r>
              <a:rPr lang="nl-BE" dirty="0">
                <a:solidFill>
                  <a:schemeClr val="accent5">
                    <a:lumMod val="75000"/>
                  </a:schemeClr>
                </a:solidFill>
              </a:rPr>
              <a:t>Leiders van en in verandering</a:t>
            </a:r>
          </a:p>
          <a:p>
            <a:r>
              <a:rPr lang="nl-BE" dirty="0">
                <a:solidFill>
                  <a:schemeClr val="accent5">
                    <a:lumMod val="75000"/>
                  </a:schemeClr>
                </a:solidFill>
              </a:rPr>
              <a:t>Goesting workshop </a:t>
            </a:r>
            <a:br>
              <a:rPr lang="nl-BE" dirty="0">
                <a:solidFill>
                  <a:schemeClr val="accent5">
                    <a:lumMod val="75000"/>
                  </a:schemeClr>
                </a:solidFill>
              </a:rPr>
            </a:br>
            <a:r>
              <a:rPr lang="nl-BE" dirty="0">
                <a:solidFill>
                  <a:schemeClr val="accent5">
                    <a:lumMod val="75000"/>
                  </a:schemeClr>
                </a:solidFill>
              </a:rPr>
              <a:t>&amp; support </a:t>
            </a:r>
            <a:r>
              <a:rPr lang="nl-BE" dirty="0" err="1">
                <a:solidFill>
                  <a:schemeClr val="accent5">
                    <a:lumMod val="75000"/>
                  </a:schemeClr>
                </a:solidFill>
              </a:rPr>
              <a:t>Toernee</a:t>
            </a:r>
            <a:r>
              <a:rPr lang="nl-BE" dirty="0">
                <a:solidFill>
                  <a:schemeClr val="accent5">
                    <a:lumMod val="75000"/>
                  </a:schemeClr>
                </a:solidFill>
              </a:rPr>
              <a:t> </a:t>
            </a:r>
            <a:r>
              <a:rPr lang="nl-BE" dirty="0" err="1">
                <a:solidFill>
                  <a:schemeClr val="accent5">
                    <a:lumMod val="75000"/>
                  </a:schemeClr>
                </a:solidFill>
              </a:rPr>
              <a:t>Vital</a:t>
            </a:r>
            <a:endParaRPr lang="en-GB" dirty="0">
              <a:solidFill>
                <a:schemeClr val="accent5">
                  <a:lumMod val="75000"/>
                </a:schemeClr>
              </a:solidFill>
            </a:endParaRPr>
          </a:p>
        </p:txBody>
      </p:sp>
      <p:sp>
        <p:nvSpPr>
          <p:cNvPr id="4" name="Title 1">
            <a:extLst>
              <a:ext uri="{FF2B5EF4-FFF2-40B4-BE49-F238E27FC236}">
                <a16:creationId xmlns:a16="http://schemas.microsoft.com/office/drawing/2014/main" id="{2AC57EA3-E86E-461A-8B08-8A1C6AE71906}"/>
              </a:ext>
            </a:extLst>
          </p:cNvPr>
          <p:cNvSpPr txBox="1">
            <a:spLocks/>
          </p:cNvSpPr>
          <p:nvPr/>
        </p:nvSpPr>
        <p:spPr>
          <a:xfrm>
            <a:off x="4572000" y="206168"/>
            <a:ext cx="4114800" cy="858044"/>
          </a:xfrm>
          <a:prstGeom prst="rect">
            <a:avLst/>
          </a:prstGeom>
        </p:spPr>
        <p:txBody>
          <a:bodyPr vert="horz" lIns="91440" tIns="45720" rIns="91440" bIns="45720" rtlCol="0" anchor="ctr">
            <a:normAutofit/>
          </a:bodyPr>
          <a:lstStyle>
            <a:lvl1pPr algn="l" defTabSz="913532" rtl="0" eaLnBrk="1" latinLnBrk="0" hangingPunct="1">
              <a:spcBef>
                <a:spcPct val="0"/>
              </a:spcBef>
              <a:buNone/>
              <a:defRPr sz="2997" kern="1200" cap="none" baseline="0">
                <a:solidFill>
                  <a:schemeClr val="accent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dirty="0">
                <a:solidFill>
                  <a:schemeClr val="tx1"/>
                </a:solidFill>
              </a:rPr>
              <a:t>2 vragen</a:t>
            </a:r>
            <a:endParaRPr lang="en-GB" dirty="0">
              <a:solidFill>
                <a:schemeClr val="tx1"/>
              </a:solidFill>
            </a:endParaRPr>
          </a:p>
        </p:txBody>
      </p:sp>
      <p:sp>
        <p:nvSpPr>
          <p:cNvPr id="5" name="Content Placeholder 2">
            <a:extLst>
              <a:ext uri="{FF2B5EF4-FFF2-40B4-BE49-F238E27FC236}">
                <a16:creationId xmlns:a16="http://schemas.microsoft.com/office/drawing/2014/main" id="{12662A04-B904-43E5-8DAA-1B1CF1A0CE3A}"/>
              </a:ext>
            </a:extLst>
          </p:cNvPr>
          <p:cNvSpPr txBox="1">
            <a:spLocks/>
          </p:cNvSpPr>
          <p:nvPr/>
        </p:nvSpPr>
        <p:spPr>
          <a:xfrm>
            <a:off x="4572000" y="1201262"/>
            <a:ext cx="4114800" cy="3397616"/>
          </a:xfrm>
          <a:prstGeom prst="rect">
            <a:avLst/>
          </a:prstGeom>
        </p:spPr>
        <p:txBody>
          <a:bodyPr vert="horz" lIns="91440" tIns="45720" rIns="91440" bIns="45720" rtlCol="0">
            <a:normAutofit/>
          </a:bodyPr>
          <a:lstStyle>
            <a:lvl1pPr marL="342575" indent="-342575" algn="l" defTabSz="913532" rtl="0" eaLnBrk="1" latinLnBrk="0" hangingPunct="1">
              <a:spcBef>
                <a:spcPct val="20000"/>
              </a:spcBef>
              <a:buFont typeface="Arial" panose="020B0604020202020204" pitchFamily="34" charset="0"/>
              <a:buChar char="•"/>
              <a:defRPr sz="2597" kern="1200">
                <a:solidFill>
                  <a:schemeClr val="accent1"/>
                </a:solidFill>
                <a:latin typeface="+mn-lt"/>
                <a:ea typeface="+mn-ea"/>
                <a:cs typeface="+mn-cs"/>
              </a:defRPr>
            </a:lvl1pPr>
            <a:lvl2pPr marL="742244" indent="-285479" algn="l" defTabSz="913532" rtl="0" eaLnBrk="1" latinLnBrk="0" hangingPunct="1">
              <a:spcBef>
                <a:spcPct val="20000"/>
              </a:spcBef>
              <a:buFont typeface="Arial" panose="020B0604020202020204" pitchFamily="34" charset="0"/>
              <a:buChar char="•"/>
              <a:defRPr sz="2198" kern="1200">
                <a:solidFill>
                  <a:schemeClr val="accent3"/>
                </a:solidFill>
                <a:latin typeface="+mn-lt"/>
                <a:ea typeface="+mn-ea"/>
                <a:cs typeface="+mn-cs"/>
              </a:defRPr>
            </a:lvl2pPr>
            <a:lvl3pPr marL="1141915" indent="-228383" algn="l" defTabSz="913532" rtl="0" eaLnBrk="1" latinLnBrk="0" hangingPunct="1">
              <a:spcBef>
                <a:spcPct val="20000"/>
              </a:spcBef>
              <a:buFont typeface="Arial" panose="020B0604020202020204" pitchFamily="34" charset="0"/>
              <a:buChar char="•"/>
              <a:defRPr sz="1799" kern="1200">
                <a:solidFill>
                  <a:schemeClr val="accent2"/>
                </a:solidFill>
                <a:latin typeface="+mn-lt"/>
                <a:ea typeface="+mn-ea"/>
                <a:cs typeface="+mn-cs"/>
              </a:defRPr>
            </a:lvl3pPr>
            <a:lvl4pPr marL="1598680" indent="-228383" algn="l" defTabSz="913532" rtl="0" eaLnBrk="1" latinLnBrk="0" hangingPunct="1">
              <a:spcBef>
                <a:spcPct val="20000"/>
              </a:spcBef>
              <a:buFont typeface="Arial" panose="020B0604020202020204" pitchFamily="34" charset="0"/>
              <a:buChar char="•"/>
              <a:defRPr sz="1399" kern="1200">
                <a:solidFill>
                  <a:schemeClr val="tx1"/>
                </a:solidFill>
                <a:latin typeface="+mn-lt"/>
                <a:ea typeface="+mn-ea"/>
                <a:cs typeface="+mn-cs"/>
              </a:defRPr>
            </a:lvl4pPr>
            <a:lvl5pPr marL="2055445" indent="-228383" algn="l" defTabSz="913532"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5pPr>
            <a:lvl6pPr marL="2512211"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68977"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5744"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2509" indent="-228383" algn="l" defTabSz="91353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a:lstStyle>
          <a:p>
            <a:r>
              <a:rPr lang="nl-BE" dirty="0"/>
              <a:t>Wat zijn hierin jullie uitdagingen?</a:t>
            </a:r>
          </a:p>
          <a:p>
            <a:r>
              <a:rPr lang="nl-BE" dirty="0"/>
              <a:t>Welke behoeften hebben jullie?</a:t>
            </a:r>
          </a:p>
          <a:p>
            <a:r>
              <a:rPr lang="nl-BE" dirty="0"/>
              <a:t>Hoe kan je hier zelf aan tegemoet komen? Hoe ermee aan de slag?</a:t>
            </a:r>
            <a:endParaRPr lang="en-GB" dirty="0"/>
          </a:p>
        </p:txBody>
      </p:sp>
      <p:sp>
        <p:nvSpPr>
          <p:cNvPr id="6" name="Rectangle 5">
            <a:extLst>
              <a:ext uri="{FF2B5EF4-FFF2-40B4-BE49-F238E27FC236}">
                <a16:creationId xmlns:a16="http://schemas.microsoft.com/office/drawing/2014/main" id="{C4DF29C1-AFCC-47CB-A120-DB59C5300466}"/>
              </a:ext>
            </a:extLst>
          </p:cNvPr>
          <p:cNvSpPr/>
          <p:nvPr/>
        </p:nvSpPr>
        <p:spPr>
          <a:xfrm>
            <a:off x="316992" y="206168"/>
            <a:ext cx="4011168" cy="4146376"/>
          </a:xfrm>
          <a:prstGeom prst="rect">
            <a:avLst/>
          </a:prstGeom>
          <a:noFill/>
          <a:ln w="38100">
            <a:solidFill>
              <a:srgbClr val="E96D0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1">
              <a:solidFill>
                <a:schemeClr val="accent3"/>
              </a:solidFill>
            </a:endParaRPr>
          </a:p>
        </p:txBody>
      </p:sp>
      <p:sp>
        <p:nvSpPr>
          <p:cNvPr id="7" name="Rectangle 6">
            <a:extLst>
              <a:ext uri="{FF2B5EF4-FFF2-40B4-BE49-F238E27FC236}">
                <a16:creationId xmlns:a16="http://schemas.microsoft.com/office/drawing/2014/main" id="{7FBDEFC3-03BE-4D51-B47F-AF9AF41F6ED7}"/>
              </a:ext>
            </a:extLst>
          </p:cNvPr>
          <p:cNvSpPr/>
          <p:nvPr/>
        </p:nvSpPr>
        <p:spPr>
          <a:xfrm>
            <a:off x="4492752" y="206168"/>
            <a:ext cx="4011168" cy="4146376"/>
          </a:xfrm>
          <a:prstGeom prst="rect">
            <a:avLst/>
          </a:prstGeom>
          <a:noFill/>
          <a:ln w="38100">
            <a:solidFill>
              <a:srgbClr val="E96D0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1">
              <a:solidFill>
                <a:schemeClr val="accent3"/>
              </a:solidFill>
            </a:endParaRPr>
          </a:p>
        </p:txBody>
      </p:sp>
      <p:cxnSp>
        <p:nvCxnSpPr>
          <p:cNvPr id="9" name="Straight Connector 8">
            <a:extLst>
              <a:ext uri="{FF2B5EF4-FFF2-40B4-BE49-F238E27FC236}">
                <a16:creationId xmlns:a16="http://schemas.microsoft.com/office/drawing/2014/main" id="{78693EA9-AE0C-4A39-A567-DFE16A9CDFAB}"/>
              </a:ext>
            </a:extLst>
          </p:cNvPr>
          <p:cNvCxnSpPr/>
          <p:nvPr/>
        </p:nvCxnSpPr>
        <p:spPr>
          <a:xfrm>
            <a:off x="560832" y="1064212"/>
            <a:ext cx="3572256"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64798328-F86A-4D09-8E22-69BEA2B9A230}"/>
              </a:ext>
            </a:extLst>
          </p:cNvPr>
          <p:cNvCxnSpPr/>
          <p:nvPr/>
        </p:nvCxnSpPr>
        <p:spPr>
          <a:xfrm>
            <a:off x="4687824" y="1064212"/>
            <a:ext cx="3572256"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928933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53711-E359-4FFE-B71F-8F42AF083DF5}"/>
              </a:ext>
            </a:extLst>
          </p:cNvPr>
          <p:cNvPicPr>
            <a:picLocks noChangeAspect="1"/>
          </p:cNvPicPr>
          <p:nvPr/>
        </p:nvPicPr>
        <p:blipFill>
          <a:blip r:embed="rId3"/>
          <a:stretch>
            <a:fillRect/>
          </a:stretch>
        </p:blipFill>
        <p:spPr>
          <a:xfrm>
            <a:off x="0" y="288131"/>
            <a:ext cx="9144000" cy="4572000"/>
          </a:xfrm>
          <a:prstGeom prst="rect">
            <a:avLst/>
          </a:prstGeom>
        </p:spPr>
      </p:pic>
    </p:spTree>
    <p:extLst>
      <p:ext uri="{BB962C8B-B14F-4D97-AF65-F5344CB8AC3E}">
        <p14:creationId xmlns:p14="http://schemas.microsoft.com/office/powerpoint/2010/main" val="4074589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descr="FS st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5774" y="4284617"/>
            <a:ext cx="882831" cy="590515"/>
          </a:xfrm>
          <a:prstGeom prst="rect">
            <a:avLst/>
          </a:prstGeom>
        </p:spPr>
      </p:pic>
    </p:spTree>
    <p:extLst>
      <p:ext uri="{BB962C8B-B14F-4D97-AF65-F5344CB8AC3E}">
        <p14:creationId xmlns:p14="http://schemas.microsoft.com/office/powerpoint/2010/main" val="132239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800219" y="991743"/>
            <a:ext cx="3347762" cy="3563343"/>
            <a:chOff x="5328943" y="1197583"/>
            <a:chExt cx="3347762" cy="3563343"/>
          </a:xfrm>
        </p:grpSpPr>
        <p:grpSp>
          <p:nvGrpSpPr>
            <p:cNvPr id="2" name="Group 1"/>
            <p:cNvGrpSpPr/>
            <p:nvPr/>
          </p:nvGrpSpPr>
          <p:grpSpPr>
            <a:xfrm>
              <a:off x="5857670" y="2168345"/>
              <a:ext cx="2290311" cy="2434369"/>
              <a:chOff x="4295672" y="3634408"/>
              <a:chExt cx="2290311" cy="2434369"/>
            </a:xfrm>
          </p:grpSpPr>
          <p:sp>
            <p:nvSpPr>
              <p:cNvPr id="13" name="Rectangle 12">
                <a:extLst>
                  <a:ext uri="{FF2B5EF4-FFF2-40B4-BE49-F238E27FC236}">
                    <a16:creationId xmlns:a16="http://schemas.microsoft.com/office/drawing/2014/main" id="{ECB125C6-8478-4476-A06D-5C90A14FD25D}"/>
                  </a:ext>
                </a:extLst>
              </p:cNvPr>
              <p:cNvSpPr/>
              <p:nvPr/>
            </p:nvSpPr>
            <p:spPr>
              <a:xfrm>
                <a:off x="4295672" y="3634408"/>
                <a:ext cx="2290311" cy="2434369"/>
              </a:xfrm>
              <a:prstGeom prst="rect">
                <a:avLst/>
              </a:prstGeom>
              <a:solidFill>
                <a:srgbClr val="FFFFFF">
                  <a:lumMod val="9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0" cap="none" spc="0" normalizeH="0" baseline="0" noProof="1">
                    <a:ln>
                      <a:noFill/>
                    </a:ln>
                    <a:solidFill>
                      <a:srgbClr val="E96D06"/>
                    </a:solidFill>
                    <a:effectLst/>
                    <a:uLnTx/>
                    <a:uFillTx/>
                    <a:latin typeface="Calibri"/>
                    <a:ea typeface="+mn-ea"/>
                    <a:cs typeface="+mn-cs"/>
                  </a:rPr>
                  <a:t>Tim Vermeire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0" cap="none" spc="0" normalizeH="0" baseline="0" noProof="1">
                  <a:ln>
                    <a:noFill/>
                  </a:ln>
                  <a:solidFill>
                    <a:srgbClr val="8E959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0" cap="none" spc="0" normalizeH="0" baseline="0" noProof="1">
                  <a:ln>
                    <a:noFill/>
                  </a:ln>
                  <a:solidFill>
                    <a:srgbClr val="8E959D"/>
                  </a:solidFill>
                  <a:effectLst/>
                  <a:uLnTx/>
                  <a:uFillTx/>
                  <a:latin typeface="Calibri"/>
                  <a:ea typeface="+mn-ea"/>
                  <a:cs typeface="+mn-cs"/>
                </a:endParaRPr>
              </a:p>
            </p:txBody>
          </p:sp>
          <p:pic>
            <p:nvPicPr>
              <p:cNvPr id="14" name="Picture 13"/>
              <p:cNvPicPr>
                <a:picLocks noChangeAspect="1"/>
              </p:cNvPicPr>
              <p:nvPr/>
            </p:nvPicPr>
            <p:blipFill>
              <a:blip r:embed="rId3"/>
              <a:stretch>
                <a:fillRect/>
              </a:stretch>
            </p:blipFill>
            <p:spPr>
              <a:xfrm>
                <a:off x="4564178" y="3755966"/>
                <a:ext cx="1753297" cy="16399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6" name="TextBox 15"/>
            <p:cNvSpPr txBox="1"/>
            <p:nvPr/>
          </p:nvSpPr>
          <p:spPr>
            <a:xfrm>
              <a:off x="5453634" y="1310938"/>
              <a:ext cx="30983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E96D06"/>
                  </a:solidFill>
                  <a:effectLst/>
                  <a:uLnTx/>
                  <a:uFillTx/>
                  <a:latin typeface="Calibri"/>
                  <a:ea typeface="+mn-ea"/>
                  <a:cs typeface="+mn-cs"/>
                </a:rPr>
                <a:t>Project 2: </a:t>
              </a:r>
              <a:r>
                <a:rPr kumimoji="0" lang="nl-BE" sz="1200" b="0" i="0" u="none" strike="noStrike" kern="1200" cap="none" spc="0" normalizeH="0" baseline="0" noProof="0" dirty="0">
                  <a:ln>
                    <a:noFill/>
                  </a:ln>
                  <a:solidFill>
                    <a:srgbClr val="E96D06"/>
                  </a:solidFill>
                  <a:effectLst/>
                  <a:uLnTx/>
                  <a:uFillTx/>
                  <a:latin typeface="Calibri"/>
                  <a:ea typeface="+mn-ea"/>
                  <a:cs typeface="+mn-cs"/>
                </a:rPr>
                <a:t>Welzijnsbeleid</a:t>
              </a:r>
            </a:p>
          </p:txBody>
        </p:sp>
        <p:sp>
          <p:nvSpPr>
            <p:cNvPr id="17" name="Rectangle 16"/>
            <p:cNvSpPr/>
            <p:nvPr/>
          </p:nvSpPr>
          <p:spPr>
            <a:xfrm>
              <a:off x="5328943" y="1197583"/>
              <a:ext cx="3347762" cy="356334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1EFE9"/>
                </a:solidFill>
                <a:effectLst/>
                <a:uLnTx/>
                <a:uFillTx/>
                <a:latin typeface="Calibri"/>
                <a:ea typeface="+mn-ea"/>
                <a:cs typeface="+mn-cs"/>
              </a:endParaRPr>
            </a:p>
          </p:txBody>
        </p:sp>
      </p:grpSp>
      <p:grpSp>
        <p:nvGrpSpPr>
          <p:cNvPr id="22" name="Group 21"/>
          <p:cNvGrpSpPr/>
          <p:nvPr/>
        </p:nvGrpSpPr>
        <p:grpSpPr>
          <a:xfrm>
            <a:off x="725741" y="991743"/>
            <a:ext cx="3347762" cy="3563343"/>
            <a:chOff x="1353461" y="1194858"/>
            <a:chExt cx="3347762" cy="3563343"/>
          </a:xfrm>
        </p:grpSpPr>
        <p:grpSp>
          <p:nvGrpSpPr>
            <p:cNvPr id="10" name="Group 9"/>
            <p:cNvGrpSpPr/>
            <p:nvPr/>
          </p:nvGrpSpPr>
          <p:grpSpPr>
            <a:xfrm>
              <a:off x="1783192" y="2168345"/>
              <a:ext cx="2290311" cy="2434369"/>
              <a:chOff x="10646931" y="1402080"/>
              <a:chExt cx="2385583" cy="2434369"/>
            </a:xfrm>
          </p:grpSpPr>
          <p:sp>
            <p:nvSpPr>
              <p:cNvPr id="11" name="Rectangle 10"/>
              <p:cNvSpPr/>
              <p:nvPr/>
            </p:nvSpPr>
            <p:spPr>
              <a:xfrm>
                <a:off x="10646931" y="1402080"/>
                <a:ext cx="2385583" cy="2434369"/>
              </a:xfrm>
              <a:prstGeom prst="rect">
                <a:avLst/>
              </a:prstGeom>
              <a:solidFill>
                <a:srgbClr val="FFFFFF">
                  <a:lumMod val="9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0" cap="none" spc="0" normalizeH="0" baseline="0" noProof="1">
                    <a:ln>
                      <a:noFill/>
                    </a:ln>
                    <a:solidFill>
                      <a:srgbClr val="E96D06"/>
                    </a:solidFill>
                    <a:effectLst/>
                    <a:uLnTx/>
                    <a:uFillTx/>
                    <a:latin typeface="Calibri"/>
                    <a:ea typeface="+mn-ea"/>
                    <a:cs typeface="+mn-cs"/>
                  </a:rPr>
                  <a:t>Els Vanbelle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0" cap="none" spc="0" normalizeH="0" baseline="0" noProof="1">
                  <a:ln>
                    <a:noFill/>
                  </a:ln>
                  <a:solidFill>
                    <a:srgbClr val="E96D0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0" cap="none" spc="0" normalizeH="0" baseline="0" noProof="1">
                  <a:ln>
                    <a:noFill/>
                  </a:ln>
                  <a:solidFill>
                    <a:srgbClr val="8E959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0" cap="none" spc="0" normalizeH="0" baseline="0" noProof="1">
                  <a:ln>
                    <a:noFill/>
                  </a:ln>
                  <a:solidFill>
                    <a:srgbClr val="8E959D"/>
                  </a:solidFill>
                  <a:effectLst/>
                  <a:uLnTx/>
                  <a:uFillTx/>
                  <a:latin typeface="Calibri"/>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4904" y="1546891"/>
                <a:ext cx="1848316" cy="16105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5" name="TextBox 14"/>
            <p:cNvSpPr txBox="1"/>
            <p:nvPr/>
          </p:nvSpPr>
          <p:spPr>
            <a:xfrm>
              <a:off x="1378523" y="1310938"/>
              <a:ext cx="309838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srgbClr val="E96D06"/>
                  </a:solidFill>
                  <a:effectLst/>
                  <a:uLnTx/>
                  <a:uFillTx/>
                  <a:latin typeface="Calibri"/>
                  <a:ea typeface="+mn-ea"/>
                  <a:cs typeface="+mn-cs"/>
                </a:rPr>
                <a:t>Project 1: </a:t>
              </a:r>
              <a:r>
                <a:rPr kumimoji="0" lang="nl-BE" sz="1200" b="0" i="0" u="none" strike="noStrike" kern="1200" cap="none" spc="0" normalizeH="0" baseline="0" noProof="0" dirty="0">
                  <a:ln>
                    <a:noFill/>
                  </a:ln>
                  <a:solidFill>
                    <a:srgbClr val="E96D06"/>
                  </a:solidFill>
                  <a:effectLst/>
                  <a:uLnTx/>
                  <a:uFillTx/>
                  <a:latin typeface="Calibri"/>
                  <a:ea typeface="+mn-ea"/>
                  <a:cs typeface="+mn-cs"/>
                </a:rPr>
                <a:t>Tussentijdse evaluatie van het Vrij CLB Netwerk in verandering: Terugkoppeling</a:t>
              </a:r>
            </a:p>
          </p:txBody>
        </p:sp>
        <p:sp>
          <p:nvSpPr>
            <p:cNvPr id="18" name="Rectangle 17"/>
            <p:cNvSpPr/>
            <p:nvPr/>
          </p:nvSpPr>
          <p:spPr>
            <a:xfrm>
              <a:off x="1353461" y="1194858"/>
              <a:ext cx="3347762" cy="3563343"/>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1EFE9"/>
                </a:solidFill>
                <a:effectLst/>
                <a:uLnTx/>
                <a:uFillTx/>
                <a:latin typeface="Calibri"/>
                <a:ea typeface="+mn-ea"/>
                <a:cs typeface="+mn-cs"/>
              </a:endParaRPr>
            </a:p>
          </p:txBody>
        </p:sp>
      </p:grpSp>
      <p:sp>
        <p:nvSpPr>
          <p:cNvPr id="21" name="Title 1">
            <a:extLst>
              <a:ext uri="{FF2B5EF4-FFF2-40B4-BE49-F238E27FC236}">
                <a16:creationId xmlns:a16="http://schemas.microsoft.com/office/drawing/2014/main" id="{C0B0F41B-89D9-4C8B-A602-9E560DA79968}"/>
              </a:ext>
            </a:extLst>
          </p:cNvPr>
          <p:cNvSpPr txBox="1">
            <a:spLocks/>
          </p:cNvSpPr>
          <p:nvPr/>
        </p:nvSpPr>
        <p:spPr>
          <a:xfrm>
            <a:off x="704001" y="395222"/>
            <a:ext cx="8030566" cy="550331"/>
          </a:xfrm>
          <a:prstGeom prst="rect">
            <a:avLst/>
          </a:prstGeom>
        </p:spPr>
        <p:txBody>
          <a:bodyPr/>
          <a:lstStyle>
            <a:lvl1pPr algn="l" defTabSz="457200" rtl="0" eaLnBrk="1" latinLnBrk="0" hangingPunct="1">
              <a:spcBef>
                <a:spcPct val="0"/>
              </a:spcBef>
              <a:buNone/>
              <a:defRPr sz="3200" kern="0" baseline="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BE" sz="1800" b="0" i="0" u="none" strike="noStrike" kern="0" cap="none" spc="0" normalizeH="0" baseline="0" noProof="0">
                <a:ln>
                  <a:noFill/>
                </a:ln>
                <a:solidFill>
                  <a:srgbClr val="424357"/>
                </a:solidFill>
                <a:effectLst/>
                <a:uLnTx/>
                <a:uFillTx/>
                <a:latin typeface="Trebuchet MS"/>
                <a:ea typeface="+mj-ea"/>
                <a:cs typeface="+mj-cs"/>
              </a:rPr>
              <a:t>1. Introductie</a:t>
            </a:r>
            <a:endParaRPr kumimoji="0" lang="en-BE" sz="1800" b="0" i="0" u="none" strike="noStrike" kern="0" cap="none" spc="0" normalizeH="0" baseline="0" noProof="0" dirty="0">
              <a:ln>
                <a:noFill/>
              </a:ln>
              <a:solidFill>
                <a:srgbClr val="EE7203"/>
              </a:solidFill>
              <a:effectLst/>
              <a:uLnTx/>
              <a:uFillTx/>
              <a:latin typeface="Trebuchet MS"/>
              <a:ea typeface="+mj-ea"/>
              <a:cs typeface="+mj-cs"/>
            </a:endParaRPr>
          </a:p>
        </p:txBody>
      </p:sp>
    </p:spTree>
    <p:extLst>
      <p:ext uri="{BB962C8B-B14F-4D97-AF65-F5344CB8AC3E}">
        <p14:creationId xmlns:p14="http://schemas.microsoft.com/office/powerpoint/2010/main" val="4154346422"/>
      </p:ext>
    </p:extLst>
  </p:cSld>
  <p:clrMapOvr>
    <a:masterClrMapping/>
  </p:clrMapOvr>
</p:sld>
</file>

<file path=ppt/theme/theme1.xml><?xml version="1.0" encoding="utf-8"?>
<a:theme xmlns:a="http://schemas.openxmlformats.org/drawingml/2006/main" name="Attentia">
  <a:themeElements>
    <a:clrScheme name="Attentia">
      <a:dk1>
        <a:srgbClr val="424357"/>
      </a:dk1>
      <a:lt1>
        <a:srgbClr val="D5C9B6"/>
      </a:lt1>
      <a:dk2>
        <a:srgbClr val="000000"/>
      </a:dk2>
      <a:lt2>
        <a:srgbClr val="FFFFFF"/>
      </a:lt2>
      <a:accent1>
        <a:srgbClr val="EE7203"/>
      </a:accent1>
      <a:accent2>
        <a:srgbClr val="424357"/>
      </a:accent2>
      <a:accent3>
        <a:srgbClr val="8E959E"/>
      </a:accent3>
      <a:accent4>
        <a:srgbClr val="008389"/>
      </a:accent4>
      <a:accent5>
        <a:srgbClr val="D5C9B6"/>
      </a:accent5>
      <a:accent6>
        <a:srgbClr val="EE7203"/>
      </a:accent6>
      <a:hlink>
        <a:srgbClr val="EE7203"/>
      </a:hlink>
      <a:folHlink>
        <a:srgbClr val="424357"/>
      </a:folHlink>
    </a:clrScheme>
    <a:fontScheme name="Will">
      <a:majorFont>
        <a:latin typeface="Trebuchet M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dirty="0" smtClean="0">
            <a:solidFill>
              <a:schemeClr val="bg2"/>
            </a:solidFill>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L-ATT-Powerpoint.pptx" id="{0F0D7768-097B-49B6-8180-DC485294AFB5}" vid="{40F3DFC8-31F2-4AF9-8F28-2449E2A15373}"/>
    </a:ext>
  </a:extLst>
</a:theme>
</file>

<file path=ppt/theme/theme2.xml><?xml version="1.0" encoding="utf-8"?>
<a:theme xmlns:a="http://schemas.openxmlformats.org/drawingml/2006/main" name="1_ATT-Powerpoint">
  <a:themeElements>
    <a:clrScheme name="Attentia 2017 1">
      <a:dk1>
        <a:srgbClr val="414257"/>
      </a:dk1>
      <a:lt1>
        <a:srgbClr val="FFFFFF"/>
      </a:lt1>
      <a:dk2>
        <a:srgbClr val="414257"/>
      </a:dk2>
      <a:lt2>
        <a:srgbClr val="F1EFE9"/>
      </a:lt2>
      <a:accent1>
        <a:srgbClr val="E96D06"/>
      </a:accent1>
      <a:accent2>
        <a:srgbClr val="E96D06"/>
      </a:accent2>
      <a:accent3>
        <a:srgbClr val="8E959D"/>
      </a:accent3>
      <a:accent4>
        <a:srgbClr val="414257"/>
      </a:accent4>
      <a:accent5>
        <a:srgbClr val="85C29E"/>
      </a:accent5>
      <a:accent6>
        <a:srgbClr val="008089"/>
      </a:accent6>
      <a:hlink>
        <a:srgbClr val="008089"/>
      </a:hlink>
      <a:folHlink>
        <a:srgbClr val="008089"/>
      </a:folHlink>
    </a:clrScheme>
    <a:fontScheme name="Attentia">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noProof="1" smtClean="0">
            <a:solidFill>
              <a:schemeClr val="accent3"/>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accent3"/>
            </a:solidFill>
          </a:defRPr>
        </a:defPPr>
      </a:lstStyle>
    </a:txDef>
  </a:objectDefaults>
  <a:extraClrSchemeLst/>
</a:theme>
</file>

<file path=ppt/theme/theme3.xml><?xml version="1.0" encoding="utf-8"?>
<a:theme xmlns:a="http://schemas.openxmlformats.org/drawingml/2006/main" name="1_Attentia">
  <a:themeElements>
    <a:clrScheme name="Attentia">
      <a:dk1>
        <a:srgbClr val="424357"/>
      </a:dk1>
      <a:lt1>
        <a:srgbClr val="D5C9B6"/>
      </a:lt1>
      <a:dk2>
        <a:srgbClr val="000000"/>
      </a:dk2>
      <a:lt2>
        <a:srgbClr val="FFFFFF"/>
      </a:lt2>
      <a:accent1>
        <a:srgbClr val="EE7203"/>
      </a:accent1>
      <a:accent2>
        <a:srgbClr val="424357"/>
      </a:accent2>
      <a:accent3>
        <a:srgbClr val="8E959E"/>
      </a:accent3>
      <a:accent4>
        <a:srgbClr val="008389"/>
      </a:accent4>
      <a:accent5>
        <a:srgbClr val="D5C9B6"/>
      </a:accent5>
      <a:accent6>
        <a:srgbClr val="EE7203"/>
      </a:accent6>
      <a:hlink>
        <a:srgbClr val="EE7203"/>
      </a:hlink>
      <a:folHlink>
        <a:srgbClr val="424357"/>
      </a:folHlink>
    </a:clrScheme>
    <a:fontScheme name="Will">
      <a:majorFont>
        <a:latin typeface="Trebuchet M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onde halen">
  <a:themeElements>
    <a:clrScheme name="Custom 78">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8DC700"/>
      </a:accent6>
      <a:hlink>
        <a:srgbClr val="22B473"/>
      </a:hlink>
      <a:folHlink>
        <a:srgbClr val="BA6906"/>
      </a:folHlink>
    </a:clrScheme>
    <a:fontScheme name="Custom 15">
      <a:majorFont>
        <a:latin typeface="Nexa Bold"/>
        <a:ea typeface=""/>
        <a:cs typeface=""/>
      </a:majorFont>
      <a:minorFont>
        <a:latin typeface="Roboto Condens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ＭＳ Ｐゴシック" pitchFamily="1" charset="-128"/>
          </a:defRPr>
        </a:defPPr>
      </a:lstStyle>
    </a:spDef>
    <a:lnDef>
      <a:spPr bwMode="auto">
        <a:solidFill>
          <a:schemeClr val="accent1"/>
        </a:solidFill>
        <a:ln w="9525" cap="flat" cmpd="sng" algn="ctr">
          <a:solidFill>
            <a:srgbClr val="8DC700"/>
          </a:solidFill>
          <a:prstDash val="solid"/>
          <a:round/>
          <a:headEnd type="none" w="med" len="med"/>
          <a:tailEnd type="none" w="med" len="med"/>
        </a:ln>
        <a:effectLst/>
      </a:spPr>
      <a:bodyPr/>
      <a:lstStyle/>
    </a:lnDef>
  </a:objectDefaults>
  <a:extraClrSchemeLst>
    <a:extraClrScheme>
      <a:clrScheme name="Ronde hal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onde hal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onde hal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ttentia">
  <a:themeElements>
    <a:clrScheme name="Attentia">
      <a:dk1>
        <a:srgbClr val="424357"/>
      </a:dk1>
      <a:lt1>
        <a:srgbClr val="D5C9B6"/>
      </a:lt1>
      <a:dk2>
        <a:srgbClr val="000000"/>
      </a:dk2>
      <a:lt2>
        <a:srgbClr val="FFFFFF"/>
      </a:lt2>
      <a:accent1>
        <a:srgbClr val="EE7203"/>
      </a:accent1>
      <a:accent2>
        <a:srgbClr val="424357"/>
      </a:accent2>
      <a:accent3>
        <a:srgbClr val="8E959E"/>
      </a:accent3>
      <a:accent4>
        <a:srgbClr val="008389"/>
      </a:accent4>
      <a:accent5>
        <a:srgbClr val="D5C9B6"/>
      </a:accent5>
      <a:accent6>
        <a:srgbClr val="EE7203"/>
      </a:accent6>
      <a:hlink>
        <a:srgbClr val="EE7203"/>
      </a:hlink>
      <a:folHlink>
        <a:srgbClr val="424357"/>
      </a:folHlink>
    </a:clrScheme>
    <a:fontScheme name="Will">
      <a:majorFont>
        <a:latin typeface="Trebuchet M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Attentia">
  <a:themeElements>
    <a:clrScheme name="Attentia">
      <a:dk1>
        <a:srgbClr val="424357"/>
      </a:dk1>
      <a:lt1>
        <a:srgbClr val="D5C9B6"/>
      </a:lt1>
      <a:dk2>
        <a:srgbClr val="000000"/>
      </a:dk2>
      <a:lt2>
        <a:srgbClr val="FFFFFF"/>
      </a:lt2>
      <a:accent1>
        <a:srgbClr val="EE7203"/>
      </a:accent1>
      <a:accent2>
        <a:srgbClr val="424357"/>
      </a:accent2>
      <a:accent3>
        <a:srgbClr val="8E959E"/>
      </a:accent3>
      <a:accent4>
        <a:srgbClr val="008389"/>
      </a:accent4>
      <a:accent5>
        <a:srgbClr val="D5C9B6"/>
      </a:accent5>
      <a:accent6>
        <a:srgbClr val="EE7203"/>
      </a:accent6>
      <a:hlink>
        <a:srgbClr val="EE7203"/>
      </a:hlink>
      <a:folHlink>
        <a:srgbClr val="424357"/>
      </a:folHlink>
    </a:clrScheme>
    <a:fontScheme name="Will">
      <a:majorFont>
        <a:latin typeface="Trebuchet M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NL-ATT-Powerpoint</Template>
  <TotalTime>5190</TotalTime>
  <Words>6447</Words>
  <Application>Microsoft Office PowerPoint</Application>
  <PresentationFormat>Aangepast</PresentationFormat>
  <Paragraphs>1085</Paragraphs>
  <Slides>84</Slides>
  <Notes>50</Notes>
  <HiddenSlides>7</HiddenSlides>
  <MMClips>0</MMClips>
  <ScaleCrop>false</ScaleCrop>
  <HeadingPairs>
    <vt:vector size="6" baseType="variant">
      <vt:variant>
        <vt:lpstr>Gebruikte lettertypen</vt:lpstr>
      </vt:variant>
      <vt:variant>
        <vt:i4>19</vt:i4>
      </vt:variant>
      <vt:variant>
        <vt:lpstr>Thema</vt:lpstr>
      </vt:variant>
      <vt:variant>
        <vt:i4>6</vt:i4>
      </vt:variant>
      <vt:variant>
        <vt:lpstr>Diatitels</vt:lpstr>
      </vt:variant>
      <vt:variant>
        <vt:i4>84</vt:i4>
      </vt:variant>
    </vt:vector>
  </HeadingPairs>
  <TitlesOfParts>
    <vt:vector size="109" baseType="lpstr">
      <vt:lpstr>ＭＳ Ｐゴシック</vt:lpstr>
      <vt:lpstr>.AppleSystemUIFont</vt:lpstr>
      <vt:lpstr>.LucidaGrandeUI</vt:lpstr>
      <vt:lpstr>AlBayan-Bold</vt:lpstr>
      <vt:lpstr>American Typewriter</vt:lpstr>
      <vt:lpstr>Arial</vt:lpstr>
      <vt:lpstr>ArialMT</vt:lpstr>
      <vt:lpstr>Calibri</vt:lpstr>
      <vt:lpstr>Calibri Light</vt:lpstr>
      <vt:lpstr>Helvetica Light</vt:lpstr>
      <vt:lpstr>Lucida Grande</vt:lpstr>
      <vt:lpstr>LucidaGrande</vt:lpstr>
      <vt:lpstr>Raleway Light</vt:lpstr>
      <vt:lpstr>Raleway Regular</vt:lpstr>
      <vt:lpstr>Roboto Regular</vt:lpstr>
      <vt:lpstr>Times New Roman</vt:lpstr>
      <vt:lpstr>Trebuchet MS</vt:lpstr>
      <vt:lpstr>Wingdings</vt:lpstr>
      <vt:lpstr>Wingdings 3</vt:lpstr>
      <vt:lpstr>Attentia</vt:lpstr>
      <vt:lpstr>1_ATT-Powerpoint</vt:lpstr>
      <vt:lpstr>1_Attentia</vt:lpstr>
      <vt:lpstr>Ronde halen</vt:lpstr>
      <vt:lpstr>2_Attentia</vt:lpstr>
      <vt:lpstr>3_Attentia</vt:lpstr>
      <vt:lpstr>WELKOM!</vt:lpstr>
      <vt:lpstr>Stapsgewijs naar een synergie tussen lopende projecten i.k.v. werkbeleving</vt:lpstr>
      <vt:lpstr>        “Speed stacks”</vt:lpstr>
      <vt:lpstr>PowerPoint-presentatie</vt:lpstr>
      <vt:lpstr>Overzicht</vt:lpstr>
      <vt:lpstr>PowerPoint-presentatie</vt:lpstr>
      <vt:lpstr>PowerPoint-presentatie</vt:lpstr>
      <vt:lpstr>PowerPoint-presentatie</vt:lpstr>
      <vt:lpstr>PowerPoint-presentatie</vt:lpstr>
      <vt:lpstr>1. Introductie: Kennismaken met de materie  Organisatie-specifieke uitdagingen als trigger voor 2 projecten</vt:lpstr>
      <vt:lpstr>Overzicht</vt:lpstr>
      <vt:lpstr>2. Tussentijdse evaluatie van Vrij CLB Netwerk in verandering   Aanpak: Achtergrond</vt:lpstr>
      <vt:lpstr>2. Tussentijdse evaluatie van Vrij CLB Netwerk in verandering   Aanpak: Overzicht project</vt:lpstr>
      <vt:lpstr>2. Tussentijdse evaluatie van Vrij CLB Netwerk in verandering   Aanpak: gebruik van allerhande documenten</vt:lpstr>
      <vt:lpstr>2. Tussentijdse evaluatie van Vrij CLB Netwerk in verandering   Aanpak: Verwerking en analyse</vt:lpstr>
      <vt:lpstr>PowerPoint-presentatie</vt:lpstr>
      <vt:lpstr>PowerPoint-presentatie</vt:lpstr>
      <vt:lpstr>PowerPoint-presentatie</vt:lpstr>
      <vt:lpstr>PowerPoint-presentatie</vt:lpstr>
      <vt:lpstr>PowerPoint-presentatie</vt:lpstr>
      <vt:lpstr>3. Terugkoppeling: 3 theoretische kaders als handvat (dynamieken)   “Wat”: Tempel-model (Flanders Synergy)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4. Terugkoppeling: Bevindingen van de piloot-procesanalyse   Prioriteiten stellen: overkoepelende krachtlijnen als opstap</vt:lpstr>
      <vt:lpstr>PowerPoint-presentatie</vt:lpstr>
      <vt:lpstr>4. Terugkoppeling: Bevindingen van de piloot-procesanalyse   Prioriteiten stellen: overkoepelende krachtlijnen als opstap</vt:lpstr>
      <vt:lpstr>PowerPoint-presentatie</vt:lpstr>
      <vt:lpstr>PowerPoint-presentatie</vt:lpstr>
      <vt:lpstr>PowerPoint-presentatie</vt:lpstr>
      <vt:lpstr>PowerPoint-presentatie</vt:lpstr>
      <vt:lpstr>PowerPoint-presentatie</vt:lpstr>
      <vt:lpstr>Overzicht</vt:lpstr>
      <vt:lpstr>Let’s take a break</vt:lpstr>
      <vt:lpstr>Overzicht</vt:lpstr>
      <vt:lpstr>Welzijnsbeleid  @  Vrij CLB Netwerk   2018 - .. </vt:lpstr>
      <vt:lpstr>Het proces voor een strategisch beleid</vt:lpstr>
      <vt:lpstr>Meten is weten – Inzicht in data als sleutel tot actie en beleid</vt:lpstr>
      <vt:lpstr>Meten is weten – Inzicht in data als sleutel tot actie en beleid</vt:lpstr>
      <vt:lpstr>SWOT</vt:lpstr>
      <vt:lpstr>PowerPoint-presentatie</vt:lpstr>
      <vt:lpstr>PowerPoint-presentatie</vt:lpstr>
      <vt:lpstr>Missie</vt:lpstr>
      <vt:lpstr>Visie</vt:lpstr>
      <vt:lpstr>Strategie</vt:lpstr>
      <vt:lpstr>Strategie</vt:lpstr>
      <vt:lpstr>PowerPoint-presentatie</vt:lpstr>
      <vt:lpstr>Gewenste situatie in functie van noden </vt:lpstr>
      <vt:lpstr>PowerPoint-presentatie</vt:lpstr>
      <vt:lpstr>PowerPoint-presentatie</vt:lpstr>
      <vt:lpstr>PowerPoint-presentatie</vt:lpstr>
      <vt:lpstr>PowerPoint-presentatie</vt:lpstr>
      <vt:lpstr>PowerPoint-presentatie</vt:lpstr>
      <vt:lpstr>PowerPoint-presentatie</vt:lpstr>
      <vt:lpstr>PowerPoint-presentatie</vt:lpstr>
      <vt:lpstr>Wat heeft in de laatste 6 maanden voor jou en/of voor jouw team een positieve impact gehad op het welzijn en engagement?</vt:lpstr>
      <vt:lpstr>PowerPoint-presentatie</vt:lpstr>
      <vt:lpstr>PowerPoint-presentatie</vt:lpstr>
      <vt:lpstr>Tijdslijn</vt:lpstr>
      <vt:lpstr>Het project:</vt:lpstr>
      <vt:lpstr>PowerPoint-presentatie</vt:lpstr>
      <vt:lpstr>Alleen ga je sneller. Samen gaan we verder.</vt:lpstr>
      <vt:lpstr>Dank je wel voor de aandacht.</vt:lpstr>
      <vt:lpstr>Overzicht</vt:lpstr>
      <vt:lpstr>PowerPoint-presentatie</vt:lpstr>
      <vt:lpstr>Aligneren van verschillende projecten - WHY</vt:lpstr>
      <vt:lpstr>Aligneren van verschillende projecten - WHY</vt:lpstr>
      <vt:lpstr>PowerPoint-presentatie</vt:lpstr>
      <vt:lpstr>PowerPoint-presentatie</vt:lpstr>
      <vt:lpstr>3 actiepijlers</vt:lpstr>
      <vt:lpstr>PowerPoint-presentatie</vt:lpstr>
      <vt:lpstr>PowerPoint-presentatie</vt:lpstr>
    </vt:vector>
  </TitlesOfParts>
  <Company>Synergics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Piloot-proces analyse bij VCLB in tijden van verandering</dc:title>
  <dc:creator>VANBELLE Els (EVAB)</dc:creator>
  <cp:lastModifiedBy>Rebecca</cp:lastModifiedBy>
  <cp:revision>288</cp:revision>
  <cp:lastPrinted>2018-08-16T14:23:49Z</cp:lastPrinted>
  <dcterms:created xsi:type="dcterms:W3CDTF">2018-08-14T09:31:18Z</dcterms:created>
  <dcterms:modified xsi:type="dcterms:W3CDTF">2018-09-21T11:52:47Z</dcterms:modified>
</cp:coreProperties>
</file>